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1" r:id="rId2"/>
  </p:sldMasterIdLst>
  <p:notesMasterIdLst>
    <p:notesMasterId r:id="rId29"/>
  </p:notesMasterIdLst>
  <p:handoutMasterIdLst>
    <p:handoutMasterId r:id="rId30"/>
  </p:handoutMasterIdLst>
  <p:sldIdLst>
    <p:sldId id="286" r:id="rId3"/>
    <p:sldId id="277" r:id="rId4"/>
    <p:sldId id="258" r:id="rId5"/>
    <p:sldId id="287" r:id="rId6"/>
    <p:sldId id="281" r:id="rId7"/>
    <p:sldId id="282" r:id="rId8"/>
    <p:sldId id="289" r:id="rId9"/>
    <p:sldId id="304" r:id="rId10"/>
    <p:sldId id="290" r:id="rId11"/>
    <p:sldId id="306" r:id="rId12"/>
    <p:sldId id="291" r:id="rId13"/>
    <p:sldId id="298" r:id="rId14"/>
    <p:sldId id="292" r:id="rId15"/>
    <p:sldId id="307" r:id="rId16"/>
    <p:sldId id="293" r:id="rId17"/>
    <p:sldId id="309" r:id="rId18"/>
    <p:sldId id="294" r:id="rId19"/>
    <p:sldId id="305" r:id="rId20"/>
    <p:sldId id="296" r:id="rId21"/>
    <p:sldId id="302" r:id="rId22"/>
    <p:sldId id="297" r:id="rId23"/>
    <p:sldId id="300" r:id="rId24"/>
    <p:sldId id="261" r:id="rId25"/>
    <p:sldId id="266" r:id="rId26"/>
    <p:sldId id="280" r:id="rId27"/>
    <p:sldId id="288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6E"/>
    <a:srgbClr val="173760"/>
    <a:srgbClr val="008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3C102E-4A4F-4117-BB32-71301417EE55}">
  <a:tblStyle styleId="{AB3C102E-4A4F-4117-BB32-71301417EE5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EBF5"/>
          </a:solidFill>
        </a:fill>
      </a:tcStyle>
    </a:wholeTbl>
    <a:band1H>
      <a:tcTxStyle/>
      <a:tcStyle>
        <a:tcBdr/>
        <a:fill>
          <a:solidFill>
            <a:srgbClr val="CA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3"/>
    <p:restoredTop sz="94737"/>
  </p:normalViewPr>
  <p:slideViewPr>
    <p:cSldViewPr snapToGrid="0" snapToObjects="1">
      <p:cViewPr>
        <p:scale>
          <a:sx n="110" d="100"/>
          <a:sy n="110" d="100"/>
        </p:scale>
        <p:origin x="6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356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0160D-48A0-004B-B056-03AA5B026A63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84E46-D8B1-0645-99F9-E964E43BD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39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Relationship Id="rId3" Type="http://schemas.openxmlformats.org/officeDocument/2006/relationships/hyperlink" Target="https://www.nationalservice.gov/resources/evaluation/evidence-continuum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8610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9413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6061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9481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99ED84-CBAB-461F-9FF0-D2745084CB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46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405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2603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8452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99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3213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400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1667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3631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6030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935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Watch: </a:t>
            </a:r>
          </a:p>
          <a:p>
            <a:r>
              <a:rPr lang="en-US" dirty="0">
                <a:hlinkClick r:id="rId3"/>
              </a:rPr>
              <a:t>https://www.nationalservice.gov/resources/evaluation/evidence-continuum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r>
              <a:rPr lang="en-US" dirty="0" smtClean="0"/>
              <a:t>Handout</a:t>
            </a:r>
            <a:r>
              <a:rPr lang="en-US" baseline="0" dirty="0" smtClean="0"/>
              <a:t> CNCS Programs Indicators Checklist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CNCS Template 2013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910615-33E9-A44A-87B7-52BAF2946AF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03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35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6457336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#</a:t>
            </a:r>
            <a:r>
              <a:rPr lang="en-US" dirty="0" err="1" smtClean="0"/>
              <a:t>MoneyballForHigherEd</a:t>
            </a:r>
            <a:endParaRPr lang="en-US" dirty="0" smtClean="0"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#MoneyballForHigherEd</a:t>
            </a: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#MoneyballForHigherEd</a:t>
            </a:r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449640"/>
            <a:ext cx="7772400" cy="5197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2250" b="1" spc="30" baseline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85800" y="1276143"/>
            <a:ext cx="7772400" cy="3107929"/>
          </a:xfrm>
          <a:prstGeom prst="rect">
            <a:avLst/>
          </a:prstGeom>
        </p:spPr>
        <p:txBody>
          <a:bodyPr vert="horz" numCol="1" anchor="t"/>
          <a:lstStyle>
            <a:lvl1pPr marL="0" indent="0">
              <a:lnSpc>
                <a:spcPct val="100000"/>
              </a:lnSpc>
              <a:spcBef>
                <a:spcPts val="675"/>
              </a:spcBef>
              <a:spcAft>
                <a:spcPts val="675"/>
              </a:spcAft>
              <a:buSzPct val="150000"/>
              <a:buFont typeface="Arial"/>
              <a:buNone/>
              <a:defRPr sz="1350">
                <a:solidFill>
                  <a:schemeClr val="bg1"/>
                </a:solidFill>
                <a:latin typeface="Arial (Body)"/>
                <a:cs typeface="Arial (Body)"/>
              </a:defRPr>
            </a:lvl1pPr>
            <a:lvl2pPr marL="514350" indent="-258366" algn="l">
              <a:spcBef>
                <a:spcPts val="675"/>
              </a:spcBef>
              <a:buSzPct val="125000"/>
              <a:buFont typeface="Lucida Grande"/>
              <a:buNone/>
              <a:tabLst/>
              <a:defRPr sz="1200" baseline="0">
                <a:solidFill>
                  <a:schemeClr val="bg1"/>
                </a:solidFill>
              </a:defRPr>
            </a:lvl2pPr>
            <a:lvl3pPr marL="726281" indent="-255985" defTabSz="383381">
              <a:spcBef>
                <a:spcPts val="675"/>
              </a:spcBef>
              <a:buSzPct val="125000"/>
              <a:buFont typeface="Courier New"/>
              <a:buNone/>
              <a:tabLst/>
              <a:defRPr sz="1050" baseline="0"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SzPct val="125000"/>
              <a:buFont typeface="Courier New"/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B760F0F9-7CC9-4A82-AA6D-EDEC72B308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B7637-A219-AF41-AD4E-3CE7FCC33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110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029-B419-4152-A2D6-B6BAE615DC56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4099-F97C-466D-939A-9A7C292CA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5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Square Bulle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705350"/>
            <a:ext cx="4191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422672"/>
          </a:xfrm>
          <a:prstGeom prst="rect">
            <a:avLst/>
          </a:prstGeom>
        </p:spPr>
        <p:txBody>
          <a:bodyPr vert="horz" anchor="t"/>
          <a:lstStyle>
            <a:lvl1pPr algn="l">
              <a:defRPr sz="2700" b="1" cap="all" baseline="0">
                <a:solidFill>
                  <a:srgbClr val="038A00"/>
                </a:solidFill>
                <a:latin typeface="Tw Cen MT"/>
                <a:cs typeface="Tw Cen M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1"/>
            <a:ext cx="8229600" cy="3337322"/>
          </a:xfrm>
          <a:prstGeom prst="rect">
            <a:avLst/>
          </a:prstGeom>
        </p:spPr>
        <p:txBody>
          <a:bodyPr vert="horz"/>
          <a:lstStyle>
            <a:lvl1pPr marL="411480" indent="-205740">
              <a:buClr>
                <a:srgbClr val="038A00"/>
              </a:buClr>
              <a:buFont typeface="Wingdings" charset="2"/>
              <a:buChar char="§"/>
              <a:defRPr sz="1800" baseline="0">
                <a:solidFill>
                  <a:srgbClr val="333333"/>
                </a:solidFill>
                <a:latin typeface="Tw Cen MT"/>
                <a:cs typeface="Tw Cen MT"/>
              </a:defRPr>
            </a:lvl1pPr>
            <a:lvl2pPr marL="822960" indent="-219456">
              <a:buClr>
                <a:srgbClr val="038A00"/>
              </a:buClr>
              <a:defRPr sz="1575">
                <a:solidFill>
                  <a:srgbClr val="333333"/>
                </a:solidFill>
                <a:latin typeface="Tw Cen MT"/>
                <a:cs typeface="Tw Cen MT"/>
              </a:defRPr>
            </a:lvl2pPr>
            <a:lvl3pPr marL="1220724" indent="-178308">
              <a:buClr>
                <a:srgbClr val="038A00"/>
              </a:buClr>
              <a:buFont typeface="Wingdings" charset="2"/>
              <a:buChar char="§"/>
              <a:defRPr sz="1350">
                <a:solidFill>
                  <a:srgbClr val="333333"/>
                </a:solidFill>
                <a:latin typeface="Tw Cen MT"/>
                <a:cs typeface="Tw Cen MT"/>
              </a:defRPr>
            </a:lvl3pPr>
            <a:lvl4pPr marL="1632204" indent="-205740">
              <a:buClr>
                <a:srgbClr val="038A00"/>
              </a:buClr>
              <a:defRPr sz="1200">
                <a:solidFill>
                  <a:srgbClr val="333333"/>
                </a:solidFill>
                <a:latin typeface="Tw Cen MT"/>
                <a:cs typeface="Tw Cen MT"/>
              </a:defRPr>
            </a:lvl4pPr>
            <a:lvl5pPr>
              <a:buClr>
                <a:srgbClr val="038A00"/>
              </a:buClr>
              <a:defRPr>
                <a:latin typeface="Tw Cen MT"/>
                <a:cs typeface="Tw Cen M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57200" y="594122"/>
            <a:ext cx="8229600" cy="377428"/>
          </a:xfrm>
          <a:prstGeom prst="rect">
            <a:avLst/>
          </a:prstGeom>
        </p:spPr>
        <p:txBody>
          <a:bodyPr vert="horz"/>
          <a:lstStyle>
            <a:lvl1pPr marL="274320">
              <a:buFontTx/>
              <a:buNone/>
              <a:defRPr sz="1500" cap="all">
                <a:solidFill>
                  <a:srgbClr val="038A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1"/>
          </p:nvPr>
        </p:nvSpPr>
        <p:spPr>
          <a:xfrm>
            <a:off x="685800" y="4869657"/>
            <a:ext cx="533400" cy="273844"/>
          </a:xfrm>
          <a:prstGeom prst="rect">
            <a:avLst/>
          </a:prstGeom>
        </p:spPr>
        <p:txBody>
          <a:bodyPr vert="horz" lIns="0" rIns="0" anchor="t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50" smtClean="0">
                <a:solidFill>
                  <a:srgbClr val="666666"/>
                </a:solidFill>
                <a:latin typeface="Tw Cen MT"/>
                <a:cs typeface="Tw Cen MT"/>
              </a:defRPr>
            </a:lvl1pPr>
          </a:lstStyle>
          <a:p>
            <a:pPr defTabSz="342900">
              <a:defRPr/>
            </a:pPr>
            <a:fld id="{D24C62AC-34AC-44FA-925B-65FA1B2D13C3}" type="slidenum">
              <a:rPr lang="en-US" smtClean="0"/>
              <a:pPr defTabSz="3429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198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0094-B909-C244-869D-7A69FC52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2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0094-B909-C244-869D-7A69FC52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34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0094-B909-C244-869D-7A69FC52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23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0094-B909-C244-869D-7A69FC52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4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0094-B909-C244-869D-7A69FC52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3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#MoneyballForHigherEd</a:t>
            </a:r>
            <a:endParaRPr lang="en-US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5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0094-B909-C244-869D-7A69FC52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49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0094-B909-C244-869D-7A69FC52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61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0094-B909-C244-869D-7A69FC52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45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0094-B909-C244-869D-7A69FC52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95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0094-B909-C244-869D-7A69FC52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33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#MoneyballForHigherEd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0094-B909-C244-869D-7A69FC52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0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#MoneyballForHigherEd</a:t>
            </a:r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200" dirty="0" err="1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MoneyballForHigherEd</a:t>
            </a:r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#MoneyballForHigherEd</a:t>
            </a: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200" dirty="0" err="1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MoneyballForHigherEd</a:t>
            </a:r>
            <a:endParaRPr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#MoneyballForHigherEd</a:t>
            </a: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/>
            <a:r>
              <a:rPr lang="en-US" sz="1200" dirty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200" dirty="0" err="1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MoneyballForHigherEd</a:t>
            </a:r>
            <a:endParaRPr lang="en-US" sz="1200" dirty="0" smtClea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#MoneyballForHigherEd</a:t>
            </a: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/>
            <a:r>
              <a:rPr lang="en-US" sz="1200" dirty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200" dirty="0" err="1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MoneyballForHigherEd</a:t>
            </a:r>
            <a:endParaRPr lang="en-US" sz="1200" dirty="0" smtClea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#MoneyballForHigherEd</a:t>
            </a: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/>
            <a:r>
              <a:rPr lang="en-US" sz="1200" dirty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sz="1200" dirty="0" err="1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MoneyballForHigherEd</a:t>
            </a:r>
            <a:endParaRPr lang="en-US" sz="1200" dirty="0" smtClea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#MoneyballForHigherEd</a:t>
            </a: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#MoneyballForHigherEd</a:t>
            </a: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6467168" y="478554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smtClean="0"/>
              <a:t>#</a:t>
            </a:r>
            <a:r>
              <a:rPr lang="en-US" dirty="0" err="1" smtClean="0"/>
              <a:t>MoneyballForHigherEd</a:t>
            </a:r>
            <a:endParaRPr lang="en-US" dirty="0" smtClean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r>
              <a:rPr lang="en-US" dirty="0" err="1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MoneyballForHigherEd</a:t>
            </a:r>
            <a:endParaRPr lang="en-US" dirty="0" smtClea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17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jpg"/><Relationship Id="rId13" Type="http://schemas.openxmlformats.org/officeDocument/2006/relationships/image" Target="../media/image13.png"/><Relationship Id="rId14" Type="http://schemas.openxmlformats.org/officeDocument/2006/relationships/image" Target="../media/image14.gif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jpg"/><Relationship Id="rId9" Type="http://schemas.openxmlformats.org/officeDocument/2006/relationships/image" Target="../media/image9.jpe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5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5.pn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ata.usaid.gov/" TargetMode="External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3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3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g"/><Relationship Id="rId12" Type="http://schemas.openxmlformats.org/officeDocument/2006/relationships/image" Target="../media/image13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7" Type="http://schemas.openxmlformats.org/officeDocument/2006/relationships/image" Target="../media/image8.jpg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jpg"/><Relationship Id="rId13" Type="http://schemas.openxmlformats.org/officeDocument/2006/relationships/image" Target="../media/image13.png"/><Relationship Id="rId14" Type="http://schemas.openxmlformats.org/officeDocument/2006/relationships/image" Target="../media/image14.gif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jpg"/><Relationship Id="rId9" Type="http://schemas.openxmlformats.org/officeDocument/2006/relationships/image" Target="../media/image9.jpeg"/><Relationship Id="rId10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jp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3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36842"/>
          <a:stretch/>
        </p:blipFill>
        <p:spPr>
          <a:xfrm>
            <a:off x="0" y="846183"/>
            <a:ext cx="9144000" cy="3257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19150"/>
            <a:ext cx="9144000" cy="3295650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108"/>
          <p:cNvSpPr txBox="1"/>
          <p:nvPr/>
        </p:nvSpPr>
        <p:spPr>
          <a:xfrm>
            <a:off x="1884191" y="1605373"/>
            <a:ext cx="5375617" cy="1045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b="1" i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9 Ways Federal Agencies Are Getting Better Results</a:t>
            </a:r>
            <a:endParaRPr lang="en-US" sz="2800" i="1" dirty="0">
              <a:solidFill>
                <a:schemeClr val="bg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593558" y="3790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593558" y="4248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593558" y="4248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38" y="125498"/>
            <a:ext cx="1253425" cy="568219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>
            <a:off x="0" y="4114800"/>
            <a:ext cx="9144000" cy="0"/>
          </a:xfrm>
          <a:prstGeom prst="line">
            <a:avLst/>
          </a:prstGeom>
          <a:ln w="5080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0" y="819001"/>
            <a:ext cx="9144000" cy="149"/>
          </a:xfrm>
          <a:prstGeom prst="line">
            <a:avLst/>
          </a:prstGeom>
          <a:ln w="47625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86" y="4555392"/>
            <a:ext cx="823642" cy="365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3" y="4463876"/>
            <a:ext cx="522460" cy="522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1" y="4555392"/>
            <a:ext cx="853798" cy="355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88" y="4371381"/>
            <a:ext cx="607163" cy="633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70" y="4614302"/>
            <a:ext cx="796794" cy="213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98" y="4392778"/>
            <a:ext cx="593558" cy="5935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24" y="4392778"/>
            <a:ext cx="599878" cy="5998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685" y="4345700"/>
            <a:ext cx="704787" cy="7047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57" y="4371707"/>
            <a:ext cx="608278" cy="6082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01" y="58871"/>
            <a:ext cx="2097789" cy="6974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16348" r="-1869" b="20590"/>
          <a:stretch/>
        </p:blipFill>
        <p:spPr>
          <a:xfrm>
            <a:off x="10021" y="852151"/>
            <a:ext cx="3459183" cy="3251468"/>
          </a:xfrm>
          <a:prstGeom prst="rect">
            <a:avLst/>
          </a:prstGeom>
        </p:spPr>
      </p:pic>
      <p:sp>
        <p:nvSpPr>
          <p:cNvPr id="25" name="Shape 108"/>
          <p:cNvSpPr txBox="1"/>
          <p:nvPr/>
        </p:nvSpPr>
        <p:spPr>
          <a:xfrm>
            <a:off x="1865021" y="3159122"/>
            <a:ext cx="5375617" cy="4872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000" i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Thursday, November 29, 2018</a:t>
            </a:r>
          </a:p>
          <a:p>
            <a:pPr lvl="0" algn="ctr">
              <a:lnSpc>
                <a:spcPct val="115000"/>
              </a:lnSpc>
            </a:pPr>
            <a:r>
              <a:rPr lang="en-US" sz="2800" b="1" i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/>
            </a:r>
            <a:br>
              <a:rPr lang="en-US" sz="2800" b="1" i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</a:br>
            <a:endParaRPr lang="en-US" sz="2800" i="1" dirty="0">
              <a:solidFill>
                <a:schemeClr val="bg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584156" y="2881831"/>
            <a:ext cx="1975686" cy="1271"/>
          </a:xfrm>
          <a:prstGeom prst="line">
            <a:avLst/>
          </a:prstGeom>
          <a:ln w="3810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64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>
                <a:solidFill>
                  <a:schemeClr val="lt1"/>
                </a:solidFill>
              </a:rPr>
              <a:t>Progress and Momentum</a:t>
            </a:r>
            <a:endParaRPr dirty="0"/>
          </a:p>
        </p:txBody>
      </p:sp>
      <p:sp>
        <p:nvSpPr>
          <p:cNvPr id="102" name="Shape 102"/>
          <p:cNvSpPr txBox="1"/>
          <p:nvPr/>
        </p:nvSpPr>
        <p:spPr>
          <a:xfrm>
            <a:off x="3459183" y="1693626"/>
            <a:ext cx="5636870" cy="23719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Susan </a:t>
            </a: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Jenkins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000" dirty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Director, Office of Performance and </a:t>
            </a:r>
            <a:r>
              <a:rPr lang="en-US" sz="20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Evaluation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Administration </a:t>
            </a: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for Community </a:t>
            </a:r>
            <a:r>
              <a:rPr lang="en-US" sz="20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Living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b="1" i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U.S</a:t>
            </a:r>
            <a:r>
              <a:rPr lang="en-US" sz="2000" b="1" i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. Department of Health </a:t>
            </a:r>
            <a:endParaRPr lang="en-US" sz="2000" b="1" i="1" dirty="0" smtClean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b="1" i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&amp; </a:t>
            </a:r>
            <a:r>
              <a:rPr lang="en-US" sz="2000" b="1" i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Human Services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16915" y="2383171"/>
            <a:ext cx="521405" cy="1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9" b="56567"/>
          <a:stretch/>
        </p:blipFill>
        <p:spPr>
          <a:xfrm>
            <a:off x="-10022" y="4607323"/>
            <a:ext cx="9154021" cy="5361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0022" y="4607324"/>
            <a:ext cx="9154021" cy="536176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42177" r="-1869" b="47424"/>
          <a:stretch/>
        </p:blipFill>
        <p:spPr>
          <a:xfrm>
            <a:off x="0" y="4607324"/>
            <a:ext cx="3459183" cy="5361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#</a:t>
            </a:r>
            <a:r>
              <a:rPr lang="en-US" dirty="0" smtClean="0">
                <a:solidFill>
                  <a:schemeClr val="bg1"/>
                </a:solidFill>
              </a:rPr>
              <a:t>FederalStandard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-10022" y="4607323"/>
            <a:ext cx="9154022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2" y="2059490"/>
            <a:ext cx="3137620" cy="13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58" y="959468"/>
            <a:ext cx="6240884" cy="3935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3924"/>
            <a:ext cx="9144000" cy="179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9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7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>
                <a:solidFill>
                  <a:schemeClr val="lt1"/>
                </a:solidFill>
              </a:rPr>
              <a:t>Progress and Momentum</a:t>
            </a:r>
            <a:endParaRPr dirty="0"/>
          </a:p>
        </p:txBody>
      </p:sp>
      <p:sp>
        <p:nvSpPr>
          <p:cNvPr id="102" name="Shape 102"/>
          <p:cNvSpPr txBox="1"/>
          <p:nvPr/>
        </p:nvSpPr>
        <p:spPr>
          <a:xfrm>
            <a:off x="4206517" y="1699230"/>
            <a:ext cx="4682837" cy="222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Thomas </a:t>
            </a: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Kelly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000" dirty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Acting Vice President </a:t>
            </a:r>
            <a:endParaRPr lang="en-US" sz="2000" dirty="0" smtClean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for </a:t>
            </a: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Policy and </a:t>
            </a:r>
            <a:r>
              <a:rPr lang="en-US" sz="20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Evaluation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b="1" i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Millennium </a:t>
            </a:r>
            <a:r>
              <a:rPr lang="en-US" sz="2000" b="1" i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Challenge Corporation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87232" y="2383171"/>
            <a:ext cx="521405" cy="1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9" b="56567"/>
          <a:stretch/>
        </p:blipFill>
        <p:spPr>
          <a:xfrm>
            <a:off x="-10022" y="4607323"/>
            <a:ext cx="9154021" cy="5361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0022" y="4607324"/>
            <a:ext cx="9154021" cy="536176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42177" r="-1869" b="47424"/>
          <a:stretch/>
        </p:blipFill>
        <p:spPr>
          <a:xfrm>
            <a:off x="0" y="4607324"/>
            <a:ext cx="3459183" cy="5361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#</a:t>
            </a:r>
            <a:r>
              <a:rPr lang="en-US" dirty="0" smtClean="0">
                <a:solidFill>
                  <a:schemeClr val="bg1"/>
                </a:solidFill>
              </a:rPr>
              <a:t>FederalStandard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607323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86" y="1108441"/>
            <a:ext cx="2894729" cy="30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0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9" y="1205935"/>
            <a:ext cx="3025981" cy="3025981"/>
          </a:xfrm>
          <a:prstGeom prst="rect">
            <a:avLst/>
          </a:prstGeom>
        </p:spPr>
      </p:pic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>
                <a:solidFill>
                  <a:schemeClr val="lt1"/>
                </a:solidFill>
              </a:rPr>
              <a:t>Progress and Momentum</a:t>
            </a:r>
            <a:endParaRPr dirty="0"/>
          </a:p>
        </p:txBody>
      </p:sp>
      <p:sp>
        <p:nvSpPr>
          <p:cNvPr id="102" name="Shape 102"/>
          <p:cNvSpPr txBox="1"/>
          <p:nvPr/>
        </p:nvSpPr>
        <p:spPr>
          <a:xfrm>
            <a:off x="4206517" y="1699230"/>
            <a:ext cx="4682837" cy="222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Jessica </a:t>
            </a: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Ramakis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000" dirty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Chief of </a:t>
            </a:r>
            <a:r>
              <a:rPr lang="en-US" sz="20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Staff, </a:t>
            </a: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Office of </a:t>
            </a: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Planning </a:t>
            </a:r>
            <a:r>
              <a:rPr lang="en-US" sz="20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Evaluation and </a:t>
            </a: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Policy </a:t>
            </a: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Development, and Chief Privacy </a:t>
            </a:r>
            <a:r>
              <a:rPr lang="en-US" sz="20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Officer, </a:t>
            </a:r>
            <a:endParaRPr lang="en-US" sz="2000" dirty="0" smtClean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b="1" i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U.S</a:t>
            </a:r>
            <a:r>
              <a:rPr lang="en-US" sz="2000" b="1" i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. Department of Education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87232" y="2383171"/>
            <a:ext cx="521405" cy="1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9" b="56567"/>
          <a:stretch/>
        </p:blipFill>
        <p:spPr>
          <a:xfrm>
            <a:off x="-10022" y="4607323"/>
            <a:ext cx="9154021" cy="5361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0022" y="4607324"/>
            <a:ext cx="9154021" cy="536176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42177" r="-1869" b="47424"/>
          <a:stretch/>
        </p:blipFill>
        <p:spPr>
          <a:xfrm>
            <a:off x="0" y="4607324"/>
            <a:ext cx="3459183" cy="5361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#</a:t>
            </a:r>
            <a:r>
              <a:rPr lang="en-US" dirty="0" smtClean="0">
                <a:solidFill>
                  <a:schemeClr val="bg1"/>
                </a:solidFill>
              </a:rPr>
              <a:t>FederalStandard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607323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8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0150" y="1885950"/>
            <a:ext cx="6743700" cy="2628900"/>
          </a:xfrm>
          <a:prstGeom prst="rect">
            <a:avLst/>
          </a:prstGeom>
          <a:solidFill>
            <a:srgbClr val="002060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U.S. Department of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685800"/>
            <a:ext cx="6172200" cy="1085850"/>
          </a:xfrm>
        </p:spPr>
        <p:txBody>
          <a:bodyPr/>
          <a:lstStyle/>
          <a:p>
            <a:pPr marL="205740" indent="0" algn="ctr">
              <a:spcBef>
                <a:spcPts val="0"/>
              </a:spcBef>
              <a:buNone/>
            </a:pPr>
            <a:r>
              <a:rPr lang="en-US" sz="2100" dirty="0"/>
              <a:t>We developed a series of interactive data stories </a:t>
            </a:r>
          </a:p>
          <a:p>
            <a:pPr marL="205740" indent="0" algn="ctr">
              <a:spcBef>
                <a:spcPts val="0"/>
              </a:spcBef>
              <a:buNone/>
            </a:pPr>
            <a:r>
              <a:rPr lang="en-US" sz="2100" dirty="0"/>
              <a:t>to deliver rich data narratives geared towards </a:t>
            </a:r>
          </a:p>
          <a:p>
            <a:pPr marL="205740" indent="0" algn="ctr">
              <a:spcBef>
                <a:spcPts val="0"/>
              </a:spcBef>
              <a:buNone/>
            </a:pPr>
            <a:r>
              <a:rPr lang="en-US" sz="2100" dirty="0"/>
              <a:t>non-technical audiences. </a:t>
            </a:r>
          </a:p>
          <a:p>
            <a:endParaRPr lang="en-US" sz="2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42900">
              <a:defRPr/>
            </a:pPr>
            <a:fld id="{D24C62AC-34AC-44FA-925B-65FA1B2D13C3}" type="slidenum">
              <a:rPr lang="en-US" smtClean="0"/>
              <a:pPr defTabSz="342900">
                <a:defRPr/>
              </a:pPr>
              <a:t>16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75" y="2045524"/>
            <a:ext cx="3203162" cy="230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00501" y="4572000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r="5169"/>
          <a:stretch/>
        </p:blipFill>
        <p:spPr bwMode="auto">
          <a:xfrm>
            <a:off x="1270239" y="2045524"/>
            <a:ext cx="3314700" cy="230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0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9" y="1205934"/>
            <a:ext cx="3025982" cy="3025982"/>
          </a:xfrm>
          <a:prstGeom prst="rect">
            <a:avLst/>
          </a:prstGeom>
        </p:spPr>
      </p:pic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>
                <a:solidFill>
                  <a:schemeClr val="lt1"/>
                </a:solidFill>
              </a:rPr>
              <a:t>Progress and Momentum</a:t>
            </a:r>
            <a:endParaRPr dirty="0"/>
          </a:p>
        </p:txBody>
      </p:sp>
      <p:sp>
        <p:nvSpPr>
          <p:cNvPr id="102" name="Shape 102"/>
          <p:cNvSpPr txBox="1"/>
          <p:nvPr/>
        </p:nvSpPr>
        <p:spPr>
          <a:xfrm>
            <a:off x="4206517" y="1699230"/>
            <a:ext cx="4682837" cy="222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Elizabeth </a:t>
            </a: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Roen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000" dirty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Acting Director, Office of Learning, Evaluation and </a:t>
            </a:r>
            <a:r>
              <a:rPr lang="en-US" sz="20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Research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b="1" i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U.S</a:t>
            </a:r>
            <a:r>
              <a:rPr lang="en-US" sz="2000" b="1" i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. Agency for International Development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87232" y="2383171"/>
            <a:ext cx="521405" cy="1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9" b="56567"/>
          <a:stretch/>
        </p:blipFill>
        <p:spPr>
          <a:xfrm>
            <a:off x="-10022" y="4607323"/>
            <a:ext cx="9154021" cy="5361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0022" y="4607324"/>
            <a:ext cx="9154021" cy="536176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42177" r="-1869" b="47424"/>
          <a:stretch/>
        </p:blipFill>
        <p:spPr>
          <a:xfrm>
            <a:off x="0" y="4607324"/>
            <a:ext cx="3459183" cy="5361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#</a:t>
            </a:r>
            <a:r>
              <a:rPr lang="en-US" dirty="0" smtClean="0">
                <a:solidFill>
                  <a:schemeClr val="bg1"/>
                </a:solidFill>
              </a:rPr>
              <a:t>FederalStandard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607323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9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43" y="0"/>
            <a:ext cx="6633740" cy="510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7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5" y="1170141"/>
            <a:ext cx="3095430" cy="3095430"/>
          </a:xfrm>
          <a:prstGeom prst="rect">
            <a:avLst/>
          </a:prstGeom>
        </p:spPr>
      </p:pic>
      <p:sp>
        <p:nvSpPr>
          <p:cNvPr id="12" name="Shape 102"/>
          <p:cNvSpPr txBox="1"/>
          <p:nvPr/>
        </p:nvSpPr>
        <p:spPr>
          <a:xfrm>
            <a:off x="3705526" y="1699230"/>
            <a:ext cx="5684815" cy="222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Emily</a:t>
            </a:r>
            <a:r>
              <a:rPr lang="en-US" sz="2500" b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Schmitt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000" dirty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bg2"/>
                </a:solidFill>
              </a:rPr>
              <a:t>Deputy Director, Office of Planning, </a:t>
            </a:r>
            <a:endParaRPr lang="en-US" sz="2000" dirty="0" smtClean="0">
              <a:solidFill>
                <a:schemeClr val="bg2"/>
              </a:solidFill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 smtClean="0">
                <a:solidFill>
                  <a:schemeClr val="bg2"/>
                </a:solidFill>
              </a:rPr>
              <a:t>Research </a:t>
            </a:r>
            <a:r>
              <a:rPr lang="en-US" sz="2000" dirty="0">
                <a:solidFill>
                  <a:schemeClr val="bg2"/>
                </a:solidFill>
              </a:rPr>
              <a:t>and Evaluation, </a:t>
            </a:r>
            <a:endParaRPr lang="en-US" sz="2000" dirty="0" smtClean="0">
              <a:solidFill>
                <a:schemeClr val="bg2"/>
              </a:solidFill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 smtClean="0">
                <a:solidFill>
                  <a:schemeClr val="bg2"/>
                </a:solidFill>
              </a:rPr>
              <a:t>Administration </a:t>
            </a:r>
            <a:r>
              <a:rPr lang="en-US" sz="2000" dirty="0">
                <a:solidFill>
                  <a:schemeClr val="bg2"/>
                </a:solidFill>
              </a:rPr>
              <a:t>for Children and </a:t>
            </a:r>
            <a:r>
              <a:rPr lang="en-US" sz="2000" dirty="0" smtClean="0">
                <a:solidFill>
                  <a:schemeClr val="bg2"/>
                </a:solidFill>
              </a:rPr>
              <a:t>Families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b="1" i="1" dirty="0" smtClean="0">
                <a:solidFill>
                  <a:schemeClr val="bg2"/>
                </a:solidFill>
              </a:rPr>
              <a:t>U.S</a:t>
            </a:r>
            <a:r>
              <a:rPr lang="en-US" sz="2000" b="1" i="1" dirty="0">
                <a:solidFill>
                  <a:schemeClr val="bg2"/>
                </a:solidFill>
              </a:rPr>
              <a:t>. Department of Health </a:t>
            </a:r>
            <a:endParaRPr lang="en-US" sz="2000" b="1" i="1" dirty="0" smtClean="0">
              <a:solidFill>
                <a:schemeClr val="bg2"/>
              </a:solidFill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b="1" i="1" dirty="0" smtClean="0">
                <a:solidFill>
                  <a:schemeClr val="bg2"/>
                </a:solidFill>
              </a:rPr>
              <a:t>&amp; </a:t>
            </a:r>
            <a:r>
              <a:rPr lang="en-US" sz="2000" b="1" i="1" dirty="0">
                <a:solidFill>
                  <a:schemeClr val="bg2"/>
                </a:solidFill>
              </a:rPr>
              <a:t>Human Services</a:t>
            </a:r>
            <a:endParaRPr lang="en-US" sz="2000" b="1" i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>
                <a:solidFill>
                  <a:schemeClr val="lt1"/>
                </a:solidFill>
              </a:rPr>
              <a:t>Progress and Momentum</a:t>
            </a:r>
            <a:endParaRPr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87232" y="2383171"/>
            <a:ext cx="521405" cy="1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9" b="56567"/>
          <a:stretch/>
        </p:blipFill>
        <p:spPr>
          <a:xfrm>
            <a:off x="-10022" y="4607323"/>
            <a:ext cx="9154021" cy="5361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0022" y="4607324"/>
            <a:ext cx="9154021" cy="536176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42177" r="-1869" b="47424"/>
          <a:stretch/>
        </p:blipFill>
        <p:spPr>
          <a:xfrm>
            <a:off x="0" y="4607324"/>
            <a:ext cx="3459183" cy="5361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#</a:t>
            </a:r>
            <a:r>
              <a:rPr lang="en-US" dirty="0" smtClean="0">
                <a:solidFill>
                  <a:schemeClr val="bg1"/>
                </a:solidFill>
              </a:rPr>
              <a:t>FederalStandard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607323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 dirty="0" smtClean="0">
                <a:solidFill>
                  <a:schemeClr val="lt1"/>
                </a:solidFill>
              </a:rPr>
              <a:t>Social Media for Today</a:t>
            </a:r>
            <a:endParaRPr dirty="0"/>
          </a:p>
        </p:txBody>
      </p:sp>
      <p:sp>
        <p:nvSpPr>
          <p:cNvPr id="96" name="Shape 96"/>
          <p:cNvSpPr txBox="1"/>
          <p:nvPr/>
        </p:nvSpPr>
        <p:spPr>
          <a:xfrm>
            <a:off x="464502" y="2041671"/>
            <a:ext cx="8191843" cy="16043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Event Hashtag: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          #FederalStandard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 smtClean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 smtClean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 smtClean="0"/>
              <a:t>#FederalStandard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26" y="2163003"/>
            <a:ext cx="1000288" cy="8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/>
          <a:stretch/>
        </p:blipFill>
        <p:spPr>
          <a:xfrm>
            <a:off x="0" y="0"/>
            <a:ext cx="91428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6" y="1182276"/>
            <a:ext cx="3265107" cy="3265107"/>
          </a:xfrm>
          <a:prstGeom prst="rect">
            <a:avLst/>
          </a:prstGeom>
        </p:spPr>
      </p:pic>
      <p:sp>
        <p:nvSpPr>
          <p:cNvPr id="12" name="Shape 102"/>
          <p:cNvSpPr txBox="1"/>
          <p:nvPr/>
        </p:nvSpPr>
        <p:spPr>
          <a:xfrm>
            <a:off x="3705526" y="1699230"/>
            <a:ext cx="5684815" cy="222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Barry </a:t>
            </a:r>
            <a:r>
              <a:rPr lang="en-US" sz="2500" b="1" dirty="0" smtClean="0">
                <a:solidFill>
                  <a:schemeClr val="bg2"/>
                </a:solidFill>
                <a:latin typeface="Georgia"/>
                <a:ea typeface="Georgia"/>
                <a:cs typeface="Georgia"/>
                <a:sym typeface="Georgia"/>
              </a:rPr>
              <a:t>Steffen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000" dirty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bg2"/>
                </a:solidFill>
              </a:rPr>
              <a:t>Senior Social Science Analyst, </a:t>
            </a:r>
            <a:endParaRPr lang="en-US" sz="2000" dirty="0" smtClean="0">
              <a:solidFill>
                <a:schemeClr val="bg2"/>
              </a:solidFill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 smtClean="0">
                <a:solidFill>
                  <a:schemeClr val="bg2"/>
                </a:solidFill>
              </a:rPr>
              <a:t>Office </a:t>
            </a:r>
            <a:r>
              <a:rPr lang="en-US" sz="2000" dirty="0">
                <a:solidFill>
                  <a:schemeClr val="bg2"/>
                </a:solidFill>
              </a:rPr>
              <a:t>of Policy Development &amp; </a:t>
            </a:r>
            <a:r>
              <a:rPr lang="en-US" sz="2000" dirty="0" smtClean="0">
                <a:solidFill>
                  <a:schemeClr val="bg2"/>
                </a:solidFill>
              </a:rPr>
              <a:t>Research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b="1" i="1" dirty="0" smtClean="0">
                <a:solidFill>
                  <a:schemeClr val="bg2"/>
                </a:solidFill>
              </a:rPr>
              <a:t>U.S</a:t>
            </a:r>
            <a:r>
              <a:rPr lang="en-US" sz="2000" b="1" i="1" dirty="0">
                <a:solidFill>
                  <a:schemeClr val="bg2"/>
                </a:solidFill>
              </a:rPr>
              <a:t>. Department of Housing </a:t>
            </a:r>
            <a:endParaRPr lang="en-US" sz="2000" b="1" i="1" dirty="0" smtClean="0">
              <a:solidFill>
                <a:schemeClr val="bg2"/>
              </a:solidFill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b="1" i="1" dirty="0" smtClean="0">
                <a:solidFill>
                  <a:schemeClr val="bg2"/>
                </a:solidFill>
              </a:rPr>
              <a:t>&amp; </a:t>
            </a:r>
            <a:r>
              <a:rPr lang="en-US" sz="2000" b="1" i="1" dirty="0">
                <a:solidFill>
                  <a:schemeClr val="bg2"/>
                </a:solidFill>
              </a:rPr>
              <a:t>Urban Development</a:t>
            </a:r>
            <a:endParaRPr lang="en-US" sz="2000" b="1" i="1" dirty="0">
              <a:solidFill>
                <a:schemeClr val="bg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>
                <a:solidFill>
                  <a:schemeClr val="lt1"/>
                </a:solidFill>
              </a:rPr>
              <a:t>Progress and Momentum</a:t>
            </a:r>
            <a:endParaRPr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87232" y="2383171"/>
            <a:ext cx="521405" cy="1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9" b="56567"/>
          <a:stretch/>
        </p:blipFill>
        <p:spPr>
          <a:xfrm>
            <a:off x="-10022" y="4607323"/>
            <a:ext cx="9154021" cy="5361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0022" y="4607324"/>
            <a:ext cx="9154021" cy="536176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42177" r="-1869" b="47424"/>
          <a:stretch/>
        </p:blipFill>
        <p:spPr>
          <a:xfrm>
            <a:off x="0" y="4607324"/>
            <a:ext cx="3459183" cy="5361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#</a:t>
            </a:r>
            <a:r>
              <a:rPr lang="en-US" dirty="0" smtClean="0">
                <a:solidFill>
                  <a:schemeClr val="bg1"/>
                </a:solidFill>
              </a:rPr>
              <a:t>FederalStandard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607323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B92F7-C053-4528-8604-B77FE86A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650" y="168440"/>
            <a:ext cx="5829300" cy="51911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CE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Landlord Acceptance of Housing Vouchers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1703650" y="594684"/>
            <a:ext cx="5829300" cy="358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indent="-257175">
              <a:spcAft>
                <a:spcPts val="45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altLang="en-US" sz="1800" b="1" dirty="0">
                <a:latin typeface="Calibri Light" charset="0"/>
                <a:ea typeface="Arial (Body)" charset="0"/>
                <a:cs typeface="Calibri Light" charset="0"/>
              </a:rPr>
              <a:t>HUD’s Housing Choice Voucher program relies on participation of private landlords.</a:t>
            </a:r>
          </a:p>
          <a:p>
            <a:pPr marL="257175" indent="-257175">
              <a:spcAft>
                <a:spcPts val="45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altLang="en-US" sz="1800" b="1" dirty="0">
                <a:latin typeface="Calibri Light" charset="0"/>
                <a:ea typeface="Arial (Body)" charset="0"/>
                <a:cs typeface="Calibri Light" charset="0"/>
              </a:rPr>
              <a:t>Pilot study completed in 2018 used paired testing to measure landlord acceptance rates for HCV tenants in five metro areas.</a:t>
            </a:r>
          </a:p>
          <a:p>
            <a:pPr marL="257175" indent="-257175">
              <a:spcAft>
                <a:spcPts val="45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altLang="en-US" sz="1800" b="1" dirty="0">
                <a:latin typeface="Calibri Light" charset="0"/>
                <a:ea typeface="Arial (Body)" charset="0"/>
                <a:cs typeface="Calibri Light" charset="0"/>
              </a:rPr>
              <a:t>In three sites less than 31 percent of vouchers were accepted. In two sites with source-of-income anti-discrimination ordinances, 69 percent or more were accepted.</a:t>
            </a:r>
          </a:p>
          <a:p>
            <a:pPr marL="257175" indent="-257175">
              <a:spcAft>
                <a:spcPts val="450"/>
              </a:spcAft>
              <a:buClr>
                <a:schemeClr val="bg1"/>
              </a:buClr>
              <a:buFont typeface="Arial" charset="0"/>
              <a:buChar char="•"/>
            </a:pPr>
            <a:r>
              <a:rPr lang="en-US" altLang="en-US" sz="1800" b="1" dirty="0">
                <a:latin typeface="Calibri Light" charset="0"/>
                <a:ea typeface="Arial (Body)" charset="0"/>
                <a:cs typeface="Calibri Light" charset="0"/>
              </a:rPr>
              <a:t>A landlord task force launched in August is identifying HCV program improvements to increase landlord participation.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5059"/>
            <a:ext cx="9144000" cy="104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4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 dirty="0" smtClean="0">
                <a:solidFill>
                  <a:schemeClr val="lt1"/>
                </a:solidFill>
              </a:rPr>
              <a:t>Panel Discussion</a:t>
            </a:r>
            <a:endParaRPr dirty="0"/>
          </a:p>
        </p:txBody>
      </p:sp>
      <p:sp>
        <p:nvSpPr>
          <p:cNvPr id="120" name="Shape 120"/>
          <p:cNvSpPr txBox="1"/>
          <p:nvPr/>
        </p:nvSpPr>
        <p:spPr>
          <a:xfrm>
            <a:off x="230187" y="878372"/>
            <a:ext cx="8337262" cy="83126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en-US" sz="2400" b="1" dirty="0">
                <a:solidFill>
                  <a:srgbClr val="143962"/>
                </a:solidFill>
                <a:latin typeface="Calibri"/>
                <a:ea typeface="Calibri"/>
                <a:cs typeface="Calibri"/>
                <a:sym typeface="Calibri"/>
              </a:rPr>
              <a:t>“Sharing, Integrating, and Protecting Information </a:t>
            </a:r>
            <a:endParaRPr lang="en-US" sz="2400" b="1" dirty="0" smtClean="0">
              <a:solidFill>
                <a:srgbClr val="1439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2400" b="1" dirty="0" smtClean="0">
                <a:solidFill>
                  <a:srgbClr val="143962"/>
                </a:solidFill>
                <a:latin typeface="Calibri"/>
                <a:ea typeface="Calibri"/>
                <a:cs typeface="Calibri"/>
                <a:sym typeface="Calibri"/>
              </a:rPr>
              <a:t>in the </a:t>
            </a:r>
            <a:r>
              <a:rPr lang="en-US" sz="2400" b="1" dirty="0">
                <a:solidFill>
                  <a:srgbClr val="143962"/>
                </a:solidFill>
                <a:latin typeface="Calibri"/>
                <a:ea typeface="Calibri"/>
                <a:cs typeface="Calibri"/>
                <a:sym typeface="Calibri"/>
              </a:rPr>
              <a:t>Era of Massive </a:t>
            </a:r>
            <a:r>
              <a:rPr lang="en-US" sz="2400" b="1" dirty="0" smtClean="0">
                <a:solidFill>
                  <a:srgbClr val="143962"/>
                </a:solidFill>
                <a:latin typeface="Calibri"/>
                <a:ea typeface="Calibri"/>
                <a:cs typeface="Calibri"/>
                <a:sym typeface="Calibri"/>
              </a:rPr>
              <a:t>Data”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1932" y="1708359"/>
            <a:ext cx="60001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Amy 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O'Hara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1800" i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moderator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Research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Professor, McCourt School of Public Policy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0185" y="2350170"/>
            <a:ext cx="28255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Mary 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Hyde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8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Director of Research &amp; Evaluation, </a:t>
            </a:r>
            <a:endParaRPr lang="en-US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CNCS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86" y="3167664"/>
            <a:ext cx="28255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Molly Irwin </a:t>
            </a:r>
            <a:endParaRPr lang="en-US" sz="2000" b="1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Chief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Evaluation Officer,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DOL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187" y="3899838"/>
            <a:ext cx="2825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Susan Jenkins </a:t>
            </a:r>
            <a:endParaRPr lang="en-US" sz="2000" b="1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Director, Office of Performance </a:t>
            </a:r>
            <a:endParaRPr lang="en-US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Evaluation,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ACL, HHS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0440" y="2416318"/>
            <a:ext cx="2825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Thomas Kelly </a:t>
            </a:r>
            <a:endParaRPr lang="en-US" sz="2000" b="1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Acting Vice President for Policy </a:t>
            </a:r>
            <a:endParaRPr lang="en-US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Evaluation,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MCC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0440" y="3399504"/>
            <a:ext cx="28255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Melissa 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Patsalides</a:t>
            </a: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Acting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Deputy Assistant Administrator, Bureau for Policy, Planning and Learning,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USAID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15970" y="2336667"/>
            <a:ext cx="2825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Jessica Ramakis </a:t>
            </a:r>
            <a:endParaRPr lang="en-US" sz="2000" b="1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Chief of Staff, Office of Planning, Evaluation and Policy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Dev., DOL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5970" y="3319853"/>
            <a:ext cx="2825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Emily Schmitt </a:t>
            </a:r>
            <a:endParaRPr lang="en-US" sz="2000" b="1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Deputy Director, Office of Planning, Research and Evaluation,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ACF, HHS</a:t>
            </a:r>
            <a:endParaRPr lang="en-US" sz="16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15970" y="4157963"/>
            <a:ext cx="2825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Barry Steffen </a:t>
            </a:r>
            <a:endParaRPr lang="en-US" sz="2000" b="1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Senior Social Science Analyst, Office of Policy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Dev.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&amp; Research,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HUD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sz="1600" dirty="0" smtClean="0">
              <a:solidFill>
                <a:schemeClr val="bg2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36842"/>
          <a:stretch/>
        </p:blipFill>
        <p:spPr>
          <a:xfrm>
            <a:off x="0" y="846183"/>
            <a:ext cx="9144000" cy="3257436"/>
          </a:xfrm>
          <a:prstGeom prst="rect">
            <a:avLst/>
          </a:prstGeom>
        </p:spPr>
      </p:pic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148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 dirty="0" smtClean="0">
                <a:solidFill>
                  <a:schemeClr val="lt1"/>
                </a:solidFill>
              </a:rPr>
              <a:t>Audience Q&amp;A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137950"/>
            <a:ext cx="9144000" cy="0"/>
          </a:xfrm>
          <a:prstGeom prst="line">
            <a:avLst/>
          </a:prstGeom>
          <a:ln w="5080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86" y="4555392"/>
            <a:ext cx="823642" cy="365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3" y="4463876"/>
            <a:ext cx="522460" cy="522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1" y="4555392"/>
            <a:ext cx="853798" cy="355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88" y="4371381"/>
            <a:ext cx="607163" cy="633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70" y="4614302"/>
            <a:ext cx="796794" cy="213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98" y="4392778"/>
            <a:ext cx="593558" cy="5935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24" y="4392778"/>
            <a:ext cx="599878" cy="5998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685" y="4345700"/>
            <a:ext cx="704787" cy="7047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57" y="4371707"/>
            <a:ext cx="608278" cy="6082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819150"/>
            <a:ext cx="9144000" cy="3295650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16348" r="-1869" b="20590"/>
          <a:stretch/>
        </p:blipFill>
        <p:spPr>
          <a:xfrm>
            <a:off x="10021" y="852151"/>
            <a:ext cx="3459183" cy="325146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0" y="838441"/>
            <a:ext cx="9144000" cy="0"/>
          </a:xfrm>
          <a:prstGeom prst="line">
            <a:avLst/>
          </a:prstGeom>
          <a:ln w="34925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 smtClean="0">
                <a:solidFill>
                  <a:schemeClr val="lt1"/>
                </a:solidFill>
              </a:rPr>
              <a:t>Closing Comments</a:t>
            </a:r>
            <a:endParaRPr dirty="0"/>
          </a:p>
        </p:txBody>
      </p:sp>
      <p:sp>
        <p:nvSpPr>
          <p:cNvPr id="102" name="Shape 102"/>
          <p:cNvSpPr txBox="1"/>
          <p:nvPr/>
        </p:nvSpPr>
        <p:spPr>
          <a:xfrm>
            <a:off x="3921316" y="2035742"/>
            <a:ext cx="4488394" cy="2148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Jeremy Ayers</a:t>
            </a: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Vice President of Policy, </a:t>
            </a: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Results for America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500" dirty="0" smtClean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hr-HR" sz="2500" i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@JEDA1207</a:t>
            </a:r>
            <a:endParaRPr lang="en-US" sz="2500" dirty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dirty="0" smtClean="0"/>
              <a:t>FederalStandard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t="8449" r="5619" b="24010"/>
          <a:stretch/>
        </p:blipFill>
        <p:spPr>
          <a:xfrm>
            <a:off x="645486" y="1360172"/>
            <a:ext cx="3012114" cy="322237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4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36842"/>
          <a:stretch/>
        </p:blipFill>
        <p:spPr>
          <a:xfrm>
            <a:off x="0" y="846183"/>
            <a:ext cx="9144000" cy="3257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19150"/>
            <a:ext cx="9144000" cy="3295650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593558" y="379099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593558" y="4248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31"/>
          <p:cNvSpPr>
            <a:spLocks noChangeArrowheads="1"/>
          </p:cNvSpPr>
          <p:nvPr/>
        </p:nvSpPr>
        <p:spPr bwMode="auto">
          <a:xfrm>
            <a:off x="593558" y="4248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379" y="150310"/>
            <a:ext cx="1253425" cy="568219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>
            <a:off x="0" y="4114800"/>
            <a:ext cx="9144000" cy="0"/>
          </a:xfrm>
          <a:prstGeom prst="line">
            <a:avLst/>
          </a:prstGeom>
          <a:ln w="5080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0" y="819001"/>
            <a:ext cx="9144000" cy="149"/>
          </a:xfrm>
          <a:prstGeom prst="line">
            <a:avLst/>
          </a:prstGeom>
          <a:ln w="47625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86" y="4555392"/>
            <a:ext cx="823642" cy="365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83" y="4463876"/>
            <a:ext cx="522460" cy="522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81" y="4555392"/>
            <a:ext cx="853798" cy="355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88" y="4371381"/>
            <a:ext cx="607163" cy="633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70" y="4614302"/>
            <a:ext cx="796794" cy="213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98" y="4392778"/>
            <a:ext cx="593558" cy="5935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24" y="4392778"/>
            <a:ext cx="599878" cy="5998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685" y="4345700"/>
            <a:ext cx="704787" cy="7047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57" y="4371707"/>
            <a:ext cx="608278" cy="6082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221" y="83371"/>
            <a:ext cx="2097789" cy="6974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16348" r="-1869" b="20590"/>
          <a:stretch/>
        </p:blipFill>
        <p:spPr>
          <a:xfrm>
            <a:off x="10021" y="852151"/>
            <a:ext cx="3459183" cy="3251468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3584156" y="3051991"/>
            <a:ext cx="1975686" cy="1271"/>
          </a:xfrm>
          <a:prstGeom prst="line">
            <a:avLst/>
          </a:prstGeom>
          <a:ln w="3810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108"/>
          <p:cNvSpPr txBox="1"/>
          <p:nvPr/>
        </p:nvSpPr>
        <p:spPr>
          <a:xfrm>
            <a:off x="2831507" y="1842790"/>
            <a:ext cx="3480984" cy="9429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b="1" i="1" dirty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Please </a:t>
            </a:r>
            <a:r>
              <a:rPr lang="en-US" sz="2800" b="1" i="1" dirty="0" smtClean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join us </a:t>
            </a:r>
          </a:p>
          <a:p>
            <a:pPr lvl="0" algn="ctr">
              <a:lnSpc>
                <a:spcPct val="115000"/>
              </a:lnSpc>
            </a:pPr>
            <a:r>
              <a:rPr lang="en-US" sz="2800" b="1" i="1" dirty="0" smtClean="0">
                <a:solidFill>
                  <a:schemeClr val="bg1"/>
                </a:solidFill>
                <a:latin typeface="Georgia"/>
                <a:ea typeface="Georgia"/>
                <a:cs typeface="Georgia"/>
                <a:sym typeface="Georgia"/>
              </a:rPr>
              <a:t>for our reception!</a:t>
            </a:r>
            <a:endParaRPr lang="en-US" sz="2800" i="1" dirty="0">
              <a:solidFill>
                <a:schemeClr val="bg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9766" y="170505"/>
            <a:ext cx="256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THANK YOU!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037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9"/>
          <a:stretch/>
        </p:blipFill>
        <p:spPr>
          <a:xfrm>
            <a:off x="617778" y="1329160"/>
            <a:ext cx="3012114" cy="3155238"/>
          </a:xfrm>
          <a:prstGeom prst="rect">
            <a:avLst/>
          </a:prstGeom>
        </p:spPr>
      </p:pic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 smtClean="0">
                <a:solidFill>
                  <a:schemeClr val="lt1"/>
                </a:solidFill>
              </a:rPr>
              <a:t>Welcoming Remarks</a:t>
            </a:r>
            <a:endParaRPr dirty="0"/>
          </a:p>
        </p:txBody>
      </p:sp>
      <p:sp>
        <p:nvSpPr>
          <p:cNvPr id="102" name="Shape 102"/>
          <p:cNvSpPr txBox="1"/>
          <p:nvPr/>
        </p:nvSpPr>
        <p:spPr>
          <a:xfrm>
            <a:off x="3921316" y="1665353"/>
            <a:ext cx="4488394" cy="24486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Michael A. </a:t>
            </a: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Bailey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Interim Dean,</a:t>
            </a: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McCourt </a:t>
            </a:r>
            <a:r>
              <a:rPr lang="en-US" sz="25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School of Public Policy, Georgetown </a:t>
            </a:r>
            <a:r>
              <a:rPr lang="en-US" sz="25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University</a:t>
            </a: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500" i="1" dirty="0" smtClean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i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@</a:t>
            </a:r>
            <a:r>
              <a:rPr lang="en-US" sz="2500" i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M_A_Bailey ‏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dirty="0" smtClean="0"/>
              <a:t>FederalStandard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r="18709" b="4854"/>
          <a:stretch/>
        </p:blipFill>
        <p:spPr>
          <a:xfrm>
            <a:off x="617777" y="1329160"/>
            <a:ext cx="3012114" cy="3155238"/>
          </a:xfrm>
          <a:prstGeom prst="rect">
            <a:avLst/>
          </a:prstGeom>
        </p:spPr>
      </p:pic>
      <p:sp>
        <p:nvSpPr>
          <p:cNvPr id="8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 smtClean="0">
                <a:solidFill>
                  <a:schemeClr val="lt1"/>
                </a:solidFill>
              </a:rPr>
              <a:t>Welcoming Remarks</a:t>
            </a:r>
            <a:endParaRPr dirty="0"/>
          </a:p>
        </p:txBody>
      </p:sp>
      <p:sp>
        <p:nvSpPr>
          <p:cNvPr id="9" name="Shape 102"/>
          <p:cNvSpPr txBox="1"/>
          <p:nvPr/>
        </p:nvSpPr>
        <p:spPr>
          <a:xfrm>
            <a:off x="3921316" y="2035742"/>
            <a:ext cx="4488394" cy="2148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David Medina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COO and </a:t>
            </a:r>
            <a:r>
              <a:rPr lang="en-US" sz="25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Co-Founder,</a:t>
            </a: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Results for America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500" dirty="0" smtClean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i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@DavidMedinaDC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idx="11"/>
          </p:nvPr>
        </p:nvSpPr>
        <p:spPr>
          <a:xfrm>
            <a:off x="6457336" y="4767264"/>
            <a:ext cx="2895600" cy="273844"/>
          </a:xfrm>
        </p:spPr>
        <p:txBody>
          <a:bodyPr/>
          <a:lstStyle/>
          <a:p>
            <a:r>
              <a:rPr lang="en-US" dirty="0"/>
              <a:t>#</a:t>
            </a:r>
            <a:r>
              <a:rPr lang="en-US" dirty="0" smtClean="0"/>
              <a:t>FederalStandard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0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" b="971"/>
          <a:stretch/>
        </p:blipFill>
        <p:spPr>
          <a:xfrm>
            <a:off x="617778" y="1329160"/>
            <a:ext cx="3012114" cy="3155238"/>
          </a:xfrm>
          <a:prstGeom prst="rect">
            <a:avLst/>
          </a:prstGeom>
        </p:spPr>
      </p:pic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 smtClean="0">
                <a:solidFill>
                  <a:schemeClr val="lt1"/>
                </a:solidFill>
              </a:rPr>
              <a:t>Keynote Remarks</a:t>
            </a:r>
            <a:endParaRPr dirty="0"/>
          </a:p>
        </p:txBody>
      </p:sp>
      <p:sp>
        <p:nvSpPr>
          <p:cNvPr id="102" name="Shape 102"/>
          <p:cNvSpPr txBox="1"/>
          <p:nvPr/>
        </p:nvSpPr>
        <p:spPr>
          <a:xfrm>
            <a:off x="3967614" y="1832613"/>
            <a:ext cx="4794421" cy="2148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John </a:t>
            </a:r>
            <a:r>
              <a:rPr lang="en-US" sz="2500" b="1" dirty="0" err="1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Bridgeland</a:t>
            </a:r>
            <a:endParaRPr lang="en-US" sz="2500" b="1" dirty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President &amp; CEO of Civic;</a:t>
            </a:r>
          </a:p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Former Director of the White House Domestic Policy Council</a:t>
            </a:r>
            <a:endParaRPr lang="en-US" sz="2500" dirty="0" smtClean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dirty="0" smtClean="0"/>
              <a:t>FederalStandard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10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>
                <a:solidFill>
                  <a:schemeClr val="lt1"/>
                </a:solidFill>
              </a:rPr>
              <a:t>What Works Awards</a:t>
            </a:r>
            <a:endParaRPr dirty="0"/>
          </a:p>
        </p:txBody>
      </p:sp>
      <p:sp>
        <p:nvSpPr>
          <p:cNvPr id="102" name="Shape 102"/>
          <p:cNvSpPr txBox="1"/>
          <p:nvPr/>
        </p:nvSpPr>
        <p:spPr>
          <a:xfrm>
            <a:off x="533951" y="937383"/>
            <a:ext cx="8076098" cy="8682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Recognition of Federal Leaders </a:t>
            </a: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Committed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to </a:t>
            </a:r>
            <a:r>
              <a:rPr lang="en-US" sz="2500" b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Data and </a:t>
            </a: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Evidence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500" b="1" dirty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dirty="0" smtClean="0"/>
              <a:t>FederalStandard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2134319"/>
            <a:ext cx="1366379" cy="6057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43" y="1970332"/>
            <a:ext cx="1030642" cy="1030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53" y="2113399"/>
            <a:ext cx="1664316" cy="693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95" y="2792414"/>
            <a:ext cx="1008537" cy="1051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3" y="3175786"/>
            <a:ext cx="1695806" cy="455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11" y="2847209"/>
            <a:ext cx="1004996" cy="1004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88" y="3800923"/>
            <a:ext cx="1098583" cy="1098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56" y="3800923"/>
            <a:ext cx="1207315" cy="12073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32" y="3844409"/>
            <a:ext cx="1055097" cy="105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>
                <a:solidFill>
                  <a:schemeClr val="lt1"/>
                </a:solidFill>
              </a:rPr>
              <a:t>Progress and Momentum</a:t>
            </a:r>
            <a:endParaRPr dirty="0"/>
          </a:p>
        </p:txBody>
      </p:sp>
      <p:sp>
        <p:nvSpPr>
          <p:cNvPr id="102" name="Shape 102"/>
          <p:cNvSpPr txBox="1"/>
          <p:nvPr/>
        </p:nvSpPr>
        <p:spPr>
          <a:xfrm>
            <a:off x="4287542" y="1699230"/>
            <a:ext cx="4682837" cy="16521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Mary Hyde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500" b="1" dirty="0" smtClean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Director of Research &amp; </a:t>
            </a:r>
            <a:r>
              <a:rPr lang="en-US" sz="20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Evaluation </a:t>
            </a:r>
            <a:r>
              <a:rPr lang="en-US" sz="2000" b="1" i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Corporation for National and Community </a:t>
            </a:r>
            <a:r>
              <a:rPr lang="en-US" sz="2000" b="1" i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Service</a:t>
            </a:r>
            <a:endParaRPr lang="en-US" sz="2000" b="1" i="1" dirty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25" y="1852284"/>
            <a:ext cx="3304514" cy="146500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368257" y="2383171"/>
            <a:ext cx="521405" cy="1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9" b="56567"/>
          <a:stretch/>
        </p:blipFill>
        <p:spPr>
          <a:xfrm>
            <a:off x="-10022" y="4607323"/>
            <a:ext cx="9154021" cy="5361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0022" y="4607324"/>
            <a:ext cx="9154021" cy="536176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42177" r="-1869" b="47424"/>
          <a:stretch/>
        </p:blipFill>
        <p:spPr>
          <a:xfrm>
            <a:off x="0" y="4607324"/>
            <a:ext cx="3459183" cy="5361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#</a:t>
            </a:r>
            <a:r>
              <a:rPr lang="en-US" dirty="0" smtClean="0">
                <a:solidFill>
                  <a:schemeClr val="bg1"/>
                </a:solidFill>
              </a:rPr>
              <a:t>FederalStandard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607323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9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i="1" dirty="0"/>
          </a:p>
          <a:p>
            <a:pPr marL="0" indent="0" algn="ctr">
              <a:buNone/>
            </a:pPr>
            <a:endParaRPr lang="en-US" sz="1950" dirty="0"/>
          </a:p>
          <a:p>
            <a:pPr marL="0" indent="0" algn="ctr">
              <a:buNone/>
            </a:pPr>
            <a:endParaRPr lang="en-US" sz="1950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B86E4-7A01-4085-814F-FD0EC848E3F6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7510"/>
            <a:ext cx="3614111" cy="3176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50" y="1136577"/>
            <a:ext cx="4286250" cy="306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58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05" y="231496"/>
            <a:ext cx="5249119" cy="524791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Biggest Data Accomplishment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1"/>
            <a:ext cx="9144000" cy="9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819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3200"/>
            </a:pPr>
            <a:r>
              <a:rPr lang="en-US" sz="3200" dirty="0">
                <a:solidFill>
                  <a:schemeClr val="lt1"/>
                </a:solidFill>
              </a:rPr>
              <a:t>Progress and Momentum</a:t>
            </a:r>
            <a:endParaRPr dirty="0"/>
          </a:p>
        </p:txBody>
      </p:sp>
      <p:sp>
        <p:nvSpPr>
          <p:cNvPr id="102" name="Shape 102"/>
          <p:cNvSpPr txBox="1"/>
          <p:nvPr/>
        </p:nvSpPr>
        <p:spPr>
          <a:xfrm>
            <a:off x="4287542" y="1699230"/>
            <a:ext cx="4682837" cy="16521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500" b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Molly </a:t>
            </a:r>
            <a:r>
              <a:rPr lang="en-US" sz="2500" b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Irwin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endParaRPr lang="en-US" sz="2500" b="1" dirty="0" smtClean="0">
              <a:solidFill>
                <a:srgbClr val="14396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Chief Evaluation </a:t>
            </a:r>
            <a:r>
              <a:rPr lang="en-US" sz="2000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Officer </a:t>
            </a:r>
          </a:p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b="1" i="1" dirty="0" smtClean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U.S</a:t>
            </a:r>
            <a:r>
              <a:rPr lang="en-US" sz="2000" b="1" i="1" dirty="0">
                <a:solidFill>
                  <a:srgbClr val="143962"/>
                </a:solidFill>
                <a:latin typeface="Georgia"/>
                <a:ea typeface="Georgia"/>
                <a:cs typeface="Georgia"/>
                <a:sym typeface="Georgia"/>
              </a:rPr>
              <a:t>. Department of Labor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819001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68257" y="2383171"/>
            <a:ext cx="521405" cy="1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89" b="56567"/>
          <a:stretch/>
        </p:blipFill>
        <p:spPr>
          <a:xfrm>
            <a:off x="-10022" y="4607323"/>
            <a:ext cx="9154021" cy="5361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0022" y="4607324"/>
            <a:ext cx="9154021" cy="536176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42177" r="-1869" b="47424"/>
          <a:stretch/>
        </p:blipFill>
        <p:spPr>
          <a:xfrm>
            <a:off x="0" y="4607324"/>
            <a:ext cx="3459183" cy="5361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#</a:t>
            </a:r>
            <a:r>
              <a:rPr lang="en-US" dirty="0" smtClean="0">
                <a:solidFill>
                  <a:schemeClr val="bg1"/>
                </a:solidFill>
              </a:rPr>
              <a:t>FederalStandard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607323"/>
            <a:ext cx="9144000" cy="0"/>
          </a:xfrm>
          <a:prstGeom prst="line">
            <a:avLst/>
          </a:prstGeom>
          <a:ln w="44450">
            <a:solidFill>
              <a:srgbClr val="008B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59" y="1363698"/>
            <a:ext cx="2637317" cy="263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6397</TotalTime>
  <Words>569</Words>
  <Application>Microsoft Macintosh PowerPoint</Application>
  <PresentationFormat>On-screen Show (16:9)</PresentationFormat>
  <Paragraphs>146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 (Body)</vt:lpstr>
      <vt:lpstr>Calibri</vt:lpstr>
      <vt:lpstr>Calibri Light</vt:lpstr>
      <vt:lpstr>Courier New</vt:lpstr>
      <vt:lpstr>Georgia</vt:lpstr>
      <vt:lpstr>Lucida Grande</vt:lpstr>
      <vt:lpstr>Tw Cen MT</vt:lpstr>
      <vt:lpstr>Wingdings</vt:lpstr>
      <vt:lpstr>Arial</vt:lpstr>
      <vt:lpstr>Office Theme</vt:lpstr>
      <vt:lpstr>Custom Design</vt:lpstr>
      <vt:lpstr>PowerPoint Presentation</vt:lpstr>
      <vt:lpstr>Social Media for Today</vt:lpstr>
      <vt:lpstr>Welcoming Remarks</vt:lpstr>
      <vt:lpstr>Welcoming Remarks</vt:lpstr>
      <vt:lpstr>Keynote Remarks</vt:lpstr>
      <vt:lpstr>What Works Awards</vt:lpstr>
      <vt:lpstr>Progress and Momentum</vt:lpstr>
      <vt:lpstr>Biggest Data Accomplishment</vt:lpstr>
      <vt:lpstr>Progress and Momentum</vt:lpstr>
      <vt:lpstr>PowerPoint Presentation</vt:lpstr>
      <vt:lpstr>Progress and Momentum</vt:lpstr>
      <vt:lpstr>PowerPoint Presentation</vt:lpstr>
      <vt:lpstr>Progress and Momentum</vt:lpstr>
      <vt:lpstr>PowerPoint Presentation</vt:lpstr>
      <vt:lpstr>Progress and Momentum</vt:lpstr>
      <vt:lpstr>U.S. Department of Education</vt:lpstr>
      <vt:lpstr>Progress and Momentum</vt:lpstr>
      <vt:lpstr>PowerPoint Presentation</vt:lpstr>
      <vt:lpstr>Progress and Momentum</vt:lpstr>
      <vt:lpstr>PowerPoint Presentation</vt:lpstr>
      <vt:lpstr>Progress and Momentum</vt:lpstr>
      <vt:lpstr>Landlord Acceptance of Housing Vouchers</vt:lpstr>
      <vt:lpstr>Panel Discussion</vt:lpstr>
      <vt:lpstr>Audience Q&amp;A</vt:lpstr>
      <vt:lpstr>Closing Comments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Moneyball for Higher Education: Using Data &amp; Evidence to Improve Student Outcomes  January 17, 2018</dc:title>
  <dc:creator>James Kvaal</dc:creator>
  <cp:lastModifiedBy>Microsoft Office User</cp:lastModifiedBy>
  <cp:revision>140</cp:revision>
  <cp:lastPrinted>2018-11-29T15:16:19Z</cp:lastPrinted>
  <dcterms:modified xsi:type="dcterms:W3CDTF">2018-11-29T18:27:50Z</dcterms:modified>
</cp:coreProperties>
</file>