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embedTrueTypeFonts="1" autoCompressPictures="0">
  <p:sldMasterIdLst>
    <p:sldMasterId id="2147483660" r:id="rId1"/>
  </p:sldMasterIdLst>
  <p:notesMasterIdLst>
    <p:notesMasterId r:id="rId27"/>
  </p:notesMasterIdLst>
  <p:handoutMasterIdLst>
    <p:handoutMasterId r:id="rId28"/>
  </p:handoutMasterIdLst>
  <p:sldIdLst>
    <p:sldId id="256" r:id="rId2"/>
    <p:sldId id="1384" r:id="rId3"/>
    <p:sldId id="1245" r:id="rId4"/>
    <p:sldId id="1383" r:id="rId5"/>
    <p:sldId id="1249" r:id="rId6"/>
    <p:sldId id="1399" r:id="rId7"/>
    <p:sldId id="1398" r:id="rId8"/>
    <p:sldId id="406" r:id="rId9"/>
    <p:sldId id="1250" r:id="rId10"/>
    <p:sldId id="1251" r:id="rId11"/>
    <p:sldId id="1400" r:id="rId12"/>
    <p:sldId id="1393" r:id="rId13"/>
    <p:sldId id="1387" r:id="rId14"/>
    <p:sldId id="1388" r:id="rId15"/>
    <p:sldId id="1389" r:id="rId16"/>
    <p:sldId id="1390" r:id="rId17"/>
    <p:sldId id="1391" r:id="rId18"/>
    <p:sldId id="1395" r:id="rId19"/>
    <p:sldId id="1397" r:id="rId20"/>
    <p:sldId id="1401" r:id="rId21"/>
    <p:sldId id="1394" r:id="rId22"/>
    <p:sldId id="1396" r:id="rId23"/>
    <p:sldId id="1392" r:id="rId24"/>
    <p:sldId id="1303" r:id="rId25"/>
    <p:sldId id="1252" r:id="rId26"/>
  </p:sldIdLst>
  <p:sldSz cx="9144000" cy="6858000" type="screen4x3"/>
  <p:notesSz cx="7010400" cy="92964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MS PGothic" panose="020B0600070205080204" pitchFamily="34" charset="-128"/>
      <p:regular r:id="rId35"/>
    </p:embeddedFont>
  </p:embeddedFont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256" userDrawn="1">
          <p15:clr>
            <a:srgbClr val="A4A3A4"/>
          </p15:clr>
        </p15:guide>
        <p15:guide id="2" pos="2880" userDrawn="1">
          <p15:clr>
            <a:srgbClr val="A4A3A4"/>
          </p15:clr>
        </p15:guide>
        <p15:guide id="3" pos="384" userDrawn="1">
          <p15:clr>
            <a:srgbClr val="A4A3A4"/>
          </p15:clr>
        </p15:guide>
        <p15:guide id="4" pos="2832" userDrawn="1">
          <p15:clr>
            <a:srgbClr val="A4A3A4"/>
          </p15:clr>
        </p15:guide>
        <p15:guide id="5" pos="5376" userDrawn="1">
          <p15:clr>
            <a:srgbClr val="A4A3A4"/>
          </p15:clr>
        </p15:guide>
        <p15:guide id="6" pos="2928" userDrawn="1">
          <p15:clr>
            <a:srgbClr val="A4A3A4"/>
          </p15:clr>
        </p15:guide>
        <p15:guide id="7" orient="horz" pos="23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74"/>
    <a:srgbClr val="D81E44"/>
    <a:srgbClr val="848486"/>
    <a:srgbClr val="CACACE"/>
    <a:srgbClr val="16784F"/>
    <a:srgbClr val="212123"/>
    <a:srgbClr val="4E4D50"/>
    <a:srgbClr val="B70C33"/>
    <a:srgbClr val="82B3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11" autoAdjust="0"/>
    <p:restoredTop sz="88306" autoAdjust="0"/>
  </p:normalViewPr>
  <p:slideViewPr>
    <p:cSldViewPr snapToObjects="1">
      <p:cViewPr varScale="1">
        <p:scale>
          <a:sx n="122" d="100"/>
          <a:sy n="122" d="100"/>
        </p:scale>
        <p:origin x="784" y="208"/>
      </p:cViewPr>
      <p:guideLst>
        <p:guide orient="horz" pos="2256"/>
        <p:guide pos="2880"/>
        <p:guide pos="384"/>
        <p:guide pos="2832"/>
        <p:guide pos="5376"/>
        <p:guide pos="2928"/>
        <p:guide orient="horz" pos="23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491AE4D5-F2AF-45B0-9864-2504E34CADA2}" type="datetime1">
              <a:rPr lang="en-US" smtClean="0"/>
              <a:t>2/21/20</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eaLnBrk="1" fontAlgn="auto" hangingPunct="1">
              <a:spcBef>
                <a:spcPts val="0"/>
              </a:spcBef>
              <a:spcAft>
                <a:spcPts val="0"/>
              </a:spcAft>
              <a:defRPr sz="1200">
                <a:latin typeface="+mn-lt"/>
              </a:defRPr>
            </a:lvl1pPr>
          </a:lstStyle>
          <a:p>
            <a:pPr>
              <a:defRPr/>
            </a:pPr>
            <a:fld id="{1D0E7D24-E3E5-41A0-A970-61111D4362A4}" type="slidenum">
              <a:rPr lang="en-US"/>
              <a:pPr>
                <a:defRPr/>
              </a:pPr>
              <a:t>‹#›</a:t>
            </a:fld>
            <a:endParaRPr lang="en-US" dirty="0"/>
          </a:p>
        </p:txBody>
      </p:sp>
    </p:spTree>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B5518694-C727-4BB9-ACC7-2DAB115E49EC}" type="datetime1">
              <a:rPr lang="en-US" smtClean="0"/>
              <a:t>2/21/20</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eaLnBrk="1" fontAlgn="auto" hangingPunct="1">
              <a:spcBef>
                <a:spcPts val="0"/>
              </a:spcBef>
              <a:spcAft>
                <a:spcPts val="0"/>
              </a:spcAft>
              <a:defRPr sz="1200">
                <a:latin typeface="+mn-lt"/>
              </a:defRPr>
            </a:lvl1pPr>
          </a:lstStyle>
          <a:p>
            <a:pPr>
              <a:defRPr/>
            </a:pPr>
            <a:fld id="{4AE6D43B-F267-43F4-B3CE-759D87A0BF68}" type="slidenum">
              <a:rPr lang="en-US"/>
              <a:pPr>
                <a:defRPr/>
              </a:pPr>
              <a:t>‹#›</a:t>
            </a:fld>
            <a:endParaRPr lang="en-US" dirty="0"/>
          </a:p>
        </p:txBody>
      </p:sp>
    </p:spTree>
  </p:cSld>
  <p:clrMap bg1="lt1" tx1="dk1" bg2="lt2" tx2="dk2" accent1="accent1" accent2="accent2" accent3="accent3" accent4="accent4" accent5="accent5" accent6="accent6" hlink="hlink" folHlink="folHlink"/>
  <p:hf/>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387" name="Google Shape;387;p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0</a:t>
            </a:fld>
            <a:endParaRPr dirty="0"/>
          </a:p>
        </p:txBody>
      </p:sp>
      <p:sp>
        <p:nvSpPr>
          <p:cNvPr id="388" name="Google Shape;388;p1:notes"/>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p>
            <a:pPr marL="0" lvl="0" indent="0" algn="r" rtl="0">
              <a:lnSpc>
                <a:spcPct val="100000"/>
              </a:lnSpc>
              <a:spcBef>
                <a:spcPts val="0"/>
              </a:spcBef>
              <a:spcAft>
                <a:spcPts val="0"/>
              </a:spcAft>
              <a:buSzPts val="1400"/>
              <a:buNone/>
            </a:pPr>
            <a:fld id="{3BE9E123-A806-4435-92EA-5A75FFD02CF2}" type="datetime1">
              <a:rPr lang="en-US" smtClean="0"/>
              <a:t>2/21/20</a:t>
            </a:fld>
            <a:endParaRPr dirty="0"/>
          </a:p>
        </p:txBody>
      </p:sp>
      <p:sp>
        <p:nvSpPr>
          <p:cNvPr id="389" name="Google Shape;389;p1:notes"/>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noAutofit/>
          </a:bodyPr>
          <a:lstStyle/>
          <a:p>
            <a:pPr marL="0" lvl="0" indent="0" algn="l" rtl="0">
              <a:lnSpc>
                <a:spcPct val="100000"/>
              </a:lnSpc>
              <a:spcBef>
                <a:spcPts val="0"/>
              </a:spcBef>
              <a:spcAft>
                <a:spcPts val="0"/>
              </a:spcAft>
              <a:buSzPts val="1400"/>
              <a:buNone/>
            </a:pPr>
            <a:endParaRPr dirty="0"/>
          </a:p>
        </p:txBody>
      </p:sp>
      <p:sp>
        <p:nvSpPr>
          <p:cNvPr id="390" name="Google Shape;390;p1:notes"/>
          <p:cNvSpPr txBox="1">
            <a:spLocks noGrp="1"/>
          </p:cNvSpPr>
          <p:nvPr>
            <p:ph type="hdr" idx="3"/>
          </p:nvPr>
        </p:nvSpPr>
        <p:spPr>
          <a:xfrm>
            <a:off x="0" y="0"/>
            <a:ext cx="3037840" cy="46482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841877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Date Placeholder 4"/>
          <p:cNvSpPr>
            <a:spLocks noGrp="1"/>
          </p:cNvSpPr>
          <p:nvPr>
            <p:ph type="dt" idx="1"/>
          </p:nvPr>
        </p:nvSpPr>
        <p:spPr/>
        <p:txBody>
          <a:bodyPr/>
          <a:lstStyle/>
          <a:p>
            <a:pPr>
              <a:defRPr/>
            </a:pPr>
            <a:fld id="{5405052D-0839-4223-9C34-F57063470D01}" type="datetime1">
              <a:rPr lang="en-US" smtClean="0"/>
              <a:t>2/21/20</a:t>
            </a:fld>
            <a:endParaRPr lang="en-US" dirty="0"/>
          </a:p>
        </p:txBody>
      </p:sp>
      <p:sp>
        <p:nvSpPr>
          <p:cNvPr id="6" name="Footer Placeholder 5"/>
          <p:cNvSpPr>
            <a:spLocks noGrp="1"/>
          </p:cNvSpPr>
          <p:nvPr>
            <p:ph type="ftr" sz="quarter" idx="4"/>
          </p:nvPr>
        </p:nvSpPr>
        <p:spPr/>
        <p:txBody>
          <a:bodyPr/>
          <a:lstStyle/>
          <a:p>
            <a:pPr>
              <a:defRPr/>
            </a:pPr>
            <a:endParaRPr lang="en-US" dirty="0"/>
          </a:p>
        </p:txBody>
      </p:sp>
      <p:sp>
        <p:nvSpPr>
          <p:cNvPr id="7" name="Slide Number Placeholder 6"/>
          <p:cNvSpPr>
            <a:spLocks noGrp="1"/>
          </p:cNvSpPr>
          <p:nvPr>
            <p:ph type="sldNum" sz="quarter" idx="5"/>
          </p:nvPr>
        </p:nvSpPr>
        <p:spPr/>
        <p:txBody>
          <a:bodyPr/>
          <a:lstStyle/>
          <a:p>
            <a:pPr>
              <a:defRPr/>
            </a:pPr>
            <a:fld id="{4AE6D43B-F267-43F4-B3CE-759D87A0BF68}" type="slidenum">
              <a:rPr lang="en-US" smtClean="0"/>
              <a:pPr>
                <a:defRPr/>
              </a:pPr>
              <a:t>23</a:t>
            </a:fld>
            <a:endParaRPr lang="en-US" dirty="0"/>
          </a:p>
        </p:txBody>
      </p:sp>
    </p:spTree>
    <p:extLst>
      <p:ext uri="{BB962C8B-B14F-4D97-AF65-F5344CB8AC3E}">
        <p14:creationId xmlns:p14="http://schemas.microsoft.com/office/powerpoint/2010/main" val="2848854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p4:notes"/>
          <p:cNvSpPr txBox="1">
            <a:spLocks noGrp="1"/>
          </p:cNvSpPr>
          <p:nvPr>
            <p:ph type="body" idx="1"/>
          </p:nvPr>
        </p:nvSpPr>
        <p:spPr>
          <a:xfrm>
            <a:off x="701675" y="4416425"/>
            <a:ext cx="5607050" cy="4183063"/>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426" name="Google Shape;426;p4:notes"/>
          <p:cNvSpPr txBox="1">
            <a:spLocks noGrp="1"/>
          </p:cNvSpPr>
          <p:nvPr>
            <p:ph type="hdr" idx="3"/>
          </p:nvPr>
        </p:nvSpPr>
        <p:spPr>
          <a:xfrm>
            <a:off x="0" y="0"/>
            <a:ext cx="3038475" cy="46513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427" name="Google Shape;427;p4:notes"/>
          <p:cNvSpPr txBox="1">
            <a:spLocks noGrp="1"/>
          </p:cNvSpPr>
          <p:nvPr>
            <p:ph type="dt" idx="10"/>
          </p:nvPr>
        </p:nvSpPr>
        <p:spPr>
          <a:xfrm>
            <a:off x="3970338" y="0"/>
            <a:ext cx="3038475" cy="465138"/>
          </a:xfrm>
          <a:prstGeom prst="rect">
            <a:avLst/>
          </a:prstGeom>
          <a:noFill/>
          <a:ln>
            <a:noFill/>
          </a:ln>
        </p:spPr>
        <p:txBody>
          <a:bodyPr spcFirstLastPara="1" wrap="square" lIns="93175" tIns="46575" rIns="93175" bIns="46575" anchor="t" anchorCtr="0">
            <a:noAutofit/>
          </a:bodyPr>
          <a:lstStyle/>
          <a:p>
            <a:pPr marL="0" lvl="0" indent="0" algn="r" rtl="0">
              <a:lnSpc>
                <a:spcPct val="100000"/>
              </a:lnSpc>
              <a:spcBef>
                <a:spcPts val="0"/>
              </a:spcBef>
              <a:spcAft>
                <a:spcPts val="0"/>
              </a:spcAft>
              <a:buClr>
                <a:schemeClr val="dk1"/>
              </a:buClr>
              <a:buSzPts val="1200"/>
              <a:buFont typeface="Calibri"/>
              <a:buNone/>
            </a:pPr>
            <a:fld id="{8E77E61E-F85E-4FAD-9F3B-A4E3FEEFC057}" type="datetime1">
              <a:rPr lang="en-US" smtClean="0"/>
              <a:t>2/21/20</a:t>
            </a:fld>
            <a:endParaRPr dirty="0"/>
          </a:p>
        </p:txBody>
      </p:sp>
      <p:sp>
        <p:nvSpPr>
          <p:cNvPr id="428" name="Google Shape;428;p4:notes"/>
          <p:cNvSpPr txBox="1">
            <a:spLocks noGrp="1"/>
          </p:cNvSpPr>
          <p:nvPr>
            <p:ph type="ftr" idx="11"/>
          </p:nvPr>
        </p:nvSpPr>
        <p:spPr>
          <a:xfrm>
            <a:off x="0" y="8829675"/>
            <a:ext cx="3038475" cy="465138"/>
          </a:xfrm>
          <a:prstGeom prst="rect">
            <a:avLst/>
          </a:prstGeom>
          <a:noFill/>
          <a:ln>
            <a:noFill/>
          </a:ln>
        </p:spPr>
        <p:txBody>
          <a:bodyPr spcFirstLastPara="1" wrap="square" lIns="93175" tIns="46575" rIns="93175" bIns="46575" anchor="b"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429" name="Google Shape;429;p4:notes"/>
          <p:cNvSpPr txBox="1">
            <a:spLocks noGrp="1"/>
          </p:cNvSpPr>
          <p:nvPr>
            <p:ph type="sldNum" idx="12"/>
          </p:nvPr>
        </p:nvSpPr>
        <p:spPr>
          <a:xfrm>
            <a:off x="3970338" y="8829675"/>
            <a:ext cx="3038475" cy="465138"/>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2</a:t>
            </a:fld>
            <a:endParaRPr dirty="0"/>
          </a:p>
        </p:txBody>
      </p:sp>
    </p:spTree>
    <p:extLst>
      <p:ext uri="{BB962C8B-B14F-4D97-AF65-F5344CB8AC3E}">
        <p14:creationId xmlns:p14="http://schemas.microsoft.com/office/powerpoint/2010/main" val="3260816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9351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0524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0001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Date Placeholder 4"/>
          <p:cNvSpPr>
            <a:spLocks noGrp="1"/>
          </p:cNvSpPr>
          <p:nvPr>
            <p:ph type="dt" idx="1"/>
          </p:nvPr>
        </p:nvSpPr>
        <p:spPr/>
        <p:txBody>
          <a:bodyPr/>
          <a:lstStyle/>
          <a:p>
            <a:pPr>
              <a:defRPr/>
            </a:pPr>
            <a:fld id="{D5D0F782-B113-4815-9FED-BCBF8BB4E0FC}" type="datetime1">
              <a:rPr lang="en-US" smtClean="0"/>
              <a:t>2/21/20</a:t>
            </a:fld>
            <a:endParaRPr lang="en-US" dirty="0"/>
          </a:p>
        </p:txBody>
      </p:sp>
      <p:sp>
        <p:nvSpPr>
          <p:cNvPr id="6" name="Footer Placeholder 5"/>
          <p:cNvSpPr>
            <a:spLocks noGrp="1"/>
          </p:cNvSpPr>
          <p:nvPr>
            <p:ph type="ftr" sz="quarter" idx="4"/>
          </p:nvPr>
        </p:nvSpPr>
        <p:spPr/>
        <p:txBody>
          <a:bodyPr/>
          <a:lstStyle/>
          <a:p>
            <a:pPr>
              <a:defRPr/>
            </a:pPr>
            <a:endParaRPr lang="en-US" dirty="0"/>
          </a:p>
        </p:txBody>
      </p:sp>
      <p:sp>
        <p:nvSpPr>
          <p:cNvPr id="7" name="Slide Number Placeholder 6"/>
          <p:cNvSpPr>
            <a:spLocks noGrp="1"/>
          </p:cNvSpPr>
          <p:nvPr>
            <p:ph type="sldNum" sz="quarter" idx="5"/>
          </p:nvPr>
        </p:nvSpPr>
        <p:spPr/>
        <p:txBody>
          <a:bodyPr/>
          <a:lstStyle/>
          <a:p>
            <a:pPr>
              <a:defRPr/>
            </a:pPr>
            <a:fld id="{4AE6D43B-F267-43F4-B3CE-759D87A0BF68}" type="slidenum">
              <a:rPr lang="en-US" smtClean="0"/>
              <a:pPr>
                <a:defRPr/>
              </a:pPr>
              <a:t>7</a:t>
            </a:fld>
            <a:endParaRPr lang="en-US" dirty="0"/>
          </a:p>
        </p:txBody>
      </p:sp>
    </p:spTree>
    <p:extLst>
      <p:ext uri="{BB962C8B-B14F-4D97-AF65-F5344CB8AC3E}">
        <p14:creationId xmlns:p14="http://schemas.microsoft.com/office/powerpoint/2010/main" val="347545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Date Placeholder 4"/>
          <p:cNvSpPr>
            <a:spLocks noGrp="1"/>
          </p:cNvSpPr>
          <p:nvPr>
            <p:ph type="dt" idx="1"/>
          </p:nvPr>
        </p:nvSpPr>
        <p:spPr/>
        <p:txBody>
          <a:bodyPr/>
          <a:lstStyle/>
          <a:p>
            <a:pPr>
              <a:defRPr/>
            </a:pPr>
            <a:fld id="{DA3C7AD7-B759-4438-9850-A8E1668E4C7D}" type="datetime1">
              <a:rPr lang="en-US" smtClean="0"/>
              <a:t>2/21/20</a:t>
            </a:fld>
            <a:endParaRPr lang="en-US" dirty="0"/>
          </a:p>
        </p:txBody>
      </p:sp>
      <p:sp>
        <p:nvSpPr>
          <p:cNvPr id="6" name="Footer Placeholder 5"/>
          <p:cNvSpPr>
            <a:spLocks noGrp="1"/>
          </p:cNvSpPr>
          <p:nvPr>
            <p:ph type="ftr" sz="quarter" idx="4"/>
          </p:nvPr>
        </p:nvSpPr>
        <p:spPr/>
        <p:txBody>
          <a:bodyPr/>
          <a:lstStyle/>
          <a:p>
            <a:pPr>
              <a:defRPr/>
            </a:pPr>
            <a:endParaRPr lang="en-US" dirty="0"/>
          </a:p>
        </p:txBody>
      </p:sp>
      <p:sp>
        <p:nvSpPr>
          <p:cNvPr id="7" name="Slide Number Placeholder 6"/>
          <p:cNvSpPr>
            <a:spLocks noGrp="1"/>
          </p:cNvSpPr>
          <p:nvPr>
            <p:ph type="sldNum" sz="quarter" idx="5"/>
          </p:nvPr>
        </p:nvSpPr>
        <p:spPr/>
        <p:txBody>
          <a:bodyPr/>
          <a:lstStyle/>
          <a:p>
            <a:pPr>
              <a:defRPr/>
            </a:pPr>
            <a:fld id="{4AE6D43B-F267-43F4-B3CE-759D87A0BF68}" type="slidenum">
              <a:rPr lang="en-US" smtClean="0"/>
              <a:pPr>
                <a:defRPr/>
              </a:pPr>
              <a:t>8</a:t>
            </a:fld>
            <a:endParaRPr lang="en-US" dirty="0"/>
          </a:p>
        </p:txBody>
      </p:sp>
    </p:spTree>
    <p:extLst>
      <p:ext uri="{BB962C8B-B14F-4D97-AF65-F5344CB8AC3E}">
        <p14:creationId xmlns:p14="http://schemas.microsoft.com/office/powerpoint/2010/main" val="4112968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defTabSz="457150">
              <a:defRPr/>
            </a:pPr>
            <a:endParaRPr lang="en-US" dirty="0">
              <a:solidFill>
                <a:prstClr val="black"/>
              </a:solidFill>
              <a:latin typeface="Calibri"/>
            </a:endParaRPr>
          </a:p>
        </p:txBody>
      </p:sp>
      <p:sp>
        <p:nvSpPr>
          <p:cNvPr id="5" name="Date Placeholder 4"/>
          <p:cNvSpPr>
            <a:spLocks noGrp="1"/>
          </p:cNvSpPr>
          <p:nvPr>
            <p:ph type="dt" idx="11"/>
          </p:nvPr>
        </p:nvSpPr>
        <p:spPr/>
        <p:txBody>
          <a:bodyPr/>
          <a:lstStyle/>
          <a:p>
            <a:pPr defTabSz="457150">
              <a:defRPr/>
            </a:pPr>
            <a:fld id="{35D75B12-A7FC-42CC-B2A1-D621881404D4}" type="datetime1">
              <a:rPr lang="en-US" smtClean="0">
                <a:solidFill>
                  <a:prstClr val="black"/>
                </a:solidFill>
                <a:latin typeface="Calibri"/>
              </a:rPr>
              <a:t>2/21/20</a:t>
            </a:fld>
            <a:endParaRPr lang="en-US" dirty="0">
              <a:solidFill>
                <a:prstClr val="black"/>
              </a:solidFill>
              <a:latin typeface="Calibri"/>
            </a:endParaRPr>
          </a:p>
        </p:txBody>
      </p:sp>
      <p:sp>
        <p:nvSpPr>
          <p:cNvPr id="6" name="Footer Placeholder 5"/>
          <p:cNvSpPr>
            <a:spLocks noGrp="1"/>
          </p:cNvSpPr>
          <p:nvPr>
            <p:ph type="ftr" sz="quarter" idx="12"/>
          </p:nvPr>
        </p:nvSpPr>
        <p:spPr/>
        <p:txBody>
          <a:bodyPr/>
          <a:lstStyle/>
          <a:p>
            <a:pPr defTabSz="457150">
              <a:defRPr/>
            </a:pPr>
            <a:endParaRPr lang="en-US" dirty="0">
              <a:solidFill>
                <a:prstClr val="black"/>
              </a:solidFill>
              <a:latin typeface="Calibri"/>
            </a:endParaRPr>
          </a:p>
        </p:txBody>
      </p:sp>
      <p:sp>
        <p:nvSpPr>
          <p:cNvPr id="7" name="Slide Number Placeholder 6"/>
          <p:cNvSpPr>
            <a:spLocks noGrp="1"/>
          </p:cNvSpPr>
          <p:nvPr>
            <p:ph type="sldNum" sz="quarter" idx="13"/>
          </p:nvPr>
        </p:nvSpPr>
        <p:spPr/>
        <p:txBody>
          <a:bodyPr/>
          <a:lstStyle/>
          <a:p>
            <a:pPr defTabSz="457150">
              <a:defRPr/>
            </a:pPr>
            <a:fld id="{86BB8620-EBF2-0E4D-8D85-6217F496E400}" type="slidenum">
              <a:rPr lang="en-US">
                <a:solidFill>
                  <a:prstClr val="black"/>
                </a:solidFill>
                <a:latin typeface="Calibri"/>
              </a:rPr>
              <a:pPr defTabSz="457150">
                <a:defRPr/>
              </a:pPr>
              <a:t>9</a:t>
            </a:fld>
            <a:endParaRPr lang="en-US" dirty="0">
              <a:solidFill>
                <a:prstClr val="black"/>
              </a:solidFill>
              <a:latin typeface="Calibri"/>
            </a:endParaRPr>
          </a:p>
        </p:txBody>
      </p:sp>
    </p:spTree>
    <p:extLst>
      <p:ext uri="{BB962C8B-B14F-4D97-AF65-F5344CB8AC3E}">
        <p14:creationId xmlns:p14="http://schemas.microsoft.com/office/powerpoint/2010/main" val="580560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defTabSz="457150">
              <a:defRPr/>
            </a:pPr>
            <a:endParaRPr lang="en-US" dirty="0">
              <a:solidFill>
                <a:prstClr val="black"/>
              </a:solidFill>
              <a:latin typeface="Calibri"/>
            </a:endParaRPr>
          </a:p>
        </p:txBody>
      </p:sp>
      <p:sp>
        <p:nvSpPr>
          <p:cNvPr id="5" name="Date Placeholder 4"/>
          <p:cNvSpPr>
            <a:spLocks noGrp="1"/>
          </p:cNvSpPr>
          <p:nvPr>
            <p:ph type="dt" idx="11"/>
          </p:nvPr>
        </p:nvSpPr>
        <p:spPr/>
        <p:txBody>
          <a:bodyPr/>
          <a:lstStyle/>
          <a:p>
            <a:pPr defTabSz="457150">
              <a:defRPr/>
            </a:pPr>
            <a:fld id="{35D75B12-A7FC-42CC-B2A1-D621881404D4}" type="datetime1">
              <a:rPr lang="en-US" smtClean="0">
                <a:solidFill>
                  <a:prstClr val="black"/>
                </a:solidFill>
                <a:latin typeface="Calibri"/>
              </a:rPr>
              <a:t>2/21/20</a:t>
            </a:fld>
            <a:endParaRPr lang="en-US" dirty="0">
              <a:solidFill>
                <a:prstClr val="black"/>
              </a:solidFill>
              <a:latin typeface="Calibri"/>
            </a:endParaRPr>
          </a:p>
        </p:txBody>
      </p:sp>
      <p:sp>
        <p:nvSpPr>
          <p:cNvPr id="6" name="Footer Placeholder 5"/>
          <p:cNvSpPr>
            <a:spLocks noGrp="1"/>
          </p:cNvSpPr>
          <p:nvPr>
            <p:ph type="ftr" sz="quarter" idx="12"/>
          </p:nvPr>
        </p:nvSpPr>
        <p:spPr/>
        <p:txBody>
          <a:bodyPr/>
          <a:lstStyle/>
          <a:p>
            <a:pPr defTabSz="457150">
              <a:defRPr/>
            </a:pPr>
            <a:endParaRPr lang="en-US" dirty="0">
              <a:solidFill>
                <a:prstClr val="black"/>
              </a:solidFill>
              <a:latin typeface="Calibri"/>
            </a:endParaRPr>
          </a:p>
        </p:txBody>
      </p:sp>
      <p:sp>
        <p:nvSpPr>
          <p:cNvPr id="7" name="Slide Number Placeholder 6"/>
          <p:cNvSpPr>
            <a:spLocks noGrp="1"/>
          </p:cNvSpPr>
          <p:nvPr>
            <p:ph type="sldNum" sz="quarter" idx="13"/>
          </p:nvPr>
        </p:nvSpPr>
        <p:spPr/>
        <p:txBody>
          <a:bodyPr/>
          <a:lstStyle/>
          <a:p>
            <a:pPr defTabSz="457150">
              <a:defRPr/>
            </a:pPr>
            <a:fld id="{86BB8620-EBF2-0E4D-8D85-6217F496E400}" type="slidenum">
              <a:rPr lang="en-US">
                <a:solidFill>
                  <a:prstClr val="black"/>
                </a:solidFill>
                <a:latin typeface="Calibri"/>
              </a:rPr>
              <a:pPr defTabSz="457150">
                <a:defRPr/>
              </a:pPr>
              <a:t>10</a:t>
            </a:fld>
            <a:endParaRPr lang="en-US" dirty="0">
              <a:solidFill>
                <a:prstClr val="black"/>
              </a:solidFill>
              <a:latin typeface="Calibri"/>
            </a:endParaRPr>
          </a:p>
        </p:txBody>
      </p:sp>
    </p:spTree>
    <p:extLst>
      <p:ext uri="{BB962C8B-B14F-4D97-AF65-F5344CB8AC3E}">
        <p14:creationId xmlns:p14="http://schemas.microsoft.com/office/powerpoint/2010/main" val="25667260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620713" y="5954713"/>
            <a:ext cx="79025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000" dirty="0">
                <a:latin typeface="Calibri Light" panose="020F0302020204030204" pitchFamily="34" charset="0"/>
                <a:cs typeface="Calibri Light" panose="020F0302020204030204" pitchFamily="34" charset="0"/>
              </a:rPr>
              <a:t>This document is the property of Third Sector Capital Partners, Inc. It contains confidential, proprietary, copyright, and/or trade secret information of Third Sector that must not be reproduced, disclosed to anyone or used for the benefit of anyone other than Third Sector unless expressly authorized in writing by an executive officer of Third Sector.</a:t>
            </a:r>
          </a:p>
        </p:txBody>
      </p:sp>
      <p:cxnSp>
        <p:nvCxnSpPr>
          <p:cNvPr id="9" name="Straight Connector 8"/>
          <p:cNvCxnSpPr/>
          <p:nvPr/>
        </p:nvCxnSpPr>
        <p:spPr>
          <a:xfrm>
            <a:off x="0" y="1524000"/>
            <a:ext cx="9144000" cy="0"/>
          </a:xfrm>
          <a:prstGeom prst="line">
            <a:avLst/>
          </a:prstGeom>
          <a:ln w="635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ctrTitle"/>
          </p:nvPr>
        </p:nvSpPr>
        <p:spPr>
          <a:xfrm>
            <a:off x="620487" y="1843409"/>
            <a:ext cx="7891272" cy="1543432"/>
          </a:xfrm>
          <a:prstGeom prst="rect">
            <a:avLst/>
          </a:prstGeom>
        </p:spPr>
        <p:txBody>
          <a:bodyPr>
            <a:normAutofit/>
          </a:bodyPr>
          <a:lstStyle>
            <a:lvl1pPr algn="l">
              <a:defRPr sz="4400" baseline="0">
                <a:solidFill>
                  <a:schemeClr val="tx1"/>
                </a:solidFill>
              </a:defRPr>
            </a:lvl1pPr>
          </a:lstStyle>
          <a:p>
            <a:r>
              <a:rPr lang="en-US"/>
              <a:t>Click to edit Master title style</a:t>
            </a:r>
            <a:endParaRPr lang="en-US" dirty="0"/>
          </a:p>
        </p:txBody>
      </p:sp>
      <p:sp>
        <p:nvSpPr>
          <p:cNvPr id="8" name="Subtitle 2"/>
          <p:cNvSpPr>
            <a:spLocks noGrp="1"/>
          </p:cNvSpPr>
          <p:nvPr>
            <p:ph type="subTitle" idx="1"/>
          </p:nvPr>
        </p:nvSpPr>
        <p:spPr>
          <a:xfrm>
            <a:off x="620487" y="3478916"/>
            <a:ext cx="7891272" cy="931862"/>
          </a:xfrm>
          <a:prstGeom prst="rect">
            <a:avLst/>
          </a:prstGeom>
        </p:spPr>
        <p:txBody>
          <a:bodyPr>
            <a:norm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 Placeholder 3"/>
          <p:cNvSpPr>
            <a:spLocks noGrp="1"/>
          </p:cNvSpPr>
          <p:nvPr>
            <p:ph type="body" sz="quarter" idx="11"/>
          </p:nvPr>
        </p:nvSpPr>
        <p:spPr>
          <a:xfrm>
            <a:off x="620753" y="4502854"/>
            <a:ext cx="7891272" cy="429780"/>
          </a:xfrm>
          <a:prstGeom prst="rect">
            <a:avLst/>
          </a:prstGeom>
        </p:spPr>
        <p:txBody>
          <a:bodyPr/>
          <a:lstStyle>
            <a:lvl1pPr marL="0" indent="0">
              <a:buNone/>
              <a:defRPr lang="en-US" sz="1800" b="0" kern="1200" baseline="0" smtClean="0">
                <a:solidFill>
                  <a:schemeClr val="tx1"/>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2886" y="514482"/>
            <a:ext cx="2442531" cy="704718"/>
          </a:xfrm>
          <a:prstGeom prst="rect">
            <a:avLst/>
          </a:prstGeom>
        </p:spPr>
      </p:pic>
    </p:spTree>
    <p:extLst>
      <p:ext uri="{BB962C8B-B14F-4D97-AF65-F5344CB8AC3E}">
        <p14:creationId xmlns:p14="http://schemas.microsoft.com/office/powerpoint/2010/main" val="2871530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tandard Content Slide">
  <p:cSld name="1_Standard Content Slide">
    <p:spTree>
      <p:nvGrpSpPr>
        <p:cNvPr id="1" name="Shape 150"/>
        <p:cNvGrpSpPr/>
        <p:nvPr/>
      </p:nvGrpSpPr>
      <p:grpSpPr>
        <a:xfrm>
          <a:off x="0" y="0"/>
          <a:ext cx="0" cy="0"/>
          <a:chOff x="0" y="0"/>
          <a:chExt cx="0" cy="0"/>
        </a:xfrm>
      </p:grpSpPr>
      <p:cxnSp>
        <p:nvCxnSpPr>
          <p:cNvPr id="151" name="Google Shape;151;p42"/>
          <p:cNvCxnSpPr/>
          <p:nvPr/>
        </p:nvCxnSpPr>
        <p:spPr>
          <a:xfrm>
            <a:off x="0" y="6137275"/>
            <a:ext cx="9144000" cy="0"/>
          </a:xfrm>
          <a:prstGeom prst="straightConnector1">
            <a:avLst/>
          </a:prstGeom>
          <a:noFill/>
          <a:ln w="9525" cap="flat" cmpd="sng">
            <a:solidFill>
              <a:srgbClr val="7F7F7F"/>
            </a:solidFill>
            <a:prstDash val="solid"/>
            <a:round/>
            <a:headEnd type="none" w="sm" len="sm"/>
            <a:tailEnd type="none" w="sm" len="sm"/>
          </a:ln>
        </p:spPr>
      </p:cxnSp>
      <p:sp>
        <p:nvSpPr>
          <p:cNvPr id="152" name="Google Shape;152;p42"/>
          <p:cNvSpPr txBox="1">
            <a:spLocks noGrp="1"/>
          </p:cNvSpPr>
          <p:nvPr>
            <p:ph type="body" idx="1"/>
          </p:nvPr>
        </p:nvSpPr>
        <p:spPr>
          <a:xfrm>
            <a:off x="608076" y="1543925"/>
            <a:ext cx="7927848" cy="4318713"/>
          </a:xfrm>
          <a:prstGeom prst="rect">
            <a:avLst/>
          </a:prstGeom>
          <a:noFill/>
          <a:ln>
            <a:noFill/>
          </a:ln>
        </p:spPr>
        <p:txBody>
          <a:bodyPr spcFirstLastPara="1" wrap="square" lIns="91425" tIns="45700" rIns="91425" bIns="45700" anchor="t" anchorCtr="0">
            <a:noAutofit/>
          </a:bodyPr>
          <a:lstStyle>
            <a:lvl1pPr marL="457200" marR="0" lvl="0"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30200" algn="l" rtl="0">
              <a:lnSpc>
                <a:spcPct val="100000"/>
              </a:lnSpc>
              <a:spcBef>
                <a:spcPts val="320"/>
              </a:spcBef>
              <a:spcAft>
                <a:spcPts val="0"/>
              </a:spcAft>
              <a:buClr>
                <a:schemeClr val="dk1"/>
              </a:buClr>
              <a:buSzPts val="1600"/>
              <a:buFont typeface="Noto Sans Symbols"/>
              <a:buChar char="▪"/>
              <a:defRPr sz="1600" b="0" i="0" u="none" strike="noStrike" cap="none">
                <a:solidFill>
                  <a:schemeClr val="dk1"/>
                </a:solidFill>
                <a:latin typeface="Calibri"/>
                <a:ea typeface="Calibri"/>
                <a:cs typeface="Calibri"/>
                <a:sym typeface="Calibri"/>
              </a:defRPr>
            </a:lvl2pPr>
            <a:lvl3pPr marL="1371600" marR="0" lvl="2" indent="-317500" algn="l" rtl="0">
              <a:lnSpc>
                <a:spcPct val="100000"/>
              </a:lnSpc>
              <a:spcBef>
                <a:spcPts val="280"/>
              </a:spcBef>
              <a:spcAft>
                <a:spcPts val="0"/>
              </a:spcAft>
              <a:buClr>
                <a:schemeClr val="dk1"/>
              </a:buClr>
              <a:buSzPts val="1400"/>
              <a:buFont typeface="Noto Sans Symbols"/>
              <a:buChar char="▪"/>
              <a:defRPr sz="1400" b="0" i="0" u="none" strike="noStrike" cap="none">
                <a:solidFill>
                  <a:schemeClr val="dk1"/>
                </a:solidFill>
                <a:latin typeface="Calibri"/>
                <a:ea typeface="Calibri"/>
                <a:cs typeface="Calibri"/>
                <a:sym typeface="Calibri"/>
              </a:defRPr>
            </a:lvl3pPr>
            <a:lvl4pPr marL="1828800" marR="0" lvl="3" indent="-304800" algn="l" rtl="0">
              <a:lnSpc>
                <a:spcPct val="100000"/>
              </a:lnSpc>
              <a:spcBef>
                <a:spcPts val="240"/>
              </a:spcBef>
              <a:spcAft>
                <a:spcPts val="0"/>
              </a:spcAft>
              <a:buClr>
                <a:schemeClr val="dk1"/>
              </a:buClr>
              <a:buSzPts val="1200"/>
              <a:buFont typeface="Noto Sans Symbols"/>
              <a:buChar char="▪"/>
              <a:defRPr sz="1200" b="0" i="0" u="none" strike="noStrike" cap="none">
                <a:solidFill>
                  <a:schemeClr val="dk1"/>
                </a:solidFill>
                <a:latin typeface="Calibri"/>
                <a:ea typeface="Calibri"/>
                <a:cs typeface="Calibri"/>
                <a:sym typeface="Calibri"/>
              </a:defRPr>
            </a:lvl4pPr>
            <a:lvl5pPr marL="2286000" marR="0" lvl="4" indent="-304800" algn="l" rtl="0">
              <a:lnSpc>
                <a:spcPct val="100000"/>
              </a:lnSpc>
              <a:spcBef>
                <a:spcPts val="240"/>
              </a:spcBef>
              <a:spcAft>
                <a:spcPts val="0"/>
              </a:spcAft>
              <a:buClr>
                <a:schemeClr val="dk1"/>
              </a:buClr>
              <a:buSzPts val="1200"/>
              <a:buFont typeface="Noto Sans Symbols"/>
              <a:buChar char="▪"/>
              <a:defRPr sz="12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3" name="Google Shape;153;p42"/>
          <p:cNvSpPr txBox="1">
            <a:spLocks noGrp="1"/>
          </p:cNvSpPr>
          <p:nvPr>
            <p:ph type="body" idx="2"/>
          </p:nvPr>
        </p:nvSpPr>
        <p:spPr>
          <a:xfrm>
            <a:off x="3586794" y="1063534"/>
            <a:ext cx="1970411" cy="30777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28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Google Shape;154;p42"/>
          <p:cNvSpPr txBox="1">
            <a:spLocks noGrp="1"/>
          </p:cNvSpPr>
          <p:nvPr>
            <p:ph type="body" idx="3"/>
          </p:nvPr>
        </p:nvSpPr>
        <p:spPr>
          <a:xfrm>
            <a:off x="608076" y="5892800"/>
            <a:ext cx="7927848" cy="215900"/>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16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381000" algn="l" rtl="0">
              <a:lnSpc>
                <a:spcPct val="100000"/>
              </a:lnSpc>
              <a:spcBef>
                <a:spcPts val="480"/>
              </a:spcBef>
              <a:spcAft>
                <a:spcPts val="0"/>
              </a:spcAft>
              <a:buClr>
                <a:srgbClr val="000000"/>
              </a:buClr>
              <a:buSzPts val="2400"/>
              <a:buFont typeface="Arial"/>
              <a:buChar char="•"/>
              <a:defRPr sz="2400" b="0" i="0" u="none" strike="noStrike" cap="none">
                <a:solidFill>
                  <a:srgbClr val="000000"/>
                </a:solidFill>
                <a:latin typeface="Calibri"/>
                <a:ea typeface="Calibri"/>
                <a:cs typeface="Calibri"/>
                <a:sym typeface="Calibri"/>
              </a:defRPr>
            </a:lvl3pPr>
            <a:lvl4pPr marL="1828800" marR="0" lvl="3" indent="-355600" algn="l" rtl="0">
              <a:lnSpc>
                <a:spcPct val="100000"/>
              </a:lnSpc>
              <a:spcBef>
                <a:spcPts val="4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4pPr>
            <a:lvl5pPr marL="2286000" marR="0" lvl="4" indent="-355600" algn="l" rtl="0">
              <a:lnSpc>
                <a:spcPct val="100000"/>
              </a:lnSpc>
              <a:spcBef>
                <a:spcPts val="400"/>
              </a:spcBef>
              <a:spcAft>
                <a:spcPts val="0"/>
              </a:spcAft>
              <a:buClr>
                <a:srgbClr val="000000"/>
              </a:buClr>
              <a:buSzPts val="2000"/>
              <a:buFont typeface="Arial"/>
              <a:buChar char="»"/>
              <a:defRPr sz="2000" b="0" i="0" u="none" strike="noStrike" cap="none">
                <a:solidFill>
                  <a:srgbClr val="000000"/>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5" name="Google Shape;155;p42"/>
          <p:cNvSpPr txBox="1">
            <a:spLocks noGrp="1"/>
          </p:cNvSpPr>
          <p:nvPr>
            <p:ph type="title"/>
          </p:nvPr>
        </p:nvSpPr>
        <p:spPr>
          <a:xfrm>
            <a:off x="608076" y="152402"/>
            <a:ext cx="7927848" cy="78970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42"/>
          <p:cNvSpPr txBox="1">
            <a:spLocks noGrp="1"/>
          </p:cNvSpPr>
          <p:nvPr>
            <p:ph type="dt" idx="10"/>
          </p:nvPr>
        </p:nvSpPr>
        <p:spPr>
          <a:xfrm>
            <a:off x="7229475" y="6146800"/>
            <a:ext cx="889000" cy="473075"/>
          </a:xfrm>
          <a:prstGeom prst="rect">
            <a:avLst/>
          </a:prstGeom>
          <a:noFill/>
          <a:ln>
            <a:noFill/>
          </a:ln>
        </p:spPr>
        <p:txBody>
          <a:bodyPr spcFirstLastPara="1" wrap="square" lIns="91425" tIns="45700" rIns="91425" bIns="45700" anchor="b" anchorCtr="0">
            <a:noAutofit/>
          </a:bodyPr>
          <a:lstStyle>
            <a:lvl1pPr lvl="0" algn="ctr">
              <a:lnSpc>
                <a:spcPct val="100000"/>
              </a:lnSpc>
              <a:spcBef>
                <a:spcPts val="0"/>
              </a:spcBef>
              <a:spcAft>
                <a:spcPts val="0"/>
              </a:spcAft>
              <a:buClr>
                <a:srgbClr val="989899"/>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fld id="{C18B4270-9B0F-4A61-AB67-ED2C281173F2}" type="datetime1">
              <a:rPr lang="en-US" smtClean="0"/>
              <a:t>2/21/20</a:t>
            </a:fld>
            <a:endParaRPr dirty="0"/>
          </a:p>
        </p:txBody>
      </p:sp>
      <p:sp>
        <p:nvSpPr>
          <p:cNvPr id="157" name="Google Shape;157;p42"/>
          <p:cNvSpPr txBox="1">
            <a:spLocks noGrp="1"/>
          </p:cNvSpPr>
          <p:nvPr>
            <p:ph type="ftr" idx="11"/>
          </p:nvPr>
        </p:nvSpPr>
        <p:spPr>
          <a:xfrm>
            <a:off x="2143125" y="6146800"/>
            <a:ext cx="5064125" cy="473075"/>
          </a:xfrm>
          <a:prstGeom prst="rect">
            <a:avLst/>
          </a:prstGeom>
          <a:noFill/>
          <a:ln>
            <a:noFill/>
          </a:ln>
        </p:spPr>
        <p:txBody>
          <a:bodyPr spcFirstLastPara="1" wrap="square" lIns="91425" tIns="45700" rIns="91425" bIns="45700" anchor="b" anchorCtr="0">
            <a:noAutofit/>
          </a:bodyPr>
          <a:lstStyle>
            <a:lvl1pPr lvl="0" algn="r">
              <a:lnSpc>
                <a:spcPct val="100000"/>
              </a:lnSpc>
              <a:spcBef>
                <a:spcPts val="0"/>
              </a:spcBef>
              <a:spcAft>
                <a:spcPts val="0"/>
              </a:spcAft>
              <a:buClr>
                <a:srgbClr val="989899"/>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r>
              <a:rPr lang="en-US" dirty="0"/>
              <a:t>www.thirdsectorcap.org            © THIRD SECTOR CAPITAL PARTNERS, INC.</a:t>
            </a:r>
            <a:endParaRPr dirty="0"/>
          </a:p>
        </p:txBody>
      </p:sp>
      <p:sp>
        <p:nvSpPr>
          <p:cNvPr id="158" name="Google Shape;158;p42"/>
          <p:cNvSpPr txBox="1">
            <a:spLocks noGrp="1"/>
          </p:cNvSpPr>
          <p:nvPr>
            <p:ph type="sldNum" idx="12"/>
          </p:nvPr>
        </p:nvSpPr>
        <p:spPr>
          <a:xfrm>
            <a:off x="8140700" y="6146800"/>
            <a:ext cx="374650" cy="473075"/>
          </a:xfrm>
          <a:prstGeom prst="rect">
            <a:avLst/>
          </a:prstGeom>
          <a:noFill/>
          <a:ln>
            <a:noFill/>
          </a:ln>
        </p:spPr>
        <p:txBody>
          <a:bodyPr spcFirstLastPara="1" wrap="square" lIns="91425" tIns="45700" rIns="91425" bIns="45700" anchor="b" anchorCtr="0">
            <a:noAutofit/>
          </a:bodyPr>
          <a:lstStyle>
            <a:lvl1pPr marL="0" marR="0" lvl="0" indent="0" algn="ctr">
              <a:lnSpc>
                <a:spcPct val="100000"/>
              </a:lnSpc>
              <a:spcBef>
                <a:spcPts val="0"/>
              </a:spcBef>
              <a:spcAft>
                <a:spcPts val="0"/>
              </a:spcAft>
              <a:buClr>
                <a:srgbClr val="989899"/>
              </a:buClr>
              <a:buSzPts val="900"/>
              <a:buFont typeface="Calibri"/>
              <a:buNone/>
              <a:defRPr sz="900" b="0" i="0" u="none" strike="noStrike" cap="none">
                <a:solidFill>
                  <a:srgbClr val="989899"/>
                </a:solidFill>
                <a:latin typeface="Calibri"/>
                <a:ea typeface="Calibri"/>
                <a:cs typeface="Calibri"/>
                <a:sym typeface="Calibri"/>
              </a:defRPr>
            </a:lvl1pPr>
            <a:lvl2pPr marL="0" marR="0" lvl="1" indent="0" algn="ctr">
              <a:lnSpc>
                <a:spcPct val="100000"/>
              </a:lnSpc>
              <a:spcBef>
                <a:spcPts val="0"/>
              </a:spcBef>
              <a:spcAft>
                <a:spcPts val="0"/>
              </a:spcAft>
              <a:buClr>
                <a:srgbClr val="989899"/>
              </a:buClr>
              <a:buSzPts val="900"/>
              <a:buFont typeface="Calibri"/>
              <a:buNone/>
              <a:defRPr sz="900" b="0" i="0" u="none" strike="noStrike" cap="none">
                <a:solidFill>
                  <a:srgbClr val="989899"/>
                </a:solidFill>
                <a:latin typeface="Calibri"/>
                <a:ea typeface="Calibri"/>
                <a:cs typeface="Calibri"/>
                <a:sym typeface="Calibri"/>
              </a:defRPr>
            </a:lvl2pPr>
            <a:lvl3pPr marL="0" marR="0" lvl="2" indent="0" algn="ctr">
              <a:lnSpc>
                <a:spcPct val="100000"/>
              </a:lnSpc>
              <a:spcBef>
                <a:spcPts val="0"/>
              </a:spcBef>
              <a:spcAft>
                <a:spcPts val="0"/>
              </a:spcAft>
              <a:buClr>
                <a:srgbClr val="989899"/>
              </a:buClr>
              <a:buSzPts val="900"/>
              <a:buFont typeface="Calibri"/>
              <a:buNone/>
              <a:defRPr sz="900" b="0" i="0" u="none" strike="noStrike" cap="none">
                <a:solidFill>
                  <a:srgbClr val="989899"/>
                </a:solidFill>
                <a:latin typeface="Calibri"/>
                <a:ea typeface="Calibri"/>
                <a:cs typeface="Calibri"/>
                <a:sym typeface="Calibri"/>
              </a:defRPr>
            </a:lvl3pPr>
            <a:lvl4pPr marL="0" marR="0" lvl="3" indent="0" algn="ctr">
              <a:lnSpc>
                <a:spcPct val="100000"/>
              </a:lnSpc>
              <a:spcBef>
                <a:spcPts val="0"/>
              </a:spcBef>
              <a:spcAft>
                <a:spcPts val="0"/>
              </a:spcAft>
              <a:buClr>
                <a:srgbClr val="989899"/>
              </a:buClr>
              <a:buSzPts val="900"/>
              <a:buFont typeface="Calibri"/>
              <a:buNone/>
              <a:defRPr sz="900" b="0" i="0" u="none" strike="noStrike" cap="none">
                <a:solidFill>
                  <a:srgbClr val="989899"/>
                </a:solidFill>
                <a:latin typeface="Calibri"/>
                <a:ea typeface="Calibri"/>
                <a:cs typeface="Calibri"/>
                <a:sym typeface="Calibri"/>
              </a:defRPr>
            </a:lvl4pPr>
            <a:lvl5pPr marL="0" marR="0" lvl="4" indent="0" algn="ctr">
              <a:lnSpc>
                <a:spcPct val="100000"/>
              </a:lnSpc>
              <a:spcBef>
                <a:spcPts val="0"/>
              </a:spcBef>
              <a:spcAft>
                <a:spcPts val="0"/>
              </a:spcAft>
              <a:buClr>
                <a:srgbClr val="989899"/>
              </a:buClr>
              <a:buSzPts val="900"/>
              <a:buFont typeface="Calibri"/>
              <a:buNone/>
              <a:defRPr sz="900" b="0" i="0" u="none" strike="noStrike" cap="none">
                <a:solidFill>
                  <a:srgbClr val="989899"/>
                </a:solidFill>
                <a:latin typeface="Calibri"/>
                <a:ea typeface="Calibri"/>
                <a:cs typeface="Calibri"/>
                <a:sym typeface="Calibri"/>
              </a:defRPr>
            </a:lvl5pPr>
            <a:lvl6pPr marL="0" marR="0" lvl="5" indent="0" algn="ctr">
              <a:lnSpc>
                <a:spcPct val="100000"/>
              </a:lnSpc>
              <a:spcBef>
                <a:spcPts val="0"/>
              </a:spcBef>
              <a:spcAft>
                <a:spcPts val="0"/>
              </a:spcAft>
              <a:buClr>
                <a:srgbClr val="989899"/>
              </a:buClr>
              <a:buSzPts val="900"/>
              <a:buFont typeface="Calibri"/>
              <a:buNone/>
              <a:defRPr sz="900" b="0" i="0" u="none" strike="noStrike" cap="none">
                <a:solidFill>
                  <a:srgbClr val="989899"/>
                </a:solidFill>
                <a:latin typeface="Calibri"/>
                <a:ea typeface="Calibri"/>
                <a:cs typeface="Calibri"/>
                <a:sym typeface="Calibri"/>
              </a:defRPr>
            </a:lvl6pPr>
            <a:lvl7pPr marL="0" marR="0" lvl="6" indent="0" algn="ctr">
              <a:lnSpc>
                <a:spcPct val="100000"/>
              </a:lnSpc>
              <a:spcBef>
                <a:spcPts val="0"/>
              </a:spcBef>
              <a:spcAft>
                <a:spcPts val="0"/>
              </a:spcAft>
              <a:buClr>
                <a:srgbClr val="989899"/>
              </a:buClr>
              <a:buSzPts val="900"/>
              <a:buFont typeface="Calibri"/>
              <a:buNone/>
              <a:defRPr sz="900" b="0" i="0" u="none" strike="noStrike" cap="none">
                <a:solidFill>
                  <a:srgbClr val="989899"/>
                </a:solidFill>
                <a:latin typeface="Calibri"/>
                <a:ea typeface="Calibri"/>
                <a:cs typeface="Calibri"/>
                <a:sym typeface="Calibri"/>
              </a:defRPr>
            </a:lvl7pPr>
            <a:lvl8pPr marL="0" marR="0" lvl="7" indent="0" algn="ctr">
              <a:lnSpc>
                <a:spcPct val="100000"/>
              </a:lnSpc>
              <a:spcBef>
                <a:spcPts val="0"/>
              </a:spcBef>
              <a:spcAft>
                <a:spcPts val="0"/>
              </a:spcAft>
              <a:buClr>
                <a:srgbClr val="989899"/>
              </a:buClr>
              <a:buSzPts val="900"/>
              <a:buFont typeface="Calibri"/>
              <a:buNone/>
              <a:defRPr sz="900" b="0" i="0" u="none" strike="noStrike" cap="none">
                <a:solidFill>
                  <a:srgbClr val="989899"/>
                </a:solidFill>
                <a:latin typeface="Calibri"/>
                <a:ea typeface="Calibri"/>
                <a:cs typeface="Calibri"/>
                <a:sym typeface="Calibri"/>
              </a:defRPr>
            </a:lvl8pPr>
            <a:lvl9pPr marL="0" marR="0" lvl="8" indent="0" algn="ctr">
              <a:lnSpc>
                <a:spcPct val="100000"/>
              </a:lnSpc>
              <a:spcBef>
                <a:spcPts val="0"/>
              </a:spcBef>
              <a:spcAft>
                <a:spcPts val="0"/>
              </a:spcAft>
              <a:buClr>
                <a:srgbClr val="989899"/>
              </a:buClr>
              <a:buSzPts val="900"/>
              <a:buFont typeface="Calibri"/>
              <a:buNone/>
              <a:defRPr sz="900" b="0" i="0" u="none" strike="noStrike" cap="none">
                <a:solidFill>
                  <a:srgbClr val="989899"/>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dirty="0"/>
          </a:p>
        </p:txBody>
      </p:sp>
      <p:pic>
        <p:nvPicPr>
          <p:cNvPr id="159" name="Google Shape;159;p42"/>
          <p:cNvPicPr preferRelativeResize="0"/>
          <p:nvPr/>
        </p:nvPicPr>
        <p:blipFill rotWithShape="1">
          <a:blip r:embed="rId2">
            <a:alphaModFix/>
          </a:blip>
          <a:srcRect/>
          <a:stretch/>
        </p:blipFill>
        <p:spPr>
          <a:xfrm>
            <a:off x="641764" y="6242152"/>
            <a:ext cx="1289184" cy="371306"/>
          </a:xfrm>
          <a:prstGeom prst="rect">
            <a:avLst/>
          </a:prstGeom>
          <a:noFill/>
          <a:ln>
            <a:noFill/>
          </a:ln>
        </p:spPr>
      </p:pic>
    </p:spTree>
    <p:extLst>
      <p:ext uri="{BB962C8B-B14F-4D97-AF65-F5344CB8AC3E}">
        <p14:creationId xmlns:p14="http://schemas.microsoft.com/office/powerpoint/2010/main" val="1296274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urpose Slide">
    <p:spTree>
      <p:nvGrpSpPr>
        <p:cNvPr id="1" name=""/>
        <p:cNvGrpSpPr/>
        <p:nvPr/>
      </p:nvGrpSpPr>
      <p:grpSpPr>
        <a:xfrm>
          <a:off x="0" y="0"/>
          <a:ext cx="0" cy="0"/>
          <a:chOff x="0" y="0"/>
          <a:chExt cx="0" cy="0"/>
        </a:xfrm>
      </p:grpSpPr>
      <p:cxnSp>
        <p:nvCxnSpPr>
          <p:cNvPr id="5" name="Straight Connector 4"/>
          <p:cNvCxnSpPr/>
          <p:nvPr/>
        </p:nvCxnSpPr>
        <p:spPr>
          <a:xfrm>
            <a:off x="0" y="6137275"/>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0" y="1754188"/>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7" name="Text Placeholder 6"/>
          <p:cNvSpPr>
            <a:spLocks noGrp="1"/>
          </p:cNvSpPr>
          <p:nvPr>
            <p:ph type="body" sz="quarter" idx="13"/>
          </p:nvPr>
        </p:nvSpPr>
        <p:spPr>
          <a:xfrm>
            <a:off x="608076" y="1951032"/>
            <a:ext cx="7927848" cy="1994910"/>
          </a:xfrm>
          <a:prstGeom prst="rect">
            <a:avLst/>
          </a:prstGeom>
        </p:spPr>
        <p:txBody>
          <a:bodyPr/>
          <a:lstStyle>
            <a:lvl1pPr marL="228600" indent="-228600">
              <a:spcBef>
                <a:spcPts val="0"/>
              </a:spcBef>
              <a:spcAft>
                <a:spcPts val="0"/>
              </a:spcAft>
              <a:buSzPct val="100000"/>
              <a:buFont typeface="Arial" panose="020B0604020202020204" pitchFamily="34" charset="0"/>
              <a:buChar char="•"/>
              <a:defRPr sz="2000" baseline="0">
                <a:solidFill>
                  <a:schemeClr val="tx1"/>
                </a:solidFill>
              </a:defRPr>
            </a:lvl1pPr>
            <a:lvl2pPr marL="685800" indent="-228600">
              <a:spcBef>
                <a:spcPts val="0"/>
              </a:spcBef>
              <a:spcAft>
                <a:spcPts val="200"/>
              </a:spcAft>
              <a:buSzPct val="75000"/>
              <a:buFont typeface="Wingdings" panose="05000000000000000000" pitchFamily="2" charset="2"/>
              <a:buChar char="§"/>
              <a:defRPr sz="1800" baseline="0">
                <a:solidFill>
                  <a:schemeClr val="tx1"/>
                </a:solidFill>
              </a:defRPr>
            </a:lvl2pPr>
            <a:lvl3pPr marL="1200150" indent="-285750">
              <a:buFont typeface="Wingdings" charset="2"/>
              <a:buChar char="§"/>
              <a:defRPr sz="2000">
                <a:solidFill>
                  <a:schemeClr val="tx1"/>
                </a:solidFill>
              </a:defRPr>
            </a:lvl3pPr>
            <a:lvl4pPr marL="1657350" indent="-285750">
              <a:buFont typeface="Wingdings" charset="2"/>
              <a:buChar char="§"/>
              <a:defRPr sz="2000">
                <a:solidFill>
                  <a:schemeClr val="tx1"/>
                </a:solidFill>
              </a:defRPr>
            </a:lvl4pPr>
            <a:lvl5pPr marL="2114550" indent="-285750">
              <a:buFont typeface="Wingdings" charset="2"/>
              <a:buChar cha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17"/>
          <p:cNvSpPr>
            <a:spLocks noGrp="1"/>
          </p:cNvSpPr>
          <p:nvPr>
            <p:ph type="title"/>
          </p:nvPr>
        </p:nvSpPr>
        <p:spPr>
          <a:xfrm>
            <a:off x="608076" y="866584"/>
            <a:ext cx="7927848" cy="850392"/>
          </a:xfrm>
        </p:spPr>
        <p:txBody>
          <a:bodyPr/>
          <a:lstStyle>
            <a:lvl1pPr>
              <a:defRPr sz="2400">
                <a:solidFill>
                  <a:schemeClr val="tx1"/>
                </a:solidFill>
              </a:defRPr>
            </a:lvl1pPr>
          </a:lstStyle>
          <a:p>
            <a:r>
              <a:rPr lang="en-US"/>
              <a:t>Click to edit Master title style</a:t>
            </a:r>
            <a:endParaRPr lang="en-US" dirty="0"/>
          </a:p>
        </p:txBody>
      </p:sp>
      <p:sp>
        <p:nvSpPr>
          <p:cNvPr id="8" name="Date Placeholder 11"/>
          <p:cNvSpPr>
            <a:spLocks noGrp="1"/>
          </p:cNvSpPr>
          <p:nvPr>
            <p:ph type="dt" sz="half" idx="14"/>
          </p:nvPr>
        </p:nvSpPr>
        <p:spPr/>
        <p:txBody>
          <a:bodyPr/>
          <a:lstStyle>
            <a:lvl1pPr>
              <a:defRPr/>
            </a:lvl1pPr>
          </a:lstStyle>
          <a:p>
            <a:pPr>
              <a:defRPr/>
            </a:pPr>
            <a:fld id="{74951308-13E3-44F4-B923-3CFFF821463B}" type="datetime1">
              <a:rPr lang="en-US" smtClean="0"/>
              <a:t>2/21/20</a:t>
            </a:fld>
            <a:endParaRPr dirty="0"/>
          </a:p>
        </p:txBody>
      </p:sp>
      <p:sp>
        <p:nvSpPr>
          <p:cNvPr id="9" name="Footer Placeholder 12"/>
          <p:cNvSpPr>
            <a:spLocks noGrp="1"/>
          </p:cNvSpPr>
          <p:nvPr>
            <p:ph type="ftr" sz="quarter" idx="15"/>
          </p:nvPr>
        </p:nvSpPr>
        <p:spPr>
          <a:xfrm>
            <a:off x="2143125" y="6146800"/>
            <a:ext cx="5064125" cy="473075"/>
          </a:xfrm>
          <a:prstGeom prst="rect">
            <a:avLst/>
          </a:prstGeom>
        </p:spPr>
        <p:txBody>
          <a:bodyPr/>
          <a:lstStyle>
            <a:lvl1pPr>
              <a:defRPr/>
            </a:lvl1pPr>
          </a:lstStyle>
          <a:p>
            <a:pPr algn="l">
              <a:defRPr/>
            </a:pPr>
            <a:r>
              <a:rPr lang="en-US" dirty="0"/>
              <a:t>www.thirdsectorcap.org         		 © THIRD SECTOR CAPITAL PARTNERS, INC.</a:t>
            </a:r>
          </a:p>
        </p:txBody>
      </p:sp>
      <p:sp>
        <p:nvSpPr>
          <p:cNvPr id="10" name="Slide Number Placeholder 13"/>
          <p:cNvSpPr>
            <a:spLocks noGrp="1"/>
          </p:cNvSpPr>
          <p:nvPr>
            <p:ph type="sldNum" sz="quarter" idx="16"/>
          </p:nvPr>
        </p:nvSpPr>
        <p:spPr/>
        <p:txBody>
          <a:bodyPr/>
          <a:lstStyle>
            <a:lvl1pPr>
              <a:defRPr/>
            </a:lvl1pPr>
          </a:lstStyle>
          <a:p>
            <a:pPr>
              <a:defRPr/>
            </a:pPr>
            <a:fld id="{A75DFC17-8096-4D35-8256-7E8F0906CEDF}" type="slidenum">
              <a:rPr/>
              <a:pPr>
                <a:defRPr/>
              </a:pPr>
              <a:t>‹#›</a:t>
            </a:fld>
            <a:endParaRPr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1764" y="6242152"/>
            <a:ext cx="1289184" cy="371306"/>
          </a:xfrm>
          <a:prstGeom prst="rect">
            <a:avLst/>
          </a:prstGeom>
        </p:spPr>
      </p:pic>
    </p:spTree>
    <p:extLst>
      <p:ext uri="{BB962C8B-B14F-4D97-AF65-F5344CB8AC3E}">
        <p14:creationId xmlns:p14="http://schemas.microsoft.com/office/powerpoint/2010/main" val="2797487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Divider">
    <p:spTree>
      <p:nvGrpSpPr>
        <p:cNvPr id="1" name=""/>
        <p:cNvGrpSpPr/>
        <p:nvPr/>
      </p:nvGrpSpPr>
      <p:grpSpPr>
        <a:xfrm>
          <a:off x="0" y="0"/>
          <a:ext cx="0" cy="0"/>
          <a:chOff x="0" y="0"/>
          <a:chExt cx="0" cy="0"/>
        </a:xfrm>
      </p:grpSpPr>
      <p:cxnSp>
        <p:nvCxnSpPr>
          <p:cNvPr id="6" name="Straight Connector 5"/>
          <p:cNvCxnSpPr/>
          <p:nvPr/>
        </p:nvCxnSpPr>
        <p:spPr>
          <a:xfrm>
            <a:off x="0" y="6137275"/>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0" y="1754188"/>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3"/>
          <p:cNvSpPr>
            <a:spLocks noGrp="1"/>
          </p:cNvSpPr>
          <p:nvPr>
            <p:ph type="body" sz="quarter" idx="14"/>
          </p:nvPr>
        </p:nvSpPr>
        <p:spPr>
          <a:xfrm>
            <a:off x="608076" y="1953624"/>
            <a:ext cx="7927848" cy="3627438"/>
          </a:xfrm>
          <a:prstGeom prst="rect">
            <a:avLst/>
          </a:prstGeom>
        </p:spPr>
        <p:txBody>
          <a:bodyPr/>
          <a:lstStyle>
            <a:lvl1pPr marL="342900" indent="-342900">
              <a:buNone/>
              <a:defRPr lang="en-US" sz="2200" baseline="0" smtClean="0">
                <a:solidFill>
                  <a:schemeClr val="tx1"/>
                </a:solidFill>
              </a:defRPr>
            </a:lvl1pPr>
            <a:lvl2pPr marL="742950" indent="-285750">
              <a:buNone/>
              <a:defRPr lang="en-US" smtClean="0">
                <a:solidFill>
                  <a:schemeClr val="tx1">
                    <a:tint val="75000"/>
                  </a:schemeClr>
                </a:solidFill>
              </a:defRPr>
            </a:lvl2pPr>
            <a:lvl3pPr marL="1143000" indent="-228600">
              <a:buNone/>
              <a:defRPr lang="en-US" smtClean="0">
                <a:solidFill>
                  <a:schemeClr val="tx1">
                    <a:tint val="75000"/>
                  </a:schemeClr>
                </a:solidFill>
              </a:defRPr>
            </a:lvl3pPr>
            <a:lvl4pPr marL="1600200" indent="-228600">
              <a:buNone/>
              <a:defRPr lang="en-US" smtClean="0">
                <a:solidFill>
                  <a:schemeClr val="tx1">
                    <a:tint val="75000"/>
                  </a:schemeClr>
                </a:solidFill>
              </a:defRPr>
            </a:lvl4pPr>
            <a:lvl5pPr marL="2057400" indent="-228600">
              <a:buNone/>
              <a:defRPr lang="en-US">
                <a:solidFill>
                  <a:schemeClr val="tx1">
                    <a:tint val="75000"/>
                  </a:schemeClr>
                </a:solidFill>
              </a:defRPr>
            </a:lvl5pPr>
          </a:lstStyle>
          <a:p>
            <a:pPr lvl="0"/>
            <a:r>
              <a:rPr lang="en-US"/>
              <a:t>Click to edit Master text styles</a:t>
            </a:r>
          </a:p>
          <a:p>
            <a:pPr lvl="1"/>
            <a:r>
              <a:rPr lang="en-US"/>
              <a:t>Second level</a:t>
            </a:r>
          </a:p>
          <a:p>
            <a:pPr lvl="2"/>
            <a:r>
              <a:rPr lang="en-US"/>
              <a:t>Third level</a:t>
            </a:r>
          </a:p>
        </p:txBody>
      </p:sp>
      <p:sp>
        <p:nvSpPr>
          <p:cNvPr id="5" name="Title 4"/>
          <p:cNvSpPr>
            <a:spLocks noGrp="1"/>
          </p:cNvSpPr>
          <p:nvPr>
            <p:ph type="title"/>
          </p:nvPr>
        </p:nvSpPr>
        <p:spPr>
          <a:xfrm>
            <a:off x="608076" y="867092"/>
            <a:ext cx="7927848" cy="850392"/>
          </a:xfrm>
        </p:spPr>
        <p:txBody>
          <a:bodyPr/>
          <a:lstStyle>
            <a:lvl1pPr>
              <a:defRPr sz="2400" baseline="0">
                <a:solidFill>
                  <a:schemeClr val="tx1"/>
                </a:solidFill>
              </a:defRPr>
            </a:lvl1pPr>
          </a:lstStyle>
          <a:p>
            <a:r>
              <a:rPr lang="en-US"/>
              <a:t>Click to edit Master title style</a:t>
            </a:r>
            <a:endParaRPr lang="en-US" dirty="0"/>
          </a:p>
        </p:txBody>
      </p:sp>
      <p:sp>
        <p:nvSpPr>
          <p:cNvPr id="8" name="Date Placeholder 15"/>
          <p:cNvSpPr>
            <a:spLocks noGrp="1"/>
          </p:cNvSpPr>
          <p:nvPr>
            <p:ph type="dt" sz="half" idx="15"/>
          </p:nvPr>
        </p:nvSpPr>
        <p:spPr/>
        <p:txBody>
          <a:bodyPr/>
          <a:lstStyle>
            <a:lvl1pPr>
              <a:defRPr/>
            </a:lvl1pPr>
          </a:lstStyle>
          <a:p>
            <a:pPr>
              <a:defRPr/>
            </a:pPr>
            <a:fld id="{5A37EA48-EB5E-4038-99BD-3FFBDC2CC570}" type="datetime1">
              <a:rPr lang="en-US" smtClean="0"/>
              <a:t>2/21/20</a:t>
            </a:fld>
            <a:endParaRPr dirty="0"/>
          </a:p>
        </p:txBody>
      </p:sp>
      <p:sp>
        <p:nvSpPr>
          <p:cNvPr id="9" name="Footer Placeholder 18"/>
          <p:cNvSpPr>
            <a:spLocks noGrp="1"/>
          </p:cNvSpPr>
          <p:nvPr>
            <p:ph type="ftr" sz="quarter" idx="16"/>
          </p:nvPr>
        </p:nvSpPr>
        <p:spPr>
          <a:xfrm>
            <a:off x="2143125" y="6146800"/>
            <a:ext cx="5064125" cy="473075"/>
          </a:xfrm>
          <a:prstGeom prst="rect">
            <a:avLst/>
          </a:prstGeom>
        </p:spPr>
        <p:txBody>
          <a:bodyPr/>
          <a:lstStyle>
            <a:lvl1pPr>
              <a:defRPr/>
            </a:lvl1pPr>
          </a:lstStyle>
          <a:p>
            <a:pPr algn="l">
              <a:defRPr/>
            </a:pPr>
            <a:r>
              <a:rPr lang="en-US" dirty="0"/>
              <a:t>www.thirdsectorcap.org         		 © THIRD SECTOR CAPITAL PARTNERS, INC.</a:t>
            </a:r>
          </a:p>
        </p:txBody>
      </p:sp>
      <p:sp>
        <p:nvSpPr>
          <p:cNvPr id="10" name="Slide Number Placeholder 19"/>
          <p:cNvSpPr>
            <a:spLocks noGrp="1"/>
          </p:cNvSpPr>
          <p:nvPr>
            <p:ph type="sldNum" sz="quarter" idx="17"/>
          </p:nvPr>
        </p:nvSpPr>
        <p:spPr/>
        <p:txBody>
          <a:bodyPr/>
          <a:lstStyle>
            <a:lvl1pPr>
              <a:defRPr/>
            </a:lvl1pPr>
          </a:lstStyle>
          <a:p>
            <a:pPr>
              <a:defRPr/>
            </a:pPr>
            <a:fld id="{91A4A490-3721-4298-B44D-32CBC098A953}" type="slidenum">
              <a:rPr/>
              <a:pPr>
                <a:defRPr/>
              </a:pPr>
              <a:t>‹#›</a:t>
            </a:fld>
            <a:endParaRPr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1764" y="6242152"/>
            <a:ext cx="1289184" cy="371306"/>
          </a:xfrm>
          <a:prstGeom prst="rect">
            <a:avLst/>
          </a:prstGeom>
        </p:spPr>
      </p:pic>
    </p:spTree>
    <p:extLst>
      <p:ext uri="{BB962C8B-B14F-4D97-AF65-F5344CB8AC3E}">
        <p14:creationId xmlns:p14="http://schemas.microsoft.com/office/powerpoint/2010/main" val="127597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Divider">
    <p:spTree>
      <p:nvGrpSpPr>
        <p:cNvPr id="1" name=""/>
        <p:cNvGrpSpPr/>
        <p:nvPr/>
      </p:nvGrpSpPr>
      <p:grpSpPr>
        <a:xfrm>
          <a:off x="0" y="0"/>
          <a:ext cx="0" cy="0"/>
          <a:chOff x="0" y="0"/>
          <a:chExt cx="0" cy="0"/>
        </a:xfrm>
      </p:grpSpPr>
      <p:cxnSp>
        <p:nvCxnSpPr>
          <p:cNvPr id="5" name="Straight Connector 4"/>
          <p:cNvCxnSpPr/>
          <p:nvPr/>
        </p:nvCxnSpPr>
        <p:spPr>
          <a:xfrm>
            <a:off x="0" y="6137275"/>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0" y="1754188"/>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1" name="Subtitle 2"/>
          <p:cNvSpPr>
            <a:spLocks noGrp="1"/>
          </p:cNvSpPr>
          <p:nvPr>
            <p:ph type="subTitle" idx="1"/>
          </p:nvPr>
        </p:nvSpPr>
        <p:spPr>
          <a:xfrm>
            <a:off x="608076" y="1953489"/>
            <a:ext cx="7927848" cy="3650902"/>
          </a:xfrm>
          <a:prstGeom prst="rect">
            <a:avLst/>
          </a:prstGeom>
        </p:spPr>
        <p:txBody>
          <a:bodyPr/>
          <a:lstStyle>
            <a:lvl1pPr marL="0" indent="0" algn="l">
              <a:spcBef>
                <a:spcPts val="0"/>
              </a:spcBef>
              <a:spcAft>
                <a:spcPts val="1800"/>
              </a:spcAft>
              <a:buNone/>
              <a:defRPr sz="2200" baseline="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6" name="Title 15"/>
          <p:cNvSpPr>
            <a:spLocks noGrp="1"/>
          </p:cNvSpPr>
          <p:nvPr>
            <p:ph type="title"/>
          </p:nvPr>
        </p:nvSpPr>
        <p:spPr>
          <a:xfrm>
            <a:off x="608076" y="866713"/>
            <a:ext cx="7927848" cy="850392"/>
          </a:xfrm>
        </p:spPr>
        <p:txBody>
          <a:bodyPr/>
          <a:lstStyle>
            <a:lvl1pPr>
              <a:defRPr sz="2400">
                <a:solidFill>
                  <a:schemeClr val="tx1"/>
                </a:solidFill>
              </a:defRPr>
            </a:lvl1pPr>
          </a:lstStyle>
          <a:p>
            <a:r>
              <a:rPr lang="en-US"/>
              <a:t>Click to edit Master title style</a:t>
            </a:r>
            <a:endParaRPr lang="en-US" dirty="0"/>
          </a:p>
        </p:txBody>
      </p:sp>
      <p:sp>
        <p:nvSpPr>
          <p:cNvPr id="7" name="Date Placeholder 4"/>
          <p:cNvSpPr>
            <a:spLocks noGrp="1"/>
          </p:cNvSpPr>
          <p:nvPr>
            <p:ph type="dt" sz="half" idx="10"/>
          </p:nvPr>
        </p:nvSpPr>
        <p:spPr/>
        <p:txBody>
          <a:bodyPr/>
          <a:lstStyle>
            <a:lvl1pPr>
              <a:defRPr/>
            </a:lvl1pPr>
          </a:lstStyle>
          <a:p>
            <a:pPr>
              <a:defRPr/>
            </a:pPr>
            <a:fld id="{B8F36D3B-DC97-4B93-9D64-C376B815E9E3}" type="datetime1">
              <a:rPr lang="en-US" smtClean="0"/>
              <a:t>2/21/20</a:t>
            </a:fld>
            <a:endParaRPr dirty="0"/>
          </a:p>
        </p:txBody>
      </p:sp>
      <p:sp>
        <p:nvSpPr>
          <p:cNvPr id="8" name="Footer Placeholder 5"/>
          <p:cNvSpPr>
            <a:spLocks noGrp="1"/>
          </p:cNvSpPr>
          <p:nvPr>
            <p:ph type="ftr" sz="quarter" idx="11"/>
          </p:nvPr>
        </p:nvSpPr>
        <p:spPr>
          <a:xfrm>
            <a:off x="2143125" y="6146800"/>
            <a:ext cx="5064125" cy="473075"/>
          </a:xfrm>
          <a:prstGeom prst="rect">
            <a:avLst/>
          </a:prstGeom>
        </p:spPr>
        <p:txBody>
          <a:bodyPr/>
          <a:lstStyle>
            <a:lvl1pPr>
              <a:defRPr/>
            </a:lvl1pPr>
          </a:lstStyle>
          <a:p>
            <a:pPr algn="l">
              <a:defRPr/>
            </a:pPr>
            <a:r>
              <a:rPr lang="en-US" dirty="0"/>
              <a:t>www.thirdsectorcap.org         		 © THIRD SECTOR CAPITAL PARTNERS, INC.</a:t>
            </a:r>
          </a:p>
        </p:txBody>
      </p:sp>
      <p:sp>
        <p:nvSpPr>
          <p:cNvPr id="9" name="Slide Number Placeholder 6"/>
          <p:cNvSpPr>
            <a:spLocks noGrp="1"/>
          </p:cNvSpPr>
          <p:nvPr>
            <p:ph type="sldNum" sz="quarter" idx="12"/>
          </p:nvPr>
        </p:nvSpPr>
        <p:spPr/>
        <p:txBody>
          <a:bodyPr/>
          <a:lstStyle>
            <a:lvl1pPr>
              <a:defRPr/>
            </a:lvl1pPr>
          </a:lstStyle>
          <a:p>
            <a:pPr>
              <a:defRPr/>
            </a:pPr>
            <a:fld id="{EC9E4C9C-41D7-492C-B6F1-1324A60953BF}" type="slidenum">
              <a:rPr/>
              <a:pPr>
                <a:defRPr/>
              </a:pPr>
              <a:t>‹#›</a:t>
            </a:fld>
            <a:endParaRPr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1764" y="6242152"/>
            <a:ext cx="1289184" cy="371306"/>
          </a:xfrm>
          <a:prstGeom prst="rect">
            <a:avLst/>
          </a:prstGeom>
        </p:spPr>
      </p:pic>
    </p:spTree>
    <p:extLst>
      <p:ext uri="{BB962C8B-B14F-4D97-AF65-F5344CB8AC3E}">
        <p14:creationId xmlns:p14="http://schemas.microsoft.com/office/powerpoint/2010/main" val="1361490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Content Slide">
    <p:spTree>
      <p:nvGrpSpPr>
        <p:cNvPr id="1" name=""/>
        <p:cNvGrpSpPr/>
        <p:nvPr/>
      </p:nvGrpSpPr>
      <p:grpSpPr>
        <a:xfrm>
          <a:off x="0" y="0"/>
          <a:ext cx="0" cy="0"/>
          <a:chOff x="0" y="0"/>
          <a:chExt cx="0" cy="0"/>
        </a:xfrm>
      </p:grpSpPr>
      <p:cxnSp>
        <p:nvCxnSpPr>
          <p:cNvPr id="8" name="Straight Connector 7"/>
          <p:cNvCxnSpPr/>
          <p:nvPr/>
        </p:nvCxnSpPr>
        <p:spPr>
          <a:xfrm>
            <a:off x="0" y="6137275"/>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3"/>
          <p:cNvSpPr>
            <a:spLocks noGrp="1"/>
          </p:cNvSpPr>
          <p:nvPr>
            <p:ph sz="quarter" idx="14"/>
          </p:nvPr>
        </p:nvSpPr>
        <p:spPr>
          <a:xfrm>
            <a:off x="608076" y="1543925"/>
            <a:ext cx="7927848" cy="4318713"/>
          </a:xfrm>
          <a:prstGeom prst="rect">
            <a:avLst/>
          </a:prstGeom>
        </p:spPr>
        <p:txBody>
          <a:bodyPr/>
          <a:lstStyle>
            <a:lvl1pPr marL="228600" indent="-228600">
              <a:buClr>
                <a:schemeClr val="tx1"/>
              </a:buClr>
              <a:buFont typeface="Arial" panose="020B0604020202020204" pitchFamily="34" charset="0"/>
              <a:buChar char="•"/>
              <a:defRPr sz="1800" baseline="0">
                <a:solidFill>
                  <a:schemeClr val="tx1"/>
                </a:solidFill>
              </a:defRPr>
            </a:lvl1pPr>
            <a:lvl2pPr marL="685800" indent="-228600">
              <a:buClr>
                <a:schemeClr val="tx1"/>
              </a:buClr>
              <a:buFont typeface="Wingdings" charset="2"/>
              <a:buChar char="§"/>
              <a:defRPr sz="1600">
                <a:solidFill>
                  <a:schemeClr val="tx1"/>
                </a:solidFill>
              </a:defRPr>
            </a:lvl2pPr>
            <a:lvl3pPr marL="1143000" indent="-228600">
              <a:buClr>
                <a:schemeClr val="tx1"/>
              </a:buClr>
              <a:buFont typeface="Wingdings" charset="2"/>
              <a:buChar char="§"/>
              <a:defRPr sz="1400">
                <a:solidFill>
                  <a:schemeClr val="tx1"/>
                </a:solidFill>
              </a:defRPr>
            </a:lvl3pPr>
            <a:lvl4pPr marL="1600200" indent="-228600">
              <a:buClr>
                <a:schemeClr val="tx1"/>
              </a:buClr>
              <a:buFont typeface="Wingdings" charset="2"/>
              <a:buChar char="§"/>
              <a:defRPr sz="1200">
                <a:solidFill>
                  <a:schemeClr val="tx1"/>
                </a:solidFill>
              </a:defRPr>
            </a:lvl4pPr>
            <a:lvl5pPr marL="2057400" indent="-228600">
              <a:buClr>
                <a:schemeClr val="tx1"/>
              </a:buClr>
              <a:buFont typeface="Wingdings" charset="2"/>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5"/>
          </p:nvPr>
        </p:nvSpPr>
        <p:spPr>
          <a:xfrm>
            <a:off x="3586794" y="1063534"/>
            <a:ext cx="1970411" cy="307777"/>
          </a:xfrm>
          <a:prstGeom prst="rect">
            <a:avLst/>
          </a:prstGeom>
        </p:spPr>
        <p:txBody>
          <a:bodyPr wrap="none">
            <a:spAutoFit/>
          </a:bodyPr>
          <a:lstStyle>
            <a:lvl1pPr marL="0" indent="0" algn="ctr">
              <a:buNone/>
              <a:defRPr sz="1400" b="1" baseline="0">
                <a:solidFill>
                  <a:schemeClr val="tx1"/>
                </a:solidFill>
              </a:defRPr>
            </a:lvl1pPr>
          </a:lstStyle>
          <a:p>
            <a:pPr lvl="0"/>
            <a:r>
              <a:rPr lang="en-US"/>
              <a:t>Click to edit Master text styles</a:t>
            </a:r>
          </a:p>
        </p:txBody>
      </p:sp>
      <p:sp>
        <p:nvSpPr>
          <p:cNvPr id="58" name="Text Placeholder 57"/>
          <p:cNvSpPr>
            <a:spLocks noGrp="1"/>
          </p:cNvSpPr>
          <p:nvPr>
            <p:ph type="body" sz="quarter" idx="19"/>
          </p:nvPr>
        </p:nvSpPr>
        <p:spPr>
          <a:xfrm>
            <a:off x="608076" y="5892800"/>
            <a:ext cx="7927848" cy="215900"/>
          </a:xfrm>
          <a:prstGeom prst="rect">
            <a:avLst/>
          </a:prstGeom>
        </p:spPr>
        <p:txBody>
          <a:bodyPr anchor="ctr"/>
          <a:lstStyle>
            <a:lvl1pPr marL="0" indent="0">
              <a:buFont typeface="Arial" charset="0"/>
              <a:buNone/>
              <a:defRPr sz="800" b="0" i="0" baseline="0">
                <a:solidFill>
                  <a:schemeClr val="tx1"/>
                </a:solidFill>
                <a:latin typeface="Calibri Light" charset="0"/>
                <a:ea typeface="Calibri Light" charset="0"/>
                <a:cs typeface="Calibri Light" charset="0"/>
              </a:defRPr>
            </a:lvl1pPr>
          </a:lstStyle>
          <a:p>
            <a:pPr lvl="0"/>
            <a:r>
              <a:rPr lang="en-US"/>
              <a:t>Click to edit Master text styles</a:t>
            </a:r>
          </a:p>
        </p:txBody>
      </p:sp>
      <p:sp>
        <p:nvSpPr>
          <p:cNvPr id="10" name="Title 9"/>
          <p:cNvSpPr>
            <a:spLocks noGrp="1"/>
          </p:cNvSpPr>
          <p:nvPr>
            <p:ph type="title"/>
          </p:nvPr>
        </p:nvSpPr>
        <p:spPr>
          <a:xfrm>
            <a:off x="608076" y="152402"/>
            <a:ext cx="7927848" cy="789708"/>
          </a:xfrm>
        </p:spPr>
        <p:txBody>
          <a:bodyPr/>
          <a:lstStyle>
            <a:lvl1pPr>
              <a:defRPr baseline="0">
                <a:solidFill>
                  <a:schemeClr val="tx1"/>
                </a:solidFill>
              </a:defRPr>
            </a:lvl1pPr>
          </a:lstStyle>
          <a:p>
            <a:r>
              <a:rPr lang="en-US"/>
              <a:t>Click to edit Master title style</a:t>
            </a:r>
            <a:endParaRPr lang="en-US" dirty="0"/>
          </a:p>
        </p:txBody>
      </p:sp>
      <p:sp>
        <p:nvSpPr>
          <p:cNvPr id="9" name="Date Placeholder 10"/>
          <p:cNvSpPr>
            <a:spLocks noGrp="1"/>
          </p:cNvSpPr>
          <p:nvPr>
            <p:ph type="dt" sz="half" idx="20"/>
          </p:nvPr>
        </p:nvSpPr>
        <p:spPr/>
        <p:txBody>
          <a:bodyPr/>
          <a:lstStyle>
            <a:lvl1pPr>
              <a:defRPr/>
            </a:lvl1pPr>
          </a:lstStyle>
          <a:p>
            <a:pPr>
              <a:defRPr/>
            </a:pPr>
            <a:fld id="{F7883BAB-7EC7-4312-8CC6-0303688B4C18}" type="datetime1">
              <a:rPr lang="en-US" smtClean="0"/>
              <a:t>2/21/20</a:t>
            </a:fld>
            <a:endParaRPr dirty="0"/>
          </a:p>
        </p:txBody>
      </p:sp>
      <p:sp>
        <p:nvSpPr>
          <p:cNvPr id="11" name="Footer Placeholder 11"/>
          <p:cNvSpPr>
            <a:spLocks noGrp="1"/>
          </p:cNvSpPr>
          <p:nvPr>
            <p:ph type="ftr" sz="quarter" idx="21"/>
          </p:nvPr>
        </p:nvSpPr>
        <p:spPr>
          <a:xfrm>
            <a:off x="2143125" y="6146800"/>
            <a:ext cx="5064125" cy="473075"/>
          </a:xfrm>
          <a:prstGeom prst="rect">
            <a:avLst/>
          </a:prstGeom>
        </p:spPr>
        <p:txBody>
          <a:bodyPr/>
          <a:lstStyle>
            <a:lvl1pPr>
              <a:defRPr/>
            </a:lvl1pPr>
          </a:lstStyle>
          <a:p>
            <a:pPr algn="l">
              <a:defRPr/>
            </a:pPr>
            <a:r>
              <a:rPr lang="en-US" dirty="0"/>
              <a:t>www.thirdsectorcap.org         		 © THIRD SECTOR CAPITAL PARTNERS, INC.</a:t>
            </a:r>
          </a:p>
        </p:txBody>
      </p:sp>
      <p:sp>
        <p:nvSpPr>
          <p:cNvPr id="12" name="Slide Number Placeholder 12"/>
          <p:cNvSpPr>
            <a:spLocks noGrp="1"/>
          </p:cNvSpPr>
          <p:nvPr>
            <p:ph type="sldNum" sz="quarter" idx="22"/>
          </p:nvPr>
        </p:nvSpPr>
        <p:spPr/>
        <p:txBody>
          <a:bodyPr/>
          <a:lstStyle>
            <a:lvl1pPr>
              <a:defRPr/>
            </a:lvl1pPr>
          </a:lstStyle>
          <a:p>
            <a:pPr>
              <a:defRPr/>
            </a:pPr>
            <a:fld id="{CDBF65C0-43BC-47E3-9F30-ABF09042DD72}" type="slidenum">
              <a:rPr/>
              <a:pPr>
                <a:defRPr/>
              </a:pPr>
              <a:t>‹#›</a:t>
            </a:fld>
            <a:endParaRPr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1764" y="6242152"/>
            <a:ext cx="1289184" cy="371306"/>
          </a:xfrm>
          <a:prstGeom prst="rect">
            <a:avLst/>
          </a:prstGeom>
        </p:spPr>
      </p:pic>
    </p:spTree>
    <p:extLst>
      <p:ext uri="{BB962C8B-B14F-4D97-AF65-F5344CB8AC3E}">
        <p14:creationId xmlns:p14="http://schemas.microsoft.com/office/powerpoint/2010/main" val="913068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rtner Standard Content Slide">
    <p:spTree>
      <p:nvGrpSpPr>
        <p:cNvPr id="1" name=""/>
        <p:cNvGrpSpPr/>
        <p:nvPr/>
      </p:nvGrpSpPr>
      <p:grpSpPr>
        <a:xfrm>
          <a:off x="0" y="0"/>
          <a:ext cx="0" cy="0"/>
          <a:chOff x="0" y="0"/>
          <a:chExt cx="0" cy="0"/>
        </a:xfrm>
      </p:grpSpPr>
      <p:cxnSp>
        <p:nvCxnSpPr>
          <p:cNvPr id="7" name="Straight Connector 6"/>
          <p:cNvCxnSpPr/>
          <p:nvPr/>
        </p:nvCxnSpPr>
        <p:spPr>
          <a:xfrm>
            <a:off x="0" y="6137275"/>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8" name="Content Placeholder 3"/>
          <p:cNvSpPr>
            <a:spLocks noGrp="1"/>
          </p:cNvSpPr>
          <p:nvPr>
            <p:ph sz="quarter" idx="14"/>
          </p:nvPr>
        </p:nvSpPr>
        <p:spPr>
          <a:xfrm>
            <a:off x="608076" y="1543925"/>
            <a:ext cx="7927848" cy="4318713"/>
          </a:xfrm>
          <a:prstGeom prst="rect">
            <a:avLst/>
          </a:prstGeom>
        </p:spPr>
        <p:txBody>
          <a:bodyPr/>
          <a:lstStyle>
            <a:lvl1pPr marL="228600" indent="-228600">
              <a:buClr>
                <a:schemeClr val="tx1"/>
              </a:buClr>
              <a:buFont typeface="Arial" panose="020B0604020202020204" pitchFamily="34" charset="0"/>
              <a:buChar char="•"/>
              <a:defRPr sz="1800" baseline="0">
                <a:solidFill>
                  <a:schemeClr val="tx1"/>
                </a:solidFill>
              </a:defRPr>
            </a:lvl1pPr>
            <a:lvl2pPr marL="685800" indent="-228600">
              <a:buClr>
                <a:schemeClr val="tx1"/>
              </a:buClr>
              <a:buFont typeface="Wingdings" charset="2"/>
              <a:buChar char="§"/>
              <a:defRPr sz="1600">
                <a:solidFill>
                  <a:schemeClr val="tx1"/>
                </a:solidFill>
              </a:defRPr>
            </a:lvl2pPr>
            <a:lvl3pPr marL="1143000" indent="-228600">
              <a:buClr>
                <a:schemeClr val="tx1"/>
              </a:buClr>
              <a:buFont typeface="Wingdings" panose="05000000000000000000" pitchFamily="2" charset="2"/>
              <a:buChar char="§"/>
              <a:defRPr sz="1400">
                <a:solidFill>
                  <a:schemeClr val="tx1"/>
                </a:solidFill>
              </a:defRPr>
            </a:lvl3pPr>
            <a:lvl4pPr marL="1600200" indent="-228600">
              <a:buClr>
                <a:schemeClr val="tx1"/>
              </a:buClr>
              <a:buFont typeface="Wingdings" charset="2"/>
              <a:buChar char="§"/>
              <a:defRPr sz="1200">
                <a:solidFill>
                  <a:schemeClr val="tx1"/>
                </a:solidFill>
              </a:defRPr>
            </a:lvl4pPr>
            <a:lvl5pPr marL="2057400" indent="-228600">
              <a:buClr>
                <a:schemeClr val="tx1"/>
              </a:buClr>
              <a:buFont typeface="Wingdings" charset="2"/>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Text Placeholder 5"/>
          <p:cNvSpPr>
            <a:spLocks noGrp="1"/>
          </p:cNvSpPr>
          <p:nvPr>
            <p:ph type="body" sz="quarter" idx="15"/>
          </p:nvPr>
        </p:nvSpPr>
        <p:spPr>
          <a:xfrm>
            <a:off x="3586794" y="1063534"/>
            <a:ext cx="1970411" cy="307777"/>
          </a:xfrm>
          <a:prstGeom prst="rect">
            <a:avLst/>
          </a:prstGeom>
        </p:spPr>
        <p:txBody>
          <a:bodyPr wrap="none">
            <a:spAutoFit/>
          </a:bodyPr>
          <a:lstStyle>
            <a:lvl1pPr marL="0" indent="0" algn="ctr">
              <a:buNone/>
              <a:defRPr sz="1400" b="1" baseline="0">
                <a:solidFill>
                  <a:schemeClr val="tx1"/>
                </a:solidFill>
              </a:defRPr>
            </a:lvl1pPr>
          </a:lstStyle>
          <a:p>
            <a:pPr lvl="0"/>
            <a:r>
              <a:rPr lang="en-US"/>
              <a:t>Click to edit Master text styles</a:t>
            </a:r>
          </a:p>
        </p:txBody>
      </p:sp>
      <p:sp>
        <p:nvSpPr>
          <p:cNvPr id="41" name="Title 40"/>
          <p:cNvSpPr>
            <a:spLocks noGrp="1"/>
          </p:cNvSpPr>
          <p:nvPr>
            <p:ph type="title"/>
          </p:nvPr>
        </p:nvSpPr>
        <p:spPr>
          <a:xfrm>
            <a:off x="608076" y="152402"/>
            <a:ext cx="7927848" cy="789708"/>
          </a:xfrm>
        </p:spPr>
        <p:txBody>
          <a:bodyPr/>
          <a:lstStyle>
            <a:lvl1pPr>
              <a:defRPr>
                <a:solidFill>
                  <a:schemeClr val="tx1"/>
                </a:solidFill>
              </a:defRPr>
            </a:lvl1pPr>
          </a:lstStyle>
          <a:p>
            <a:r>
              <a:rPr lang="en-US"/>
              <a:t>Click to edit Master title style</a:t>
            </a:r>
            <a:endParaRPr lang="en-US" dirty="0"/>
          </a:p>
        </p:txBody>
      </p:sp>
      <p:sp>
        <p:nvSpPr>
          <p:cNvPr id="12" name="Text Placeholder 57"/>
          <p:cNvSpPr>
            <a:spLocks noGrp="1"/>
          </p:cNvSpPr>
          <p:nvPr>
            <p:ph type="body" sz="quarter" idx="19"/>
          </p:nvPr>
        </p:nvSpPr>
        <p:spPr>
          <a:xfrm>
            <a:off x="608076" y="5892800"/>
            <a:ext cx="7927848" cy="215900"/>
          </a:xfrm>
          <a:prstGeom prst="rect">
            <a:avLst/>
          </a:prstGeom>
        </p:spPr>
        <p:txBody>
          <a:bodyPr anchor="ctr"/>
          <a:lstStyle>
            <a:lvl1pPr marL="0" indent="0">
              <a:buFont typeface="Arial" charset="0"/>
              <a:buNone/>
              <a:defRPr sz="800" b="0" i="0" baseline="0">
                <a:solidFill>
                  <a:schemeClr val="tx1"/>
                </a:solidFill>
                <a:latin typeface="Calibri Light" charset="0"/>
                <a:ea typeface="Calibri Light" charset="0"/>
                <a:cs typeface="Calibri Light" charset="0"/>
              </a:defRPr>
            </a:lvl1pPr>
          </a:lstStyle>
          <a:p>
            <a:pPr lvl="0"/>
            <a:r>
              <a:rPr lang="en-US"/>
              <a:t>Click to edit Master text styles</a:t>
            </a:r>
          </a:p>
        </p:txBody>
      </p:sp>
      <p:sp>
        <p:nvSpPr>
          <p:cNvPr id="8" name="Date Placeholder 1"/>
          <p:cNvSpPr>
            <a:spLocks noGrp="1"/>
          </p:cNvSpPr>
          <p:nvPr>
            <p:ph type="dt" sz="half" idx="20"/>
          </p:nvPr>
        </p:nvSpPr>
        <p:spPr/>
        <p:txBody>
          <a:bodyPr/>
          <a:lstStyle>
            <a:lvl1pPr>
              <a:defRPr/>
            </a:lvl1pPr>
          </a:lstStyle>
          <a:p>
            <a:pPr>
              <a:defRPr/>
            </a:pPr>
            <a:fld id="{6096193A-BCB0-416E-BE45-35BC4E46990A}" type="datetime1">
              <a:rPr lang="en-US" smtClean="0"/>
              <a:t>2/21/20</a:t>
            </a:fld>
            <a:endParaRPr dirty="0"/>
          </a:p>
        </p:txBody>
      </p:sp>
      <p:sp>
        <p:nvSpPr>
          <p:cNvPr id="9" name="Slide Number Placeholder 3"/>
          <p:cNvSpPr>
            <a:spLocks noGrp="1"/>
          </p:cNvSpPr>
          <p:nvPr>
            <p:ph type="sldNum" sz="quarter" idx="21"/>
          </p:nvPr>
        </p:nvSpPr>
        <p:spPr/>
        <p:txBody>
          <a:bodyPr/>
          <a:lstStyle>
            <a:lvl1pPr>
              <a:defRPr/>
            </a:lvl1pPr>
          </a:lstStyle>
          <a:p>
            <a:pPr>
              <a:defRPr/>
            </a:pPr>
            <a:fld id="{A3FEFE66-F4A3-4794-9599-41970DDE8C64}" type="slidenum">
              <a:rPr/>
              <a:pPr>
                <a:defRPr/>
              </a:pPr>
              <a:t>‹#›</a:t>
            </a:fld>
            <a:endParaRPr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1764" y="6242152"/>
            <a:ext cx="1289184" cy="371306"/>
          </a:xfrm>
          <a:prstGeom prst="rect">
            <a:avLst/>
          </a:prstGeom>
        </p:spPr>
      </p:pic>
      <p:sp>
        <p:nvSpPr>
          <p:cNvPr id="11" name="Footer Placeholder 11"/>
          <p:cNvSpPr>
            <a:spLocks noGrp="1"/>
          </p:cNvSpPr>
          <p:nvPr>
            <p:ph type="ftr" sz="quarter" idx="22"/>
          </p:nvPr>
        </p:nvSpPr>
        <p:spPr>
          <a:xfrm>
            <a:off x="2143125" y="6146800"/>
            <a:ext cx="5064125" cy="473075"/>
          </a:xfrm>
          <a:prstGeom prst="rect">
            <a:avLst/>
          </a:prstGeom>
        </p:spPr>
        <p:txBody>
          <a:bodyPr/>
          <a:lstStyle>
            <a:lvl1pPr>
              <a:defRPr/>
            </a:lvl1pPr>
          </a:lstStyle>
          <a:p>
            <a:pPr algn="l">
              <a:defRPr/>
            </a:pPr>
            <a:r>
              <a:rPr lang="en-US" dirty="0"/>
              <a:t>www.thirdsectorcap.org         		 © THIRD SECTOR CAPITAL PARTNERS, INC.</a:t>
            </a:r>
          </a:p>
        </p:txBody>
      </p:sp>
    </p:spTree>
    <p:extLst>
      <p:ext uri="{BB962C8B-B14F-4D97-AF65-F5344CB8AC3E}">
        <p14:creationId xmlns:p14="http://schemas.microsoft.com/office/powerpoint/2010/main" val="3755022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bal Presentation">
    <p:spTree>
      <p:nvGrpSpPr>
        <p:cNvPr id="1" name=""/>
        <p:cNvGrpSpPr/>
        <p:nvPr/>
      </p:nvGrpSpPr>
      <p:grpSpPr>
        <a:xfrm>
          <a:off x="0" y="0"/>
          <a:ext cx="0" cy="0"/>
          <a:chOff x="0" y="0"/>
          <a:chExt cx="0" cy="0"/>
        </a:xfrm>
      </p:grpSpPr>
      <p:cxnSp>
        <p:nvCxnSpPr>
          <p:cNvPr id="8" name="Straight Connector 7"/>
          <p:cNvCxnSpPr/>
          <p:nvPr/>
        </p:nvCxnSpPr>
        <p:spPr>
          <a:xfrm>
            <a:off x="0" y="6137275"/>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 name="Title 5"/>
          <p:cNvSpPr>
            <a:spLocks noGrp="1"/>
          </p:cNvSpPr>
          <p:nvPr>
            <p:ph type="title"/>
          </p:nvPr>
        </p:nvSpPr>
        <p:spPr>
          <a:xfrm>
            <a:off x="608076" y="152402"/>
            <a:ext cx="7927848" cy="789708"/>
          </a:xfrm>
        </p:spPr>
        <p:txBody>
          <a:bodyPr/>
          <a:lstStyle>
            <a:lvl1pPr>
              <a:defRPr baseline="0">
                <a:solidFill>
                  <a:schemeClr val="tx1"/>
                </a:solidFill>
              </a:defRPr>
            </a:lvl1pPr>
          </a:lstStyle>
          <a:p>
            <a:r>
              <a:rPr lang="en-US"/>
              <a:t>Click to edit Master title style</a:t>
            </a:r>
            <a:endParaRPr lang="en-US" dirty="0"/>
          </a:p>
        </p:txBody>
      </p:sp>
      <p:sp>
        <p:nvSpPr>
          <p:cNvPr id="12" name="Content Placeholder 3"/>
          <p:cNvSpPr>
            <a:spLocks noGrp="1"/>
          </p:cNvSpPr>
          <p:nvPr>
            <p:ph sz="quarter" idx="14"/>
          </p:nvPr>
        </p:nvSpPr>
        <p:spPr>
          <a:xfrm>
            <a:off x="608076" y="1543925"/>
            <a:ext cx="7927848" cy="4318713"/>
          </a:xfrm>
          <a:prstGeom prst="rect">
            <a:avLst/>
          </a:prstGeom>
        </p:spPr>
        <p:txBody>
          <a:bodyPr/>
          <a:lstStyle>
            <a:lvl1pPr marL="228600" indent="-228600">
              <a:buClr>
                <a:schemeClr val="tx1"/>
              </a:buClr>
              <a:buFont typeface="Arial" panose="020B0604020202020204" pitchFamily="34" charset="0"/>
              <a:buChar char="•"/>
              <a:defRPr sz="1800" baseline="0">
                <a:solidFill>
                  <a:schemeClr val="tx1"/>
                </a:solidFill>
              </a:defRPr>
            </a:lvl1pPr>
            <a:lvl2pPr marL="685800" indent="-228600">
              <a:buClr>
                <a:schemeClr val="tx1"/>
              </a:buClr>
              <a:buFont typeface="Wingdings" charset="2"/>
              <a:buChar char="§"/>
              <a:defRPr sz="1600">
                <a:solidFill>
                  <a:schemeClr val="tx1"/>
                </a:solidFill>
              </a:defRPr>
            </a:lvl2pPr>
            <a:lvl3pPr marL="1143000" indent="-228600">
              <a:buClr>
                <a:schemeClr val="tx1"/>
              </a:buClr>
              <a:buFont typeface="Wingdings" charset="2"/>
              <a:buChar char="§"/>
              <a:defRPr sz="1400">
                <a:solidFill>
                  <a:schemeClr val="tx1"/>
                </a:solidFill>
              </a:defRPr>
            </a:lvl3pPr>
            <a:lvl4pPr marL="1600200" indent="-228600">
              <a:buClr>
                <a:schemeClr val="tx1"/>
              </a:buClr>
              <a:buFont typeface="Wingdings" charset="2"/>
              <a:buChar char="§"/>
              <a:defRPr sz="1200">
                <a:solidFill>
                  <a:schemeClr val="tx1"/>
                </a:solidFill>
              </a:defRPr>
            </a:lvl4pPr>
            <a:lvl5pPr marL="2057400" indent="-228600">
              <a:buClr>
                <a:schemeClr val="tx1"/>
              </a:buClr>
              <a:buFont typeface="Wingdings" charset="2"/>
              <a:buChar cha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p:cNvSpPr>
            <a:spLocks noGrp="1"/>
          </p:cNvSpPr>
          <p:nvPr>
            <p:ph type="body" sz="quarter" idx="15"/>
          </p:nvPr>
        </p:nvSpPr>
        <p:spPr>
          <a:xfrm>
            <a:off x="3586794" y="1063534"/>
            <a:ext cx="1970411" cy="307777"/>
          </a:xfrm>
          <a:prstGeom prst="rect">
            <a:avLst/>
          </a:prstGeom>
        </p:spPr>
        <p:txBody>
          <a:bodyPr wrap="none">
            <a:spAutoFit/>
          </a:bodyPr>
          <a:lstStyle>
            <a:lvl1pPr marL="0" indent="0" algn="ctr">
              <a:buNone/>
              <a:defRPr sz="1400" b="1" baseline="0">
                <a:solidFill>
                  <a:schemeClr val="tx1"/>
                </a:solidFill>
              </a:defRPr>
            </a:lvl1pPr>
          </a:lstStyle>
          <a:p>
            <a:pPr lvl="0"/>
            <a:r>
              <a:rPr lang="en-US"/>
              <a:t>Click to edit Master text styles</a:t>
            </a:r>
          </a:p>
        </p:txBody>
      </p:sp>
      <p:sp>
        <p:nvSpPr>
          <p:cNvPr id="11" name="Text Placeholder 57"/>
          <p:cNvSpPr>
            <a:spLocks noGrp="1"/>
          </p:cNvSpPr>
          <p:nvPr>
            <p:ph type="body" sz="quarter" idx="19"/>
          </p:nvPr>
        </p:nvSpPr>
        <p:spPr>
          <a:xfrm>
            <a:off x="608076" y="5892800"/>
            <a:ext cx="7927848" cy="215900"/>
          </a:xfrm>
          <a:prstGeom prst="rect">
            <a:avLst/>
          </a:prstGeom>
        </p:spPr>
        <p:txBody>
          <a:bodyPr anchor="ctr"/>
          <a:lstStyle>
            <a:lvl1pPr marL="0" indent="0">
              <a:buFont typeface="Arial" charset="0"/>
              <a:buNone/>
              <a:defRPr sz="800" b="0" i="0" baseline="0">
                <a:solidFill>
                  <a:schemeClr val="tx1"/>
                </a:solidFill>
                <a:latin typeface="Calibri Light" charset="0"/>
                <a:ea typeface="Calibri Light" charset="0"/>
                <a:cs typeface="Calibri Light" charset="0"/>
              </a:defRPr>
            </a:lvl1pPr>
          </a:lstStyle>
          <a:p>
            <a:pPr lvl="0"/>
            <a:r>
              <a:rPr lang="en-US"/>
              <a:t>Click to edit Master text styles</a:t>
            </a:r>
          </a:p>
        </p:txBody>
      </p:sp>
      <p:sp>
        <p:nvSpPr>
          <p:cNvPr id="9" name="Date Placeholder 4"/>
          <p:cNvSpPr>
            <a:spLocks noGrp="1"/>
          </p:cNvSpPr>
          <p:nvPr>
            <p:ph type="dt" sz="half" idx="20"/>
          </p:nvPr>
        </p:nvSpPr>
        <p:spPr/>
        <p:txBody>
          <a:bodyPr/>
          <a:lstStyle>
            <a:lvl1pPr>
              <a:defRPr/>
            </a:lvl1pPr>
          </a:lstStyle>
          <a:p>
            <a:pPr>
              <a:defRPr/>
            </a:pPr>
            <a:fld id="{0B5CDE2B-5D56-4AF2-984D-999FD0108912}" type="datetime1">
              <a:rPr lang="en-US" smtClean="0"/>
              <a:t>2/21/20</a:t>
            </a:fld>
            <a:endParaRPr dirty="0"/>
          </a:p>
        </p:txBody>
      </p:sp>
      <p:sp>
        <p:nvSpPr>
          <p:cNvPr id="10" name="Footer Placeholder 6"/>
          <p:cNvSpPr>
            <a:spLocks noGrp="1"/>
          </p:cNvSpPr>
          <p:nvPr>
            <p:ph type="ftr" sz="quarter" idx="21"/>
          </p:nvPr>
        </p:nvSpPr>
        <p:spPr>
          <a:xfrm>
            <a:off x="2143125" y="6146800"/>
            <a:ext cx="5064125" cy="473075"/>
          </a:xfrm>
          <a:prstGeom prst="rect">
            <a:avLst/>
          </a:prstGeom>
        </p:spPr>
        <p:txBody>
          <a:bodyPr/>
          <a:lstStyle>
            <a:lvl1pPr marL="0" marR="0" indent="0" algn="r" defTabSz="457200" rtl="0" eaLnBrk="1" fontAlgn="auto" latinLnBrk="0" hangingPunct="1">
              <a:lnSpc>
                <a:spcPct val="100000"/>
              </a:lnSpc>
              <a:spcBef>
                <a:spcPts val="0"/>
              </a:spcBef>
              <a:spcAft>
                <a:spcPts val="0"/>
              </a:spcAft>
              <a:buClrTx/>
              <a:buSzTx/>
              <a:buFontTx/>
              <a:buNone/>
              <a:tabLst/>
              <a:defRPr/>
            </a:lvl1pPr>
          </a:lstStyle>
          <a:p>
            <a:pPr algn="l">
              <a:defRPr/>
            </a:pPr>
            <a:r>
              <a:rPr lang="en-US" dirty="0"/>
              <a:t>www.thirdsectorcap.org         		 © THIRD SECTOR CAPITAL PARTNERS, INC.</a:t>
            </a:r>
          </a:p>
        </p:txBody>
      </p:sp>
      <p:sp>
        <p:nvSpPr>
          <p:cNvPr id="14" name="Slide Number Placeholder 7"/>
          <p:cNvSpPr>
            <a:spLocks noGrp="1"/>
          </p:cNvSpPr>
          <p:nvPr>
            <p:ph type="sldNum" sz="quarter" idx="22"/>
          </p:nvPr>
        </p:nvSpPr>
        <p:spPr/>
        <p:txBody>
          <a:bodyPr/>
          <a:lstStyle>
            <a:lvl1pPr>
              <a:defRPr/>
            </a:lvl1pPr>
          </a:lstStyle>
          <a:p>
            <a:pPr>
              <a:defRPr/>
            </a:pPr>
            <a:fld id="{FEFFEF42-183D-4BB9-8749-05891E2BAC34}" type="slidenum">
              <a:rPr/>
              <a:pPr>
                <a:defRPr/>
              </a:pPr>
              <a:t>‹#›</a:t>
            </a:fld>
            <a:endParaRPr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1764" y="6242152"/>
            <a:ext cx="1289184" cy="371306"/>
          </a:xfrm>
          <a:prstGeom prst="rect">
            <a:avLst/>
          </a:prstGeom>
        </p:spPr>
      </p:pic>
    </p:spTree>
    <p:extLst>
      <p:ext uri="{BB962C8B-B14F-4D97-AF65-F5344CB8AC3E}">
        <p14:creationId xmlns:p14="http://schemas.microsoft.com/office/powerpoint/2010/main" val="1908596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ppendix Divider">
    <p:spTree>
      <p:nvGrpSpPr>
        <p:cNvPr id="1" name=""/>
        <p:cNvGrpSpPr/>
        <p:nvPr/>
      </p:nvGrpSpPr>
      <p:grpSpPr>
        <a:xfrm>
          <a:off x="0" y="0"/>
          <a:ext cx="0" cy="0"/>
          <a:chOff x="0" y="0"/>
          <a:chExt cx="0" cy="0"/>
        </a:xfrm>
      </p:grpSpPr>
      <p:cxnSp>
        <p:nvCxnSpPr>
          <p:cNvPr id="4" name="Straight Connector 3"/>
          <p:cNvCxnSpPr/>
          <p:nvPr/>
        </p:nvCxnSpPr>
        <p:spPr>
          <a:xfrm>
            <a:off x="0" y="6137275"/>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0" y="1754188"/>
            <a:ext cx="9144000"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7" name="Subtitle 2"/>
          <p:cNvSpPr>
            <a:spLocks noGrp="1"/>
          </p:cNvSpPr>
          <p:nvPr>
            <p:ph type="subTitle" idx="1"/>
          </p:nvPr>
        </p:nvSpPr>
        <p:spPr>
          <a:xfrm>
            <a:off x="608076" y="1953489"/>
            <a:ext cx="7927848" cy="3650902"/>
          </a:xfrm>
          <a:prstGeom prst="rect">
            <a:avLst/>
          </a:prstGeom>
        </p:spPr>
        <p:txBody>
          <a:bodyPr/>
          <a:lstStyle>
            <a:lvl1pPr marL="0" indent="0" algn="l">
              <a:spcBef>
                <a:spcPts val="0"/>
              </a:spcBef>
              <a:spcAft>
                <a:spcPts val="1800"/>
              </a:spcAft>
              <a:buNone/>
              <a:defRPr sz="22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5" name="Title 14"/>
          <p:cNvSpPr>
            <a:spLocks noGrp="1"/>
          </p:cNvSpPr>
          <p:nvPr>
            <p:ph type="title"/>
          </p:nvPr>
        </p:nvSpPr>
        <p:spPr>
          <a:xfrm>
            <a:off x="608076" y="868841"/>
            <a:ext cx="7927848" cy="850392"/>
          </a:xfrm>
        </p:spPr>
        <p:txBody>
          <a:bodyPr/>
          <a:lstStyle>
            <a:lvl1pPr>
              <a:defRPr sz="2400" baseline="0">
                <a:solidFill>
                  <a:schemeClr val="tx1"/>
                </a:solidFill>
              </a:defRPr>
            </a:lvl1pPr>
          </a:lstStyle>
          <a:p>
            <a:r>
              <a:rPr lang="en-US"/>
              <a:t>Click to edit Master title style</a:t>
            </a:r>
            <a:endParaRPr lang="en-US" dirty="0"/>
          </a:p>
        </p:txBody>
      </p:sp>
      <p:sp>
        <p:nvSpPr>
          <p:cNvPr id="8" name="Date Placeholder 20"/>
          <p:cNvSpPr>
            <a:spLocks noGrp="1"/>
          </p:cNvSpPr>
          <p:nvPr>
            <p:ph type="dt" sz="half" idx="10"/>
          </p:nvPr>
        </p:nvSpPr>
        <p:spPr/>
        <p:txBody>
          <a:bodyPr/>
          <a:lstStyle>
            <a:lvl1pPr>
              <a:defRPr/>
            </a:lvl1pPr>
          </a:lstStyle>
          <a:p>
            <a:pPr>
              <a:defRPr/>
            </a:pPr>
            <a:fld id="{A05BC9B3-9F14-4327-9F69-F7B924260BAA}" type="datetime1">
              <a:rPr lang="en-US" smtClean="0"/>
              <a:t>2/21/20</a:t>
            </a:fld>
            <a:endParaRPr dirty="0"/>
          </a:p>
        </p:txBody>
      </p:sp>
      <p:sp>
        <p:nvSpPr>
          <p:cNvPr id="9" name="Footer Placeholder 21"/>
          <p:cNvSpPr>
            <a:spLocks noGrp="1"/>
          </p:cNvSpPr>
          <p:nvPr>
            <p:ph type="ftr" sz="quarter" idx="11"/>
          </p:nvPr>
        </p:nvSpPr>
        <p:spPr>
          <a:xfrm>
            <a:off x="2143125" y="6146800"/>
            <a:ext cx="5064125" cy="473075"/>
          </a:xfrm>
          <a:prstGeom prst="rect">
            <a:avLst/>
          </a:prstGeom>
        </p:spPr>
        <p:txBody>
          <a:bodyPr/>
          <a:lstStyle>
            <a:lvl1pPr>
              <a:defRPr/>
            </a:lvl1pPr>
          </a:lstStyle>
          <a:p>
            <a:pPr algn="l">
              <a:defRPr/>
            </a:pPr>
            <a:r>
              <a:rPr lang="en-US" dirty="0"/>
              <a:t>www.thirdsectorcap.org         		 © THIRD SECTOR CAPITAL PARTNERS, INC.</a:t>
            </a:r>
          </a:p>
        </p:txBody>
      </p:sp>
      <p:sp>
        <p:nvSpPr>
          <p:cNvPr id="10" name="Slide Number Placeholder 22"/>
          <p:cNvSpPr>
            <a:spLocks noGrp="1"/>
          </p:cNvSpPr>
          <p:nvPr>
            <p:ph type="sldNum" sz="quarter" idx="12"/>
          </p:nvPr>
        </p:nvSpPr>
        <p:spPr/>
        <p:txBody>
          <a:bodyPr/>
          <a:lstStyle>
            <a:lvl1pPr>
              <a:defRPr/>
            </a:lvl1pPr>
          </a:lstStyle>
          <a:p>
            <a:pPr>
              <a:defRPr/>
            </a:pPr>
            <a:fld id="{7DC46FB2-D891-44C1-A399-6EDC5A811E8C}" type="slidenum">
              <a:rPr/>
              <a:pPr>
                <a:defRPr/>
              </a:pPr>
              <a:t>‹#›</a:t>
            </a:fld>
            <a:endParaRPr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1764" y="6242152"/>
            <a:ext cx="1289184" cy="371306"/>
          </a:xfrm>
          <a:prstGeom prst="rect">
            <a:avLst/>
          </a:prstGeom>
        </p:spPr>
      </p:pic>
    </p:spTree>
    <p:extLst>
      <p:ext uri="{BB962C8B-B14F-4D97-AF65-F5344CB8AC3E}">
        <p14:creationId xmlns:p14="http://schemas.microsoft.com/office/powerpoint/2010/main" val="1087209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4"/>
        <p:cNvGrpSpPr/>
        <p:nvPr/>
      </p:nvGrpSpPr>
      <p:grpSpPr>
        <a:xfrm>
          <a:off x="0" y="0"/>
          <a:ext cx="0" cy="0"/>
          <a:chOff x="0" y="0"/>
          <a:chExt cx="0" cy="0"/>
        </a:xfrm>
      </p:grpSpPr>
      <p:sp>
        <p:nvSpPr>
          <p:cNvPr id="15" name="Google Shape;15;p37"/>
          <p:cNvSpPr txBox="1"/>
          <p:nvPr/>
        </p:nvSpPr>
        <p:spPr>
          <a:xfrm>
            <a:off x="620713" y="5954713"/>
            <a:ext cx="7902575" cy="5540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Calibri"/>
                <a:ea typeface="Calibri"/>
                <a:cs typeface="Calibri"/>
                <a:sym typeface="Calibri"/>
              </a:rPr>
              <a:t>This document is the property of Third Sector Capital Partners, Inc. It contains confidential, proprietary, copyright, and/or trade secret information of Third Sector that must not be reproduced, disclosed to anyone or used for the benefit of anyone other than Third Sector unless expressly authorized in writing by an executive officer of Third Sector.</a:t>
            </a:r>
            <a:endParaRPr sz="1400" b="0" i="0" u="none" strike="noStrike" cap="none" dirty="0">
              <a:solidFill>
                <a:srgbClr val="000000"/>
              </a:solidFill>
              <a:latin typeface="Arial"/>
              <a:ea typeface="Arial"/>
              <a:cs typeface="Arial"/>
              <a:sym typeface="Arial"/>
            </a:endParaRPr>
          </a:p>
        </p:txBody>
      </p:sp>
      <p:cxnSp>
        <p:nvCxnSpPr>
          <p:cNvPr id="16" name="Google Shape;16;p37"/>
          <p:cNvCxnSpPr/>
          <p:nvPr/>
        </p:nvCxnSpPr>
        <p:spPr>
          <a:xfrm>
            <a:off x="0" y="1524000"/>
            <a:ext cx="9144000" cy="0"/>
          </a:xfrm>
          <a:prstGeom prst="straightConnector1">
            <a:avLst/>
          </a:prstGeom>
          <a:noFill/>
          <a:ln w="63500" cap="flat" cmpd="sng">
            <a:solidFill>
              <a:schemeClr val="dk2"/>
            </a:solidFill>
            <a:prstDash val="solid"/>
            <a:round/>
            <a:headEnd type="none" w="sm" len="sm"/>
            <a:tailEnd type="none" w="sm" len="sm"/>
          </a:ln>
        </p:spPr>
      </p:cxnSp>
      <p:sp>
        <p:nvSpPr>
          <p:cNvPr id="17" name="Google Shape;17;p37"/>
          <p:cNvSpPr txBox="1">
            <a:spLocks noGrp="1"/>
          </p:cNvSpPr>
          <p:nvPr>
            <p:ph type="ctrTitle"/>
          </p:nvPr>
        </p:nvSpPr>
        <p:spPr>
          <a:xfrm>
            <a:off x="620487" y="1843409"/>
            <a:ext cx="7891272" cy="15434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SzPts val="1400"/>
              <a:buNone/>
              <a:defRPr sz="44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7"/>
          <p:cNvSpPr txBox="1">
            <a:spLocks noGrp="1"/>
          </p:cNvSpPr>
          <p:nvPr>
            <p:ph type="subTitle" idx="1"/>
          </p:nvPr>
        </p:nvSpPr>
        <p:spPr>
          <a:xfrm>
            <a:off x="620487" y="3478916"/>
            <a:ext cx="7891272" cy="931862"/>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100000"/>
              </a:lnSpc>
              <a:spcBef>
                <a:spcPts val="400"/>
              </a:spcBef>
              <a:spcAft>
                <a:spcPts val="0"/>
              </a:spcAft>
              <a:buClr>
                <a:srgbClr val="000000"/>
              </a:buClr>
              <a:buSzPts val="2000"/>
              <a:buFont typeface="Arial"/>
              <a:buNone/>
              <a:defRPr sz="2000" b="0" i="0" u="none" strike="noStrike" cap="none">
                <a:solidFill>
                  <a:srgbClr val="000000"/>
                </a:solidFill>
                <a:latin typeface="Calibri"/>
                <a:ea typeface="Calibri"/>
                <a:cs typeface="Calibri"/>
                <a:sym typeface="Calibri"/>
              </a:defRPr>
            </a:lvl2pPr>
            <a:lvl3pPr marR="0" lvl="2" algn="ctr" rtl="0">
              <a:lnSpc>
                <a:spcPct val="100000"/>
              </a:lnSpc>
              <a:spcBef>
                <a:spcPts val="36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R="0" lvl="3" algn="ctr" rtl="0">
              <a:lnSpc>
                <a:spcPct val="100000"/>
              </a:lnSpc>
              <a:spcBef>
                <a:spcPts val="320"/>
              </a:spcBef>
              <a:spcAft>
                <a:spcPts val="0"/>
              </a:spcAft>
              <a:buClr>
                <a:srgbClr val="000000"/>
              </a:buClr>
              <a:buSzPts val="1600"/>
              <a:buFont typeface="Arial"/>
              <a:buNone/>
              <a:defRPr sz="1600" b="0" i="0" u="none" strike="noStrike" cap="none">
                <a:solidFill>
                  <a:srgbClr val="000000"/>
                </a:solidFill>
                <a:latin typeface="Calibri"/>
                <a:ea typeface="Calibri"/>
                <a:cs typeface="Calibri"/>
                <a:sym typeface="Calibri"/>
              </a:defRPr>
            </a:lvl4pPr>
            <a:lvl5pPr marR="0" lvl="4" algn="ctr" rtl="0">
              <a:lnSpc>
                <a:spcPct val="100000"/>
              </a:lnSpc>
              <a:spcBef>
                <a:spcPts val="320"/>
              </a:spcBef>
              <a:spcAft>
                <a:spcPts val="0"/>
              </a:spcAft>
              <a:buClr>
                <a:srgbClr val="000000"/>
              </a:buClr>
              <a:buSzPts val="1600"/>
              <a:buFont typeface="Arial"/>
              <a:buNone/>
              <a:defRPr sz="1600" b="0" i="0" u="none" strike="noStrike" cap="none">
                <a:solidFill>
                  <a:srgbClr val="000000"/>
                </a:solidFill>
                <a:latin typeface="Calibri"/>
                <a:ea typeface="Calibri"/>
                <a:cs typeface="Calibri"/>
                <a:sym typeface="Calibri"/>
              </a:defRPr>
            </a:lvl5pPr>
            <a:lvl6pPr marR="0" lvl="5"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100000"/>
              </a:lnSpc>
              <a:spcBef>
                <a:spcPts val="32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9" name="Google Shape;19;p37"/>
          <p:cNvSpPr txBox="1">
            <a:spLocks noGrp="1"/>
          </p:cNvSpPr>
          <p:nvPr>
            <p:ph type="body" idx="2"/>
          </p:nvPr>
        </p:nvSpPr>
        <p:spPr>
          <a:xfrm>
            <a:off x="620753" y="4502854"/>
            <a:ext cx="7891272" cy="42978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56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48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400"/>
              </a:spcBef>
              <a:spcAft>
                <a:spcPts val="0"/>
              </a:spcAft>
              <a:buClr>
                <a:srgbClr val="000000"/>
              </a:buClr>
              <a:buSzPts val="2000"/>
              <a:buFont typeface="Arial"/>
              <a:buNone/>
              <a:defRPr sz="20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400"/>
              </a:spcBef>
              <a:spcAft>
                <a:spcPts val="0"/>
              </a:spcAft>
              <a:buClr>
                <a:srgbClr val="000000"/>
              </a:buClr>
              <a:buSzPts val="2000"/>
              <a:buFont typeface="Arial"/>
              <a:buNone/>
              <a:defRPr sz="2000" b="0" i="0" u="none" strike="noStrike" cap="none">
                <a:solidFill>
                  <a:srgbClr val="000000"/>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0" name="Google Shape;20;p37"/>
          <p:cNvPicPr preferRelativeResize="0"/>
          <p:nvPr/>
        </p:nvPicPr>
        <p:blipFill rotWithShape="1">
          <a:blip r:embed="rId2">
            <a:alphaModFix/>
          </a:blip>
          <a:srcRect/>
          <a:stretch/>
        </p:blipFill>
        <p:spPr>
          <a:xfrm>
            <a:off x="622886" y="514482"/>
            <a:ext cx="2442531" cy="704718"/>
          </a:xfrm>
          <a:prstGeom prst="rect">
            <a:avLst/>
          </a:prstGeom>
          <a:noFill/>
          <a:ln>
            <a:noFill/>
          </a:ln>
        </p:spPr>
      </p:pic>
      <p:sp>
        <p:nvSpPr>
          <p:cNvPr id="21" name="Google Shape;21;p37"/>
          <p:cNvSpPr txBox="1"/>
          <p:nvPr/>
        </p:nvSpPr>
        <p:spPr>
          <a:xfrm>
            <a:off x="620487" y="5954232"/>
            <a:ext cx="7903028"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dirty="0">
                <a:solidFill>
                  <a:schemeClr val="dk1"/>
                </a:solidFill>
                <a:latin typeface="Calibri"/>
                <a:ea typeface="Calibri"/>
                <a:cs typeface="Calibri"/>
                <a:sym typeface="Calibri"/>
              </a:rPr>
              <a:t>This document is the property of Third Sector Capital Partners, Inc. It contains confidential, proprietary, copyright, and/or trade secret information of Third Sector that must not be reproduced, disclosed to anyone or used for the benefit of anyone other than Third Sector unless expressly authorized in writing by an executive officer of Third Sector.</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3676251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8013" y="152400"/>
            <a:ext cx="7927975"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endParaRPr lang="en-US" altLang="en-US" dirty="0"/>
          </a:p>
        </p:txBody>
      </p:sp>
      <p:sp>
        <p:nvSpPr>
          <p:cNvPr id="7" name="Date Placeholder 6"/>
          <p:cNvSpPr>
            <a:spLocks noGrp="1"/>
          </p:cNvSpPr>
          <p:nvPr>
            <p:ph type="dt" sz="half" idx="2"/>
          </p:nvPr>
        </p:nvSpPr>
        <p:spPr>
          <a:xfrm>
            <a:off x="7229475" y="6146800"/>
            <a:ext cx="889000" cy="473075"/>
          </a:xfrm>
          <a:prstGeom prst="rect">
            <a:avLst/>
          </a:prstGeom>
        </p:spPr>
        <p:txBody>
          <a:bodyPr vert="horz" lIns="91440" tIns="45720" rIns="91440" bIns="45720" rtlCol="0" anchor="b"/>
          <a:lstStyle>
            <a:lvl1pPr algn="ctr" eaLnBrk="1" fontAlgn="auto" hangingPunct="1">
              <a:spcBef>
                <a:spcPts val="0"/>
              </a:spcBef>
              <a:spcAft>
                <a:spcPts val="0"/>
              </a:spcAft>
              <a:defRPr lang="en-US" sz="900">
                <a:solidFill>
                  <a:schemeClr val="tx1">
                    <a:tint val="75000"/>
                  </a:schemeClr>
                </a:solidFill>
                <a:latin typeface="+mn-lt"/>
              </a:defRPr>
            </a:lvl1pPr>
          </a:lstStyle>
          <a:p>
            <a:pPr>
              <a:defRPr/>
            </a:pPr>
            <a:fld id="{1FF7AA16-2861-4DFE-BB5E-615AD712E5BF}" type="datetime1">
              <a:rPr lang="en-US" smtClean="0"/>
              <a:t>2/21/20</a:t>
            </a:fld>
            <a:endParaRPr dirty="0"/>
          </a:p>
        </p:txBody>
      </p:sp>
      <p:sp>
        <p:nvSpPr>
          <p:cNvPr id="8" name="Slide Number Placeholder 7"/>
          <p:cNvSpPr>
            <a:spLocks noGrp="1"/>
          </p:cNvSpPr>
          <p:nvPr>
            <p:ph type="sldNum" sz="quarter" idx="4"/>
          </p:nvPr>
        </p:nvSpPr>
        <p:spPr>
          <a:xfrm>
            <a:off x="8140700" y="6146800"/>
            <a:ext cx="374650" cy="473075"/>
          </a:xfrm>
          <a:prstGeom prst="rect">
            <a:avLst/>
          </a:prstGeom>
        </p:spPr>
        <p:txBody>
          <a:bodyPr vert="horz" lIns="91440" tIns="45720" rIns="91440" bIns="45720" rtlCol="0" anchor="b"/>
          <a:lstStyle>
            <a:lvl1pPr algn="ctr" eaLnBrk="1" fontAlgn="auto" hangingPunct="1">
              <a:spcBef>
                <a:spcPts val="0"/>
              </a:spcBef>
              <a:spcAft>
                <a:spcPts val="0"/>
              </a:spcAft>
              <a:defRPr lang="en-US" sz="900">
                <a:solidFill>
                  <a:schemeClr val="tx1">
                    <a:tint val="75000"/>
                  </a:schemeClr>
                </a:solidFill>
                <a:latin typeface="+mn-lt"/>
              </a:defRPr>
            </a:lvl1pPr>
          </a:lstStyle>
          <a:p>
            <a:pPr>
              <a:defRPr/>
            </a:pPr>
            <a:fld id="{1B9B0003-49FB-4B99-B705-2B4898435F86}" type="slidenum">
              <a:rPr/>
              <a:pPr>
                <a:defRPr/>
              </a:pPr>
              <a:t>‹#›</a:t>
            </a:fld>
            <a:endParaRPr dirty="0"/>
          </a:p>
        </p:txBody>
      </p:sp>
      <p:sp>
        <p:nvSpPr>
          <p:cNvPr id="3" name="Footer Placeholder 2"/>
          <p:cNvSpPr>
            <a:spLocks noGrp="1"/>
          </p:cNvSpPr>
          <p:nvPr>
            <p:ph type="ftr" sz="quarter" idx="3"/>
          </p:nvPr>
        </p:nvSpPr>
        <p:spPr>
          <a:xfrm>
            <a:off x="2143125" y="6146800"/>
            <a:ext cx="5064125" cy="473075"/>
          </a:xfrm>
          <a:prstGeom prst="rect">
            <a:avLst/>
          </a:prstGeom>
        </p:spPr>
        <p:txBody>
          <a:bodyPr vert="horz" lIns="91440" tIns="45720" rIns="91440" bIns="45720" rtlCol="0" anchor="b"/>
          <a:lstStyle>
            <a:lvl1pPr algn="r" eaLnBrk="1" fontAlgn="auto" hangingPunct="1">
              <a:spcBef>
                <a:spcPts val="0"/>
              </a:spcBef>
              <a:spcAft>
                <a:spcPts val="0"/>
              </a:spcAft>
              <a:defRPr sz="900">
                <a:solidFill>
                  <a:schemeClr val="tx1">
                    <a:tint val="75000"/>
                  </a:schemeClr>
                </a:solidFill>
                <a:latin typeface="+mn-lt"/>
              </a:defRPr>
            </a:lvl1pPr>
          </a:lstStyle>
          <a:p>
            <a:pPr algn="l">
              <a:defRPr/>
            </a:pPr>
            <a:r>
              <a:rPr lang="en-US" dirty="0"/>
              <a:t>www.thirdsectorcap.org            © THIRD SECTOR CAPITAL PARTNERS, INC.</a:t>
            </a:r>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6" r:id="rId9"/>
    <p:sldLayoutId id="2147483717" r:id="rId10"/>
  </p:sldLayoutIdLst>
  <p:hf hdr="0"/>
  <p:txStyles>
    <p:titleStyle>
      <a:lvl1pPr algn="l" defTabSz="457200" rtl="0" eaLnBrk="1" fontAlgn="base" hangingPunct="1">
        <a:spcBef>
          <a:spcPct val="0"/>
        </a:spcBef>
        <a:spcAft>
          <a:spcPct val="0"/>
        </a:spcAft>
        <a:defRPr lang="en-US" sz="2000" b="1" kern="1200">
          <a:solidFill>
            <a:schemeClr val="tx1"/>
          </a:solidFill>
          <a:latin typeface="+mj-lt"/>
          <a:ea typeface="+mj-ea"/>
          <a:cs typeface="+mj-cs"/>
        </a:defRPr>
      </a:lvl1pPr>
      <a:lvl2pPr algn="l" defTabSz="457200" rtl="0" eaLnBrk="1" fontAlgn="base" hangingPunct="1">
        <a:spcBef>
          <a:spcPct val="0"/>
        </a:spcBef>
        <a:spcAft>
          <a:spcPct val="0"/>
        </a:spcAft>
        <a:defRPr sz="2000" b="1">
          <a:solidFill>
            <a:srgbClr val="000000"/>
          </a:solidFill>
          <a:latin typeface="Calibri" panose="020F0502020204030204" pitchFamily="34" charset="0"/>
        </a:defRPr>
      </a:lvl2pPr>
      <a:lvl3pPr algn="l" defTabSz="457200" rtl="0" eaLnBrk="1" fontAlgn="base" hangingPunct="1">
        <a:spcBef>
          <a:spcPct val="0"/>
        </a:spcBef>
        <a:spcAft>
          <a:spcPct val="0"/>
        </a:spcAft>
        <a:defRPr sz="2000" b="1">
          <a:solidFill>
            <a:srgbClr val="000000"/>
          </a:solidFill>
          <a:latin typeface="Calibri" panose="020F0502020204030204" pitchFamily="34" charset="0"/>
        </a:defRPr>
      </a:lvl3pPr>
      <a:lvl4pPr algn="l" defTabSz="457200" rtl="0" eaLnBrk="1" fontAlgn="base" hangingPunct="1">
        <a:spcBef>
          <a:spcPct val="0"/>
        </a:spcBef>
        <a:spcAft>
          <a:spcPct val="0"/>
        </a:spcAft>
        <a:defRPr sz="2000" b="1">
          <a:solidFill>
            <a:srgbClr val="000000"/>
          </a:solidFill>
          <a:latin typeface="Calibri" panose="020F0502020204030204" pitchFamily="34" charset="0"/>
        </a:defRPr>
      </a:lvl4pPr>
      <a:lvl5pPr algn="l" defTabSz="457200" rtl="0" eaLnBrk="1" fontAlgn="base" hangingPunct="1">
        <a:spcBef>
          <a:spcPct val="0"/>
        </a:spcBef>
        <a:spcAft>
          <a:spcPct val="0"/>
        </a:spcAft>
        <a:defRPr sz="2000" b="1">
          <a:solidFill>
            <a:srgbClr val="000000"/>
          </a:solidFill>
          <a:latin typeface="Calibri" panose="020F0502020204030204" pitchFamily="34" charset="0"/>
        </a:defRPr>
      </a:lvl5pPr>
      <a:lvl6pPr marL="457200" algn="l" defTabSz="457200" rtl="0" eaLnBrk="1" fontAlgn="base" hangingPunct="1">
        <a:spcBef>
          <a:spcPct val="0"/>
        </a:spcBef>
        <a:spcAft>
          <a:spcPct val="0"/>
        </a:spcAft>
        <a:defRPr sz="2000" b="1">
          <a:solidFill>
            <a:srgbClr val="000000"/>
          </a:solidFill>
          <a:latin typeface="Calibri" panose="020F0502020204030204" pitchFamily="34" charset="0"/>
        </a:defRPr>
      </a:lvl6pPr>
      <a:lvl7pPr marL="914400" algn="l" defTabSz="457200" rtl="0" eaLnBrk="1" fontAlgn="base" hangingPunct="1">
        <a:spcBef>
          <a:spcPct val="0"/>
        </a:spcBef>
        <a:spcAft>
          <a:spcPct val="0"/>
        </a:spcAft>
        <a:defRPr sz="2000" b="1">
          <a:solidFill>
            <a:srgbClr val="000000"/>
          </a:solidFill>
          <a:latin typeface="Calibri" panose="020F0502020204030204" pitchFamily="34" charset="0"/>
        </a:defRPr>
      </a:lvl7pPr>
      <a:lvl8pPr marL="1371600" algn="l" defTabSz="457200" rtl="0" eaLnBrk="1" fontAlgn="base" hangingPunct="1">
        <a:spcBef>
          <a:spcPct val="0"/>
        </a:spcBef>
        <a:spcAft>
          <a:spcPct val="0"/>
        </a:spcAft>
        <a:defRPr sz="2000" b="1">
          <a:solidFill>
            <a:srgbClr val="000000"/>
          </a:solidFill>
          <a:latin typeface="Calibri" panose="020F0502020204030204" pitchFamily="34" charset="0"/>
        </a:defRPr>
      </a:lvl8pPr>
      <a:lvl9pPr marL="1828800" algn="l" defTabSz="457200" rtl="0" eaLnBrk="1" fontAlgn="base" hangingPunct="1">
        <a:spcBef>
          <a:spcPct val="0"/>
        </a:spcBef>
        <a:spcAft>
          <a:spcPct val="0"/>
        </a:spcAft>
        <a:defRPr sz="2000" b="1">
          <a:solidFill>
            <a:srgbClr val="000000"/>
          </a:solidFill>
          <a:latin typeface="Calibri" panose="020F0502020204030204" pitchFamily="34"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rgbClr val="000000"/>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rgbClr val="000000"/>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rgbClr val="000000"/>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rgbClr val="000000"/>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34.jp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40.tiff"/><Relationship Id="rId5" Type="http://schemas.openxmlformats.org/officeDocument/2006/relationships/image" Target="../media/image39.tiff"/><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9.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mailto:hhoward@thirdsectorcap.org" TargetMode="External"/><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hyperlink" Target="mailto:celeste@results4america.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hyperlink" Target="https://thenounproject.com/term/hawaii/648288"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1"/>
          <p:cNvSpPr txBox="1">
            <a:spLocks noGrp="1"/>
          </p:cNvSpPr>
          <p:nvPr>
            <p:ph type="ctrTitle"/>
          </p:nvPr>
        </p:nvSpPr>
        <p:spPr>
          <a:xfrm>
            <a:off x="620487" y="1843409"/>
            <a:ext cx="7891272" cy="1543432"/>
          </a:xfrm>
          <a:prstGeom prst="rect">
            <a:avLst/>
          </a:prstGeom>
          <a:noFill/>
          <a:ln>
            <a:noFill/>
          </a:ln>
        </p:spPr>
        <p:txBody>
          <a:bodyPr spcFirstLastPara="1" wrap="square" lIns="91425" tIns="45700" rIns="91425" bIns="45700" anchor="b" anchorCtr="0">
            <a:normAutofit/>
          </a:bodyPr>
          <a:lstStyle/>
          <a:p>
            <a:r>
              <a:rPr lang="en-US" sz="3200" dirty="0">
                <a:latin typeface="Calibri Light" panose="020F0302020204030204" pitchFamily="34" charset="0"/>
                <a:cs typeface="Calibri Light" panose="020F0302020204030204" pitchFamily="34" charset="0"/>
              </a:rPr>
              <a:t>Connecting Resources to Results:</a:t>
            </a:r>
            <a:br>
              <a:rPr lang="en-US" sz="3200" dirty="0">
                <a:latin typeface="Calibri Light" panose="020F0302020204030204" pitchFamily="34" charset="0"/>
                <a:cs typeface="Calibri Light" panose="020F0302020204030204" pitchFamily="34" charset="0"/>
              </a:rPr>
            </a:br>
            <a:r>
              <a:rPr lang="en-US" sz="3200" dirty="0">
                <a:latin typeface="Calibri Light" panose="020F0302020204030204" pitchFamily="34" charset="0"/>
                <a:cs typeface="Calibri Light" panose="020F0302020204030204" pitchFamily="34" charset="0"/>
              </a:rPr>
              <a:t>Outcomes-oriented Approaches in Workforce</a:t>
            </a:r>
            <a:endParaRPr sz="3200" dirty="0">
              <a:latin typeface="Calibri Light" panose="020F0302020204030204" pitchFamily="34" charset="0"/>
              <a:cs typeface="Calibri Light" panose="020F0302020204030204" pitchFamily="34" charset="0"/>
            </a:endParaRPr>
          </a:p>
        </p:txBody>
      </p:sp>
      <p:sp>
        <p:nvSpPr>
          <p:cNvPr id="393" name="Google Shape;393;p1"/>
          <p:cNvSpPr txBox="1">
            <a:spLocks noGrp="1"/>
          </p:cNvSpPr>
          <p:nvPr>
            <p:ph type="subTitle" idx="1"/>
          </p:nvPr>
        </p:nvSpPr>
        <p:spPr>
          <a:xfrm>
            <a:off x="620487" y="3478916"/>
            <a:ext cx="7891272" cy="931862"/>
          </a:xfrm>
          <a:prstGeom prst="rect">
            <a:avLst/>
          </a:prstGeom>
          <a:noFill/>
          <a:ln>
            <a:noFill/>
          </a:ln>
        </p:spPr>
        <p:txBody>
          <a:bodyPr spcFirstLastPara="1" wrap="square" lIns="91425" tIns="45700" rIns="91425" bIns="45700" anchor="t" anchorCtr="0">
            <a:normAutofit/>
          </a:bodyPr>
          <a:lstStyle/>
          <a:p>
            <a:pPr marL="0" lvl="0" indent="0">
              <a:spcBef>
                <a:spcPts val="0"/>
              </a:spcBef>
            </a:pPr>
            <a:r>
              <a:rPr lang="en-US" b="1" dirty="0">
                <a:latin typeface="Calibri Light" panose="020F0302020204030204" pitchFamily="34" charset="0"/>
                <a:cs typeface="Calibri Light" panose="020F0302020204030204" pitchFamily="34" charset="0"/>
              </a:rPr>
              <a:t>A conversation with RFA Workforce Fellows</a:t>
            </a:r>
            <a:endParaRPr b="1" dirty="0">
              <a:latin typeface="Calibri Light" panose="020F0302020204030204" pitchFamily="34" charset="0"/>
              <a:cs typeface="Calibri Light" panose="020F0302020204030204" pitchFamily="34" charset="0"/>
            </a:endParaRPr>
          </a:p>
        </p:txBody>
      </p:sp>
      <p:sp>
        <p:nvSpPr>
          <p:cNvPr id="394" name="Google Shape;394;p1"/>
          <p:cNvSpPr txBox="1">
            <a:spLocks noGrp="1"/>
          </p:cNvSpPr>
          <p:nvPr>
            <p:ph type="body" idx="2"/>
          </p:nvPr>
        </p:nvSpPr>
        <p:spPr>
          <a:xfrm>
            <a:off x="620753" y="4502854"/>
            <a:ext cx="7891272" cy="4297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800"/>
              <a:buNone/>
            </a:pPr>
            <a:r>
              <a:rPr lang="en-US" dirty="0">
                <a:latin typeface="Calibri" panose="020F0502020204030204" pitchFamily="34" charset="0"/>
                <a:cs typeface="Calibri" panose="020F0502020204030204" pitchFamily="34" charset="0"/>
              </a:rPr>
              <a:t>February 25, 2020</a:t>
            </a:r>
            <a:endParaRPr dirty="0">
              <a:latin typeface="Calibri" panose="020F0502020204030204" pitchFamily="34" charset="0"/>
              <a:cs typeface="Calibri" panose="020F0502020204030204" pitchFamily="34" charset="0"/>
            </a:endParaRPr>
          </a:p>
        </p:txBody>
      </p:sp>
      <p:sp>
        <p:nvSpPr>
          <p:cNvPr id="395" name="Google Shape;395;p1" descr="Image result for massachusetts department of transitional assistance"/>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64EFC9AC-FFF4-49B6-BEF3-C01D322AD64D}"/>
              </a:ext>
            </a:extLst>
          </p:cNvPr>
          <p:cNvPicPr>
            <a:picLocks noChangeAspect="1"/>
          </p:cNvPicPr>
          <p:nvPr/>
        </p:nvPicPr>
        <p:blipFill>
          <a:blip r:embed="rId3"/>
          <a:stretch>
            <a:fillRect/>
          </a:stretch>
        </p:blipFill>
        <p:spPr>
          <a:xfrm>
            <a:off x="6424088" y="457200"/>
            <a:ext cx="2057400" cy="800100"/>
          </a:xfrm>
          <a:prstGeom prst="rect">
            <a:avLst/>
          </a:prstGeom>
        </p:spPr>
      </p:pic>
    </p:spTree>
    <p:extLst>
      <p:ext uri="{BB962C8B-B14F-4D97-AF65-F5344CB8AC3E}">
        <p14:creationId xmlns:p14="http://schemas.microsoft.com/office/powerpoint/2010/main" val="3672232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p:cNvSpPr txBox="1"/>
          <p:nvPr/>
        </p:nvSpPr>
        <p:spPr>
          <a:xfrm>
            <a:off x="1212786" y="1761724"/>
            <a:ext cx="6993201" cy="516078"/>
          </a:xfrm>
          <a:prstGeom prst="rect">
            <a:avLst/>
          </a:prstGeom>
          <a:solidFill>
            <a:schemeClr val="accent1"/>
          </a:solidFill>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GOALS</a:t>
            </a:r>
          </a:p>
        </p:txBody>
      </p:sp>
      <p:sp>
        <p:nvSpPr>
          <p:cNvPr id="38" name="TextBox 37"/>
          <p:cNvSpPr txBox="1"/>
          <p:nvPr/>
        </p:nvSpPr>
        <p:spPr>
          <a:xfrm>
            <a:off x="1226385" y="4578120"/>
            <a:ext cx="6997586" cy="516078"/>
          </a:xfrm>
          <a:prstGeom prst="rect">
            <a:avLst/>
          </a:prstGeom>
          <a:solidFill>
            <a:schemeClr val="accent1"/>
          </a:solidFill>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INCENTIVE STRUCTURES</a:t>
            </a:r>
          </a:p>
        </p:txBody>
      </p:sp>
      <p:sp>
        <p:nvSpPr>
          <p:cNvPr id="2" name="Text Placeholder 1"/>
          <p:cNvSpPr>
            <a:spLocks noGrp="1"/>
          </p:cNvSpPr>
          <p:nvPr>
            <p:ph type="body" sz="quarter" idx="15"/>
          </p:nvPr>
        </p:nvSpPr>
        <p:spPr>
          <a:xfrm>
            <a:off x="2100824" y="1063535"/>
            <a:ext cx="4942380" cy="307777"/>
          </a:xfrm>
        </p:spPr>
        <p:txBody>
          <a:bodyPr/>
          <a:lstStyle/>
          <a:p>
            <a:r>
              <a:rPr lang="en-US" dirty="0"/>
              <a:t>Outcomes-oriented Components for Short-Term Implementation</a:t>
            </a:r>
          </a:p>
        </p:txBody>
      </p:sp>
      <p:sp>
        <p:nvSpPr>
          <p:cNvPr id="5" name="Title 4"/>
          <p:cNvSpPr>
            <a:spLocks noGrp="1"/>
          </p:cNvSpPr>
          <p:nvPr>
            <p:ph type="title"/>
          </p:nvPr>
        </p:nvSpPr>
        <p:spPr>
          <a:xfrm>
            <a:off x="608076" y="228600"/>
            <a:ext cx="7927848" cy="789708"/>
          </a:xfrm>
        </p:spPr>
        <p:txBody>
          <a:bodyPr/>
          <a:lstStyle/>
          <a:p>
            <a:r>
              <a:rPr lang="en-US" dirty="0"/>
              <a:t>Today we’ll highlight components that can be used to drive a focus on long-term outcomes before considering incentive structures</a:t>
            </a:r>
            <a:endParaRPr lang="en-US" dirty="0">
              <a:solidFill>
                <a:schemeClr val="tx1"/>
              </a:solidFill>
              <a:latin typeface="+mn-lt"/>
            </a:endParaRPr>
          </a:p>
        </p:txBody>
      </p:sp>
      <p:sp>
        <p:nvSpPr>
          <p:cNvPr id="21" name="TextBox 20"/>
          <p:cNvSpPr txBox="1"/>
          <p:nvPr/>
        </p:nvSpPr>
        <p:spPr>
          <a:xfrm>
            <a:off x="1212787" y="3882814"/>
            <a:ext cx="6997586" cy="516078"/>
          </a:xfrm>
          <a:prstGeom prst="rect">
            <a:avLst/>
          </a:prstGeom>
          <a:solidFill>
            <a:schemeClr val="accent1"/>
          </a:solidFill>
          <a:ln>
            <a:solidFill>
              <a:schemeClr val="bg1"/>
            </a:solidFill>
          </a:ln>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CONTINUOUS IMPROVEMENT PROCESS</a:t>
            </a:r>
          </a:p>
        </p:txBody>
      </p:sp>
      <p:sp>
        <p:nvSpPr>
          <p:cNvPr id="24" name="TextBox 23"/>
          <p:cNvSpPr txBox="1"/>
          <p:nvPr/>
        </p:nvSpPr>
        <p:spPr>
          <a:xfrm>
            <a:off x="1212787" y="2459807"/>
            <a:ext cx="6993201" cy="516078"/>
          </a:xfrm>
          <a:prstGeom prst="rect">
            <a:avLst/>
          </a:prstGeom>
          <a:solidFill>
            <a:schemeClr val="accent1"/>
          </a:solidFill>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METRICS</a:t>
            </a:r>
          </a:p>
        </p:txBody>
      </p:sp>
      <p:sp>
        <p:nvSpPr>
          <p:cNvPr id="28" name="TextBox 27"/>
          <p:cNvSpPr txBox="1"/>
          <p:nvPr/>
        </p:nvSpPr>
        <p:spPr>
          <a:xfrm>
            <a:off x="1226385" y="3173926"/>
            <a:ext cx="6996000" cy="516078"/>
          </a:xfrm>
          <a:prstGeom prst="rect">
            <a:avLst/>
          </a:prstGeom>
          <a:solidFill>
            <a:schemeClr val="accent1"/>
          </a:solidFill>
          <a:ln>
            <a:solidFill>
              <a:schemeClr val="bg1"/>
            </a:solidFill>
          </a:ln>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       DATA SHARING &amp; EVALUATION</a:t>
            </a:r>
          </a:p>
        </p:txBody>
      </p:sp>
      <p:sp>
        <p:nvSpPr>
          <p:cNvPr id="33" name="Oval 32"/>
          <p:cNvSpPr/>
          <p:nvPr/>
        </p:nvSpPr>
        <p:spPr>
          <a:xfrm>
            <a:off x="1050457" y="1600200"/>
            <a:ext cx="391933" cy="378147"/>
          </a:xfrm>
          <a:prstGeom prst="ellipse">
            <a:avLst/>
          </a:prstGeom>
          <a:solidFill>
            <a:schemeClr val="accent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1</a:t>
            </a:r>
          </a:p>
        </p:txBody>
      </p:sp>
      <p:sp>
        <p:nvSpPr>
          <p:cNvPr id="34" name="Oval 33"/>
          <p:cNvSpPr/>
          <p:nvPr/>
        </p:nvSpPr>
        <p:spPr>
          <a:xfrm>
            <a:off x="1051802" y="2334468"/>
            <a:ext cx="391933" cy="378147"/>
          </a:xfrm>
          <a:prstGeom prst="ellipse">
            <a:avLst/>
          </a:prstGeom>
          <a:solidFill>
            <a:schemeClr val="accent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2</a:t>
            </a:r>
          </a:p>
        </p:txBody>
      </p:sp>
      <p:sp>
        <p:nvSpPr>
          <p:cNvPr id="35" name="Oval 34"/>
          <p:cNvSpPr/>
          <p:nvPr/>
        </p:nvSpPr>
        <p:spPr>
          <a:xfrm>
            <a:off x="1066799" y="3064404"/>
            <a:ext cx="391933" cy="378147"/>
          </a:xfrm>
          <a:prstGeom prst="ellipse">
            <a:avLst/>
          </a:prstGeom>
          <a:solidFill>
            <a:schemeClr val="accent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3</a:t>
            </a:r>
          </a:p>
        </p:txBody>
      </p:sp>
      <p:sp>
        <p:nvSpPr>
          <p:cNvPr id="36" name="Oval 35"/>
          <p:cNvSpPr/>
          <p:nvPr/>
        </p:nvSpPr>
        <p:spPr>
          <a:xfrm>
            <a:off x="1053995" y="3789109"/>
            <a:ext cx="391933" cy="378147"/>
          </a:xfrm>
          <a:prstGeom prst="ellipse">
            <a:avLst/>
          </a:prstGeom>
          <a:solidFill>
            <a:schemeClr val="accent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4</a:t>
            </a:r>
          </a:p>
        </p:txBody>
      </p:sp>
      <p:sp>
        <p:nvSpPr>
          <p:cNvPr id="37" name="Oval 36"/>
          <p:cNvSpPr/>
          <p:nvPr/>
        </p:nvSpPr>
        <p:spPr>
          <a:xfrm>
            <a:off x="1075571" y="4480225"/>
            <a:ext cx="391933" cy="378147"/>
          </a:xfrm>
          <a:prstGeom prst="ellipse">
            <a:avLst/>
          </a:prstGeom>
          <a:solidFill>
            <a:schemeClr val="accent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n-ea"/>
                <a:cs typeface="+mn-cs"/>
              </a:rPr>
              <a:t>5</a:t>
            </a:r>
          </a:p>
        </p:txBody>
      </p:sp>
      <p:sp>
        <p:nvSpPr>
          <p:cNvPr id="20" name="Date Placeholder 5">
            <a:extLst>
              <a:ext uri="{FF2B5EF4-FFF2-40B4-BE49-F238E27FC236}">
                <a16:creationId xmlns:a16="http://schemas.microsoft.com/office/drawing/2014/main" id="{E161268E-33C1-8940-ABD6-2054C12AEBC4}"/>
              </a:ext>
            </a:extLst>
          </p:cNvPr>
          <p:cNvSpPr>
            <a:spLocks noGrp="1"/>
          </p:cNvSpPr>
          <p:nvPr>
            <p:ph type="dt" sz="half" idx="20"/>
          </p:nvPr>
        </p:nvSpPr>
        <p:spPr>
          <a:xfrm>
            <a:off x="7229475" y="6146801"/>
            <a:ext cx="889000" cy="47307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BCC9C45-8C25-476C-B2BB-32B9D82CEBEE}" type="datetime1">
              <a:rPr kumimoji="0" lang="en-US" sz="900" b="0" i="0" u="none" strike="noStrike" kern="1200" cap="none" spc="0" normalizeH="0" baseline="0" noProof="0" smtClean="0">
                <a:ln>
                  <a:noFill/>
                </a:ln>
                <a:solidFill>
                  <a:srgbClr val="000000">
                    <a:tint val="75000"/>
                  </a:srgbClr>
                </a:solidFill>
                <a:effectLst/>
                <a:uLnTx/>
                <a:uFillTx/>
                <a:latin typeface="Calibri" charset="0"/>
                <a:cs typeface="Calibri" charset="0"/>
              </a:rPr>
              <a:t>2/21/20</a:t>
            </a:fld>
            <a:endParaRPr kumimoji="0" lang="en-US" sz="900" b="0" i="0" u="none" strike="noStrike" kern="1200" cap="none" spc="0" normalizeH="0" baseline="0" noProof="0" dirty="0">
              <a:ln>
                <a:noFill/>
              </a:ln>
              <a:solidFill>
                <a:srgbClr val="000000">
                  <a:tint val="75000"/>
                </a:srgbClr>
              </a:solidFill>
              <a:effectLst/>
              <a:uLnTx/>
              <a:uFillTx/>
              <a:latin typeface="Calibri" charset="0"/>
              <a:cs typeface="Calibri" charset="0"/>
            </a:endParaRPr>
          </a:p>
        </p:txBody>
      </p:sp>
      <p:sp>
        <p:nvSpPr>
          <p:cNvPr id="22" name="Left-Right Arrow 21">
            <a:extLst>
              <a:ext uri="{FF2B5EF4-FFF2-40B4-BE49-F238E27FC236}">
                <a16:creationId xmlns:a16="http://schemas.microsoft.com/office/drawing/2014/main" id="{03ECE001-C3C3-4A07-90C5-64FF3E2453B0}"/>
              </a:ext>
            </a:extLst>
          </p:cNvPr>
          <p:cNvSpPr/>
          <p:nvPr/>
        </p:nvSpPr>
        <p:spPr>
          <a:xfrm rot="16200000">
            <a:off x="-983483" y="3060258"/>
            <a:ext cx="3474625" cy="593256"/>
          </a:xfrm>
          <a:prstGeom prst="leftRightArrow">
            <a:avLst>
              <a:gd name="adj1" fmla="val 50000"/>
              <a:gd name="adj2" fmla="val 44849"/>
            </a:avLst>
          </a:prstGeom>
          <a:solidFill>
            <a:srgbClr val="B6EEFF"/>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tx1"/>
                </a:solidFill>
                <a:latin typeface="Calibri" panose="020F0502020204030204" pitchFamily="34" charset="0"/>
              </a:rPr>
              <a:t>STAKEHOLDER ENGAGEMENT</a:t>
            </a:r>
            <a:endParaRPr lang="en-US" sz="1600" b="1" dirty="0">
              <a:solidFill>
                <a:schemeClr val="tx1"/>
              </a:solidFill>
              <a:latin typeface="Calibri" panose="020F0502020204030204" pitchFamily="34" charset="0"/>
              <a:ea typeface="Roboto Condensed" pitchFamily="2" charset="0"/>
            </a:endParaRPr>
          </a:p>
        </p:txBody>
      </p:sp>
      <p:sp>
        <p:nvSpPr>
          <p:cNvPr id="26" name="Google Shape;646;p11">
            <a:extLst>
              <a:ext uri="{FF2B5EF4-FFF2-40B4-BE49-F238E27FC236}">
                <a16:creationId xmlns:a16="http://schemas.microsoft.com/office/drawing/2014/main" id="{278A1040-3A34-114B-AA18-F2C01BFCFE7C}"/>
              </a:ext>
            </a:extLst>
          </p:cNvPr>
          <p:cNvSpPr/>
          <p:nvPr/>
        </p:nvSpPr>
        <p:spPr>
          <a:xfrm>
            <a:off x="2590800" y="4000621"/>
            <a:ext cx="309497" cy="284254"/>
          </a:xfrm>
          <a:custGeom>
            <a:avLst/>
            <a:gdLst/>
            <a:ahLst/>
            <a:cxnLst/>
            <a:rect l="l" t="t" r="r" b="b"/>
            <a:pathLst>
              <a:path w="132" h="121" extrusionOk="0">
                <a:moveTo>
                  <a:pt x="33" y="92"/>
                </a:moveTo>
                <a:cubicBezTo>
                  <a:pt x="16" y="74"/>
                  <a:pt x="17" y="46"/>
                  <a:pt x="34" y="28"/>
                </a:cubicBezTo>
                <a:cubicBezTo>
                  <a:pt x="41" y="21"/>
                  <a:pt x="50" y="17"/>
                  <a:pt x="59" y="15"/>
                </a:cubicBezTo>
                <a:cubicBezTo>
                  <a:pt x="59" y="0"/>
                  <a:pt x="59" y="0"/>
                  <a:pt x="59" y="0"/>
                </a:cubicBezTo>
                <a:cubicBezTo>
                  <a:pt x="46" y="2"/>
                  <a:pt x="33" y="7"/>
                  <a:pt x="23" y="17"/>
                </a:cubicBezTo>
                <a:cubicBezTo>
                  <a:pt x="0" y="41"/>
                  <a:pt x="0" y="79"/>
                  <a:pt x="22" y="103"/>
                </a:cubicBezTo>
                <a:cubicBezTo>
                  <a:pt x="9" y="115"/>
                  <a:pt x="9" y="115"/>
                  <a:pt x="9" y="115"/>
                </a:cubicBezTo>
                <a:cubicBezTo>
                  <a:pt x="50" y="118"/>
                  <a:pt x="50" y="118"/>
                  <a:pt x="50" y="118"/>
                </a:cubicBezTo>
                <a:cubicBezTo>
                  <a:pt x="50" y="75"/>
                  <a:pt x="50" y="75"/>
                  <a:pt x="50" y="75"/>
                </a:cubicBezTo>
                <a:lnTo>
                  <a:pt x="33" y="92"/>
                </a:lnTo>
                <a:close/>
                <a:moveTo>
                  <a:pt x="82" y="4"/>
                </a:moveTo>
                <a:cubicBezTo>
                  <a:pt x="82" y="47"/>
                  <a:pt x="82" y="47"/>
                  <a:pt x="82" y="47"/>
                </a:cubicBezTo>
                <a:cubicBezTo>
                  <a:pt x="99" y="29"/>
                  <a:pt x="99" y="29"/>
                  <a:pt x="99" y="29"/>
                </a:cubicBezTo>
                <a:cubicBezTo>
                  <a:pt x="116" y="47"/>
                  <a:pt x="115" y="76"/>
                  <a:pt x="98" y="93"/>
                </a:cubicBezTo>
                <a:cubicBezTo>
                  <a:pt x="91" y="100"/>
                  <a:pt x="82" y="104"/>
                  <a:pt x="73" y="106"/>
                </a:cubicBezTo>
                <a:cubicBezTo>
                  <a:pt x="73" y="121"/>
                  <a:pt x="73" y="121"/>
                  <a:pt x="73" y="121"/>
                </a:cubicBezTo>
                <a:cubicBezTo>
                  <a:pt x="86" y="120"/>
                  <a:pt x="99" y="114"/>
                  <a:pt x="109" y="104"/>
                </a:cubicBezTo>
                <a:cubicBezTo>
                  <a:pt x="132" y="80"/>
                  <a:pt x="132" y="43"/>
                  <a:pt x="110" y="19"/>
                </a:cubicBezTo>
                <a:cubicBezTo>
                  <a:pt x="123" y="6"/>
                  <a:pt x="123" y="6"/>
                  <a:pt x="123" y="6"/>
                </a:cubicBezTo>
                <a:lnTo>
                  <a:pt x="82" y="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31" name="Google Shape;649;p11">
            <a:extLst>
              <a:ext uri="{FF2B5EF4-FFF2-40B4-BE49-F238E27FC236}">
                <a16:creationId xmlns:a16="http://schemas.microsoft.com/office/drawing/2014/main" id="{DF3D4078-6E8B-9346-AC1F-7C5EDD6BBC3A}"/>
              </a:ext>
            </a:extLst>
          </p:cNvPr>
          <p:cNvSpPr/>
          <p:nvPr/>
        </p:nvSpPr>
        <p:spPr>
          <a:xfrm>
            <a:off x="3837896" y="1857563"/>
            <a:ext cx="365760" cy="334609"/>
          </a:xfrm>
          <a:custGeom>
            <a:avLst/>
            <a:gdLst/>
            <a:ahLst/>
            <a:cxnLst/>
            <a:rect l="l" t="t" r="r" b="b"/>
            <a:pathLst>
              <a:path w="200" h="179" extrusionOk="0">
                <a:moveTo>
                  <a:pt x="147" y="162"/>
                </a:moveTo>
                <a:cubicBezTo>
                  <a:pt x="147" y="179"/>
                  <a:pt x="147" y="179"/>
                  <a:pt x="147" y="179"/>
                </a:cubicBezTo>
                <a:cubicBezTo>
                  <a:pt x="100" y="179"/>
                  <a:pt x="100" y="179"/>
                  <a:pt x="100" y="179"/>
                </a:cubicBezTo>
                <a:cubicBezTo>
                  <a:pt x="53" y="179"/>
                  <a:pt x="53" y="179"/>
                  <a:pt x="53" y="179"/>
                </a:cubicBezTo>
                <a:cubicBezTo>
                  <a:pt x="53" y="162"/>
                  <a:pt x="53" y="162"/>
                  <a:pt x="53" y="162"/>
                </a:cubicBezTo>
                <a:cubicBezTo>
                  <a:pt x="53" y="162"/>
                  <a:pt x="53" y="155"/>
                  <a:pt x="61" y="155"/>
                </a:cubicBezTo>
                <a:cubicBezTo>
                  <a:pt x="69" y="155"/>
                  <a:pt x="100" y="155"/>
                  <a:pt x="100" y="155"/>
                </a:cubicBezTo>
                <a:cubicBezTo>
                  <a:pt x="100" y="155"/>
                  <a:pt x="131" y="155"/>
                  <a:pt x="138" y="155"/>
                </a:cubicBezTo>
                <a:cubicBezTo>
                  <a:pt x="146" y="155"/>
                  <a:pt x="147" y="162"/>
                  <a:pt x="147" y="162"/>
                </a:cubicBezTo>
                <a:close/>
                <a:moveTo>
                  <a:pt x="139" y="100"/>
                </a:moveTo>
                <a:cubicBezTo>
                  <a:pt x="126" y="120"/>
                  <a:pt x="113" y="129"/>
                  <a:pt x="113" y="129"/>
                </a:cubicBezTo>
                <a:cubicBezTo>
                  <a:pt x="113" y="129"/>
                  <a:pt x="104" y="136"/>
                  <a:pt x="116" y="142"/>
                </a:cubicBezTo>
                <a:cubicBezTo>
                  <a:pt x="128" y="148"/>
                  <a:pt x="125" y="153"/>
                  <a:pt x="125" y="153"/>
                </a:cubicBezTo>
                <a:cubicBezTo>
                  <a:pt x="100" y="153"/>
                  <a:pt x="100" y="153"/>
                  <a:pt x="100" y="153"/>
                </a:cubicBezTo>
                <a:cubicBezTo>
                  <a:pt x="75" y="153"/>
                  <a:pt x="75" y="153"/>
                  <a:pt x="75" y="153"/>
                </a:cubicBezTo>
                <a:cubicBezTo>
                  <a:pt x="75" y="153"/>
                  <a:pt x="72" y="148"/>
                  <a:pt x="83" y="142"/>
                </a:cubicBezTo>
                <a:cubicBezTo>
                  <a:pt x="95" y="136"/>
                  <a:pt x="86" y="129"/>
                  <a:pt x="86" y="129"/>
                </a:cubicBezTo>
                <a:cubicBezTo>
                  <a:pt x="86" y="129"/>
                  <a:pt x="73" y="120"/>
                  <a:pt x="61" y="100"/>
                </a:cubicBezTo>
                <a:cubicBezTo>
                  <a:pt x="29" y="96"/>
                  <a:pt x="0" y="64"/>
                  <a:pt x="1" y="42"/>
                </a:cubicBezTo>
                <a:cubicBezTo>
                  <a:pt x="1" y="35"/>
                  <a:pt x="6" y="18"/>
                  <a:pt x="37" y="19"/>
                </a:cubicBezTo>
                <a:cubicBezTo>
                  <a:pt x="36" y="13"/>
                  <a:pt x="36" y="7"/>
                  <a:pt x="36" y="0"/>
                </a:cubicBezTo>
                <a:cubicBezTo>
                  <a:pt x="100" y="0"/>
                  <a:pt x="100" y="0"/>
                  <a:pt x="100" y="0"/>
                </a:cubicBezTo>
                <a:cubicBezTo>
                  <a:pt x="163" y="0"/>
                  <a:pt x="163" y="0"/>
                  <a:pt x="163" y="0"/>
                </a:cubicBezTo>
                <a:cubicBezTo>
                  <a:pt x="163" y="7"/>
                  <a:pt x="163" y="13"/>
                  <a:pt x="163" y="19"/>
                </a:cubicBezTo>
                <a:cubicBezTo>
                  <a:pt x="194" y="18"/>
                  <a:pt x="198" y="35"/>
                  <a:pt x="199" y="42"/>
                </a:cubicBezTo>
                <a:cubicBezTo>
                  <a:pt x="200" y="64"/>
                  <a:pt x="171" y="96"/>
                  <a:pt x="139" y="100"/>
                </a:cubicBezTo>
                <a:close/>
                <a:moveTo>
                  <a:pt x="84" y="118"/>
                </a:moveTo>
                <a:cubicBezTo>
                  <a:pt x="47" y="61"/>
                  <a:pt x="53" y="23"/>
                  <a:pt x="53" y="16"/>
                </a:cubicBezTo>
                <a:cubicBezTo>
                  <a:pt x="54" y="8"/>
                  <a:pt x="49" y="8"/>
                  <a:pt x="48" y="12"/>
                </a:cubicBezTo>
                <a:cubicBezTo>
                  <a:pt x="35" y="56"/>
                  <a:pt x="84" y="118"/>
                  <a:pt x="84" y="118"/>
                </a:cubicBezTo>
                <a:close/>
                <a:moveTo>
                  <a:pt x="11" y="42"/>
                </a:moveTo>
                <a:cubicBezTo>
                  <a:pt x="11" y="56"/>
                  <a:pt x="30" y="81"/>
                  <a:pt x="54" y="88"/>
                </a:cubicBezTo>
                <a:cubicBezTo>
                  <a:pt x="46" y="73"/>
                  <a:pt x="40" y="54"/>
                  <a:pt x="37" y="29"/>
                </a:cubicBezTo>
                <a:cubicBezTo>
                  <a:pt x="26" y="29"/>
                  <a:pt x="12" y="31"/>
                  <a:pt x="11" y="42"/>
                </a:cubicBezTo>
                <a:close/>
                <a:moveTo>
                  <a:pt x="162" y="29"/>
                </a:moveTo>
                <a:cubicBezTo>
                  <a:pt x="159" y="54"/>
                  <a:pt x="153" y="73"/>
                  <a:pt x="145" y="88"/>
                </a:cubicBezTo>
                <a:cubicBezTo>
                  <a:pt x="169" y="81"/>
                  <a:pt x="188" y="56"/>
                  <a:pt x="188" y="42"/>
                </a:cubicBezTo>
                <a:cubicBezTo>
                  <a:pt x="187" y="31"/>
                  <a:pt x="173" y="29"/>
                  <a:pt x="162" y="2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40" name="Google Shape;658;p11" descr="Bar graph with upward trend">
            <a:extLst>
              <a:ext uri="{FF2B5EF4-FFF2-40B4-BE49-F238E27FC236}">
                <a16:creationId xmlns:a16="http://schemas.microsoft.com/office/drawing/2014/main" id="{512314A7-EF84-694A-8E72-950C4CFFF03B}"/>
              </a:ext>
            </a:extLst>
          </p:cNvPr>
          <p:cNvPicPr preferRelativeResize="0"/>
          <p:nvPr/>
        </p:nvPicPr>
        <p:blipFill rotWithShape="1">
          <a:blip r:embed="rId3">
            <a:alphaModFix/>
          </a:blip>
          <a:srcRect/>
          <a:stretch/>
        </p:blipFill>
        <p:spPr>
          <a:xfrm>
            <a:off x="3740970" y="2501704"/>
            <a:ext cx="457200" cy="457200"/>
          </a:xfrm>
          <a:prstGeom prst="rect">
            <a:avLst/>
          </a:prstGeom>
          <a:noFill/>
          <a:ln>
            <a:noFill/>
          </a:ln>
        </p:spPr>
      </p:pic>
      <p:pic>
        <p:nvPicPr>
          <p:cNvPr id="41" name="Google Shape;659;p11" descr="Research">
            <a:extLst>
              <a:ext uri="{FF2B5EF4-FFF2-40B4-BE49-F238E27FC236}">
                <a16:creationId xmlns:a16="http://schemas.microsoft.com/office/drawing/2014/main" id="{6CBDEC8F-116B-4242-B3F2-691146C25F06}"/>
              </a:ext>
            </a:extLst>
          </p:cNvPr>
          <p:cNvPicPr preferRelativeResize="0"/>
          <p:nvPr/>
        </p:nvPicPr>
        <p:blipFill rotWithShape="1">
          <a:blip r:embed="rId4">
            <a:alphaModFix/>
          </a:blip>
          <a:srcRect/>
          <a:stretch/>
        </p:blipFill>
        <p:spPr>
          <a:xfrm>
            <a:off x="3075982" y="3226225"/>
            <a:ext cx="411480" cy="411480"/>
          </a:xfrm>
          <a:prstGeom prst="rect">
            <a:avLst/>
          </a:prstGeom>
          <a:noFill/>
          <a:ln>
            <a:noFill/>
          </a:ln>
        </p:spPr>
      </p:pic>
      <p:pic>
        <p:nvPicPr>
          <p:cNvPr id="42" name="Google Shape;654;p11">
            <a:extLst>
              <a:ext uri="{FF2B5EF4-FFF2-40B4-BE49-F238E27FC236}">
                <a16:creationId xmlns:a16="http://schemas.microsoft.com/office/drawing/2014/main" id="{D614F109-83FB-694E-9EE6-6709B158ACD3}"/>
              </a:ext>
            </a:extLst>
          </p:cNvPr>
          <p:cNvPicPr preferRelativeResize="0"/>
          <p:nvPr/>
        </p:nvPicPr>
        <p:blipFill rotWithShape="1">
          <a:blip r:embed="rId5">
            <a:alphaModFix/>
          </a:blip>
          <a:srcRect/>
          <a:stretch/>
        </p:blipFill>
        <p:spPr>
          <a:xfrm>
            <a:off x="3144004" y="4650855"/>
            <a:ext cx="365760" cy="365760"/>
          </a:xfrm>
          <a:prstGeom prst="rect">
            <a:avLst/>
          </a:prstGeom>
          <a:noFill/>
          <a:ln>
            <a:noFill/>
          </a:ln>
        </p:spPr>
      </p:pic>
      <p:sp>
        <p:nvSpPr>
          <p:cNvPr id="6" name="Footer Placeholder 5">
            <a:extLst>
              <a:ext uri="{FF2B5EF4-FFF2-40B4-BE49-F238E27FC236}">
                <a16:creationId xmlns:a16="http://schemas.microsoft.com/office/drawing/2014/main" id="{D8B2360C-4A18-49FE-A0E0-42BC71772814}"/>
              </a:ext>
            </a:extLst>
          </p:cNvPr>
          <p:cNvSpPr>
            <a:spLocks noGrp="1"/>
          </p:cNvSpPr>
          <p:nvPr>
            <p:ph type="ftr" sz="quarter" idx="21"/>
          </p:nvPr>
        </p:nvSpPr>
        <p:spPr/>
        <p:txBody>
          <a:bodyPr/>
          <a:lstStyle/>
          <a:p>
            <a:pPr algn="l">
              <a:defRPr/>
            </a:pPr>
            <a:r>
              <a:rPr lang="en-US" dirty="0"/>
              <a:t>www.thirdsectorcap.org         		 © THIRD SECTOR CAPITAL PARTNERS, INC.</a:t>
            </a:r>
          </a:p>
        </p:txBody>
      </p:sp>
      <p:sp>
        <p:nvSpPr>
          <p:cNvPr id="7" name="Slide Number Placeholder 6">
            <a:extLst>
              <a:ext uri="{FF2B5EF4-FFF2-40B4-BE49-F238E27FC236}">
                <a16:creationId xmlns:a16="http://schemas.microsoft.com/office/drawing/2014/main" id="{DFF7C3B0-9037-41A9-8083-9D21C2D0BEE9}"/>
              </a:ext>
            </a:extLst>
          </p:cNvPr>
          <p:cNvSpPr>
            <a:spLocks noGrp="1"/>
          </p:cNvSpPr>
          <p:nvPr>
            <p:ph type="sldNum" sz="quarter" idx="22"/>
          </p:nvPr>
        </p:nvSpPr>
        <p:spPr/>
        <p:txBody>
          <a:bodyPr/>
          <a:lstStyle/>
          <a:p>
            <a:pPr>
              <a:defRPr/>
            </a:pPr>
            <a:fld id="{CDBF65C0-43BC-47E3-9F30-ABF09042DD72}" type="slidenum">
              <a:rPr lang="en-US" smtClean="0"/>
              <a:pPr>
                <a:defRPr/>
              </a:pPr>
              <a:t>9</a:t>
            </a:fld>
            <a:endParaRPr lang="en-US" dirty="0"/>
          </a:p>
        </p:txBody>
      </p:sp>
    </p:spTree>
    <p:extLst>
      <p:ext uri="{BB962C8B-B14F-4D97-AF65-F5344CB8AC3E}">
        <p14:creationId xmlns:p14="http://schemas.microsoft.com/office/powerpoint/2010/main" val="3780366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5">
            <a:extLst>
              <a:ext uri="{FF2B5EF4-FFF2-40B4-BE49-F238E27FC236}">
                <a16:creationId xmlns:a16="http://schemas.microsoft.com/office/drawing/2014/main" id="{E161268E-33C1-8940-ABD6-2054C12AEBC4}"/>
              </a:ext>
            </a:extLst>
          </p:cNvPr>
          <p:cNvSpPr>
            <a:spLocks noGrp="1"/>
          </p:cNvSpPr>
          <p:nvPr>
            <p:ph type="dt" sz="half" idx="20"/>
          </p:nvPr>
        </p:nvSpPr>
        <p:spPr>
          <a:xfrm>
            <a:off x="7229475" y="6146801"/>
            <a:ext cx="889000" cy="47307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6BCC9C45-8C25-476C-B2BB-32B9D82CEBEE}" type="datetime1">
              <a:rPr kumimoji="0" lang="en-US" sz="900" b="0" i="0" u="none" strike="noStrike" kern="1200" cap="none" spc="0" normalizeH="0" baseline="0" noProof="0" smtClean="0">
                <a:ln>
                  <a:noFill/>
                </a:ln>
                <a:solidFill>
                  <a:srgbClr val="000000">
                    <a:tint val="75000"/>
                  </a:srgbClr>
                </a:solidFill>
                <a:effectLst/>
                <a:uLnTx/>
                <a:uFillTx/>
                <a:latin typeface="Calibri" charset="0"/>
                <a:cs typeface="Calibri" charset="0"/>
              </a:rPr>
              <a:t>2/21/20</a:t>
            </a:fld>
            <a:endParaRPr kumimoji="0" lang="en-US" sz="900" b="0" i="0" u="none" strike="noStrike" kern="1200" cap="none" spc="0" normalizeH="0" baseline="0" noProof="0" dirty="0">
              <a:ln>
                <a:noFill/>
              </a:ln>
              <a:solidFill>
                <a:srgbClr val="000000">
                  <a:tint val="75000"/>
                </a:srgbClr>
              </a:solidFill>
              <a:effectLst/>
              <a:uLnTx/>
              <a:uFillTx/>
              <a:latin typeface="Calibri" charset="0"/>
              <a:cs typeface="Calibri" charset="0"/>
            </a:endParaRPr>
          </a:p>
        </p:txBody>
      </p:sp>
      <p:sp>
        <p:nvSpPr>
          <p:cNvPr id="6" name="Footer Placeholder 5">
            <a:extLst>
              <a:ext uri="{FF2B5EF4-FFF2-40B4-BE49-F238E27FC236}">
                <a16:creationId xmlns:a16="http://schemas.microsoft.com/office/drawing/2014/main" id="{D8B2360C-4A18-49FE-A0E0-42BC71772814}"/>
              </a:ext>
            </a:extLst>
          </p:cNvPr>
          <p:cNvSpPr>
            <a:spLocks noGrp="1"/>
          </p:cNvSpPr>
          <p:nvPr>
            <p:ph type="ftr" sz="quarter" idx="21"/>
          </p:nvPr>
        </p:nvSpPr>
        <p:spPr/>
        <p:txBody>
          <a:bodyPr/>
          <a:lstStyle/>
          <a:p>
            <a:pPr algn="l">
              <a:defRPr/>
            </a:pPr>
            <a:r>
              <a:rPr lang="en-US" dirty="0"/>
              <a:t>www.thirdsectorcap.org         		 © THIRD SECTOR CAPITAL PARTNERS, INC.</a:t>
            </a:r>
          </a:p>
        </p:txBody>
      </p:sp>
      <p:sp>
        <p:nvSpPr>
          <p:cNvPr id="7" name="Slide Number Placeholder 6">
            <a:extLst>
              <a:ext uri="{FF2B5EF4-FFF2-40B4-BE49-F238E27FC236}">
                <a16:creationId xmlns:a16="http://schemas.microsoft.com/office/drawing/2014/main" id="{DFF7C3B0-9037-41A9-8083-9D21C2D0BEE9}"/>
              </a:ext>
            </a:extLst>
          </p:cNvPr>
          <p:cNvSpPr>
            <a:spLocks noGrp="1"/>
          </p:cNvSpPr>
          <p:nvPr>
            <p:ph type="sldNum" sz="quarter" idx="22"/>
          </p:nvPr>
        </p:nvSpPr>
        <p:spPr/>
        <p:txBody>
          <a:bodyPr/>
          <a:lstStyle/>
          <a:p>
            <a:pPr>
              <a:defRPr/>
            </a:pPr>
            <a:fld id="{CDBF65C0-43BC-47E3-9F30-ABF09042DD72}" type="slidenum">
              <a:rPr lang="en-US" smtClean="0"/>
              <a:pPr>
                <a:defRPr/>
              </a:pPr>
              <a:t>10</a:t>
            </a:fld>
            <a:endParaRPr lang="en-US" dirty="0"/>
          </a:p>
        </p:txBody>
      </p:sp>
      <p:sp>
        <p:nvSpPr>
          <p:cNvPr id="29" name="Google Shape;1134;p16">
            <a:extLst>
              <a:ext uri="{FF2B5EF4-FFF2-40B4-BE49-F238E27FC236}">
                <a16:creationId xmlns:a16="http://schemas.microsoft.com/office/drawing/2014/main" id="{1057A3AD-F9BA-DF48-96BA-543A3027F0CF}"/>
              </a:ext>
            </a:extLst>
          </p:cNvPr>
          <p:cNvSpPr txBox="1">
            <a:spLocks noGrp="1"/>
          </p:cNvSpPr>
          <p:nvPr>
            <p:ph type="title"/>
          </p:nvPr>
        </p:nvSpPr>
        <p:spPr>
          <a:xfrm>
            <a:off x="608076" y="228600"/>
            <a:ext cx="7926324" cy="789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ea typeface="Calibri"/>
                <a:cs typeface="Calibri Light" panose="020F0302020204030204" pitchFamily="34" charset="0"/>
                <a:sym typeface="Calibri"/>
              </a:rPr>
              <a:t>Workforce agencies already have outcomes-oriented building blocks in place through WIOA approaches</a:t>
            </a:r>
            <a:endParaRPr dirty="0">
              <a:ea typeface="Calibri"/>
              <a:cs typeface="Calibri Light" panose="020F0302020204030204" pitchFamily="34" charset="0"/>
              <a:sym typeface="Calibri"/>
            </a:endParaRPr>
          </a:p>
        </p:txBody>
      </p:sp>
      <p:sp>
        <p:nvSpPr>
          <p:cNvPr id="30" name="Google Shape;1135;p16">
            <a:extLst>
              <a:ext uri="{FF2B5EF4-FFF2-40B4-BE49-F238E27FC236}">
                <a16:creationId xmlns:a16="http://schemas.microsoft.com/office/drawing/2014/main" id="{C1D24010-487C-444F-92EC-E8986DC7C242}"/>
              </a:ext>
            </a:extLst>
          </p:cNvPr>
          <p:cNvSpPr txBox="1"/>
          <p:nvPr/>
        </p:nvSpPr>
        <p:spPr>
          <a:xfrm>
            <a:off x="609600" y="3072297"/>
            <a:ext cx="3657600" cy="5943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r>
              <a:rPr lang="en-US" sz="1600" b="1" i="0" u="none" strike="noStrike" cap="none" dirty="0">
                <a:solidFill>
                  <a:schemeClr val="lt1"/>
                </a:solidFill>
                <a:latin typeface="Calibri"/>
                <a:ea typeface="Calibri"/>
                <a:cs typeface="Calibri"/>
                <a:sym typeface="Calibri"/>
              </a:rPr>
              <a:t>Metrics</a:t>
            </a:r>
            <a:endParaRPr sz="1600" b="0" i="0" u="none" strike="noStrike" cap="none" dirty="0">
              <a:solidFill>
                <a:schemeClr val="dk1"/>
              </a:solidFill>
              <a:latin typeface="Arial"/>
              <a:ea typeface="Arial"/>
              <a:cs typeface="Arial"/>
              <a:sym typeface="Arial"/>
            </a:endParaRPr>
          </a:p>
        </p:txBody>
      </p:sp>
      <p:sp>
        <p:nvSpPr>
          <p:cNvPr id="32" name="Google Shape;1136;p16">
            <a:extLst>
              <a:ext uri="{FF2B5EF4-FFF2-40B4-BE49-F238E27FC236}">
                <a16:creationId xmlns:a16="http://schemas.microsoft.com/office/drawing/2014/main" id="{C548DEC5-3374-D34D-A9A9-0B4C3A4DE2E6}"/>
              </a:ext>
            </a:extLst>
          </p:cNvPr>
          <p:cNvSpPr/>
          <p:nvPr/>
        </p:nvSpPr>
        <p:spPr>
          <a:xfrm>
            <a:off x="4575175" y="3075003"/>
            <a:ext cx="3879818" cy="57005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Calibri"/>
                <a:ea typeface="Calibri"/>
                <a:cs typeface="Calibri"/>
                <a:sym typeface="Calibri"/>
              </a:rPr>
              <a:t>Common measures: </a:t>
            </a:r>
            <a:r>
              <a:rPr lang="en-US" sz="1200" b="0" i="0" u="none" strike="noStrike" cap="none" dirty="0">
                <a:solidFill>
                  <a:schemeClr val="dk1"/>
                </a:solidFill>
                <a:latin typeface="Calibri"/>
                <a:ea typeface="Calibri"/>
                <a:cs typeface="Calibri"/>
                <a:sym typeface="Calibri"/>
              </a:rPr>
              <a:t>Employment 2</a:t>
            </a:r>
            <a:r>
              <a:rPr lang="en-US" sz="1200" b="0" i="0" u="none" strike="noStrike" cap="none" baseline="30000" dirty="0">
                <a:solidFill>
                  <a:schemeClr val="dk1"/>
                </a:solidFill>
                <a:latin typeface="Calibri"/>
                <a:ea typeface="Calibri"/>
                <a:cs typeface="Calibri"/>
                <a:sym typeface="Calibri"/>
              </a:rPr>
              <a:t>nd</a:t>
            </a:r>
            <a:r>
              <a:rPr lang="en-US" sz="1200" b="0" i="0" u="none" strike="noStrike" cap="none" dirty="0">
                <a:solidFill>
                  <a:schemeClr val="dk1"/>
                </a:solidFill>
                <a:latin typeface="Calibri"/>
                <a:ea typeface="Calibri"/>
                <a:cs typeface="Calibri"/>
                <a:sym typeface="Calibri"/>
              </a:rPr>
              <a:t>/4</a:t>
            </a:r>
            <a:r>
              <a:rPr lang="en-US" sz="1200" b="0" i="0" u="none" strike="noStrike" cap="none" baseline="30000" dirty="0">
                <a:solidFill>
                  <a:schemeClr val="dk1"/>
                </a:solidFill>
                <a:latin typeface="Calibri"/>
                <a:ea typeface="Calibri"/>
                <a:cs typeface="Calibri"/>
                <a:sym typeface="Calibri"/>
              </a:rPr>
              <a:t>th</a:t>
            </a:r>
            <a:r>
              <a:rPr lang="en-US" sz="1200" b="0" i="0" u="none" strike="noStrike" cap="none" dirty="0">
                <a:solidFill>
                  <a:schemeClr val="dk1"/>
                </a:solidFill>
                <a:latin typeface="Calibri"/>
                <a:ea typeface="Calibri"/>
                <a:cs typeface="Calibri"/>
                <a:sym typeface="Calibri"/>
              </a:rPr>
              <a:t> Q after exit, credential attainment, median earnings 2</a:t>
            </a:r>
            <a:r>
              <a:rPr lang="en-US" sz="1200" b="0" i="0" u="none" strike="noStrike" cap="none" baseline="30000" dirty="0">
                <a:solidFill>
                  <a:schemeClr val="dk1"/>
                </a:solidFill>
                <a:latin typeface="Calibri"/>
                <a:ea typeface="Calibri"/>
                <a:cs typeface="Calibri"/>
                <a:sym typeface="Calibri"/>
              </a:rPr>
              <a:t>nd</a:t>
            </a:r>
            <a:r>
              <a:rPr lang="en-US" sz="1200" b="0" i="0" u="none" strike="noStrike" cap="none"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rPr>
              <a:t>Q</a:t>
            </a:r>
            <a:r>
              <a:rPr lang="en-US" sz="1200" b="0" i="0" u="none" strike="noStrike" cap="none" dirty="0">
                <a:solidFill>
                  <a:schemeClr val="dk1"/>
                </a:solidFill>
                <a:latin typeface="Calibri"/>
                <a:ea typeface="Calibri"/>
                <a:cs typeface="Calibri"/>
                <a:sym typeface="Calibri"/>
              </a:rPr>
              <a:t> after exit, etc. </a:t>
            </a:r>
            <a:endParaRPr sz="1200" b="0" i="0" u="none" strike="noStrike" cap="none" dirty="0">
              <a:solidFill>
                <a:schemeClr val="dk1"/>
              </a:solidFill>
              <a:latin typeface="Arial"/>
              <a:ea typeface="Arial"/>
              <a:cs typeface="Arial"/>
              <a:sym typeface="Arial"/>
            </a:endParaRPr>
          </a:p>
        </p:txBody>
      </p:sp>
      <p:sp>
        <p:nvSpPr>
          <p:cNvPr id="44" name="Google Shape;1137;p16">
            <a:extLst>
              <a:ext uri="{FF2B5EF4-FFF2-40B4-BE49-F238E27FC236}">
                <a16:creationId xmlns:a16="http://schemas.microsoft.com/office/drawing/2014/main" id="{33A68C3B-FBD3-AA4A-8262-A7645348D4AC}"/>
              </a:ext>
            </a:extLst>
          </p:cNvPr>
          <p:cNvSpPr txBox="1"/>
          <p:nvPr/>
        </p:nvSpPr>
        <p:spPr>
          <a:xfrm>
            <a:off x="608076" y="4544395"/>
            <a:ext cx="3657600" cy="59436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r>
              <a:rPr lang="en-US" sz="1600" b="1" i="0" u="none" strike="noStrike" cap="none" dirty="0">
                <a:solidFill>
                  <a:schemeClr val="lt1"/>
                </a:solidFill>
                <a:latin typeface="Calibri"/>
                <a:ea typeface="Calibri"/>
                <a:cs typeface="Calibri"/>
                <a:sym typeface="Calibri"/>
              </a:rPr>
              <a:t>       Continuous improvement process</a:t>
            </a:r>
            <a:endParaRPr sz="1600" b="0" i="0" u="none" strike="noStrike" cap="none" dirty="0">
              <a:solidFill>
                <a:schemeClr val="dk1"/>
              </a:solidFill>
              <a:latin typeface="Arial"/>
              <a:ea typeface="Arial"/>
              <a:cs typeface="Arial"/>
              <a:sym typeface="Arial"/>
            </a:endParaRPr>
          </a:p>
        </p:txBody>
      </p:sp>
      <p:sp>
        <p:nvSpPr>
          <p:cNvPr id="45" name="Google Shape;1138;p16">
            <a:extLst>
              <a:ext uri="{FF2B5EF4-FFF2-40B4-BE49-F238E27FC236}">
                <a16:creationId xmlns:a16="http://schemas.microsoft.com/office/drawing/2014/main" id="{1AF3EF76-0437-8548-8BD7-EFDBE7C19D35}"/>
              </a:ext>
            </a:extLst>
          </p:cNvPr>
          <p:cNvSpPr txBox="1"/>
          <p:nvPr/>
        </p:nvSpPr>
        <p:spPr>
          <a:xfrm>
            <a:off x="4572000" y="4544396"/>
            <a:ext cx="3962368" cy="59270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1200"/>
              <a:buFont typeface="Calibri"/>
              <a:buNone/>
            </a:pPr>
            <a:r>
              <a:rPr lang="en-US" sz="1200" b="0" i="0" u="none" strike="noStrike" cap="none" dirty="0">
                <a:solidFill>
                  <a:schemeClr val="lt2"/>
                </a:solidFill>
                <a:latin typeface="Calibri"/>
                <a:ea typeface="Calibri"/>
                <a:cs typeface="Calibri"/>
                <a:sym typeface="Calibri"/>
              </a:rPr>
              <a:t>The funder will give providers flexibility to access and learn from data, innovate, and continually improve outcomes</a:t>
            </a:r>
            <a:endParaRPr sz="1200" b="0" i="0" u="none" strike="noStrike" cap="none" dirty="0">
              <a:solidFill>
                <a:schemeClr val="lt2"/>
              </a:solidFill>
              <a:latin typeface="Arial"/>
              <a:ea typeface="Arial"/>
              <a:cs typeface="Arial"/>
              <a:sym typeface="Arial"/>
            </a:endParaRPr>
          </a:p>
        </p:txBody>
      </p:sp>
      <p:sp>
        <p:nvSpPr>
          <p:cNvPr id="46" name="Google Shape;1139;p16">
            <a:extLst>
              <a:ext uri="{FF2B5EF4-FFF2-40B4-BE49-F238E27FC236}">
                <a16:creationId xmlns:a16="http://schemas.microsoft.com/office/drawing/2014/main" id="{7AF7D8DA-163D-C440-A3E9-9E32EC025550}"/>
              </a:ext>
            </a:extLst>
          </p:cNvPr>
          <p:cNvSpPr/>
          <p:nvPr/>
        </p:nvSpPr>
        <p:spPr>
          <a:xfrm>
            <a:off x="753078" y="4675426"/>
            <a:ext cx="309497" cy="284254"/>
          </a:xfrm>
          <a:custGeom>
            <a:avLst/>
            <a:gdLst/>
            <a:ahLst/>
            <a:cxnLst/>
            <a:rect l="l" t="t" r="r" b="b"/>
            <a:pathLst>
              <a:path w="132" h="121" extrusionOk="0">
                <a:moveTo>
                  <a:pt x="33" y="92"/>
                </a:moveTo>
                <a:cubicBezTo>
                  <a:pt x="16" y="74"/>
                  <a:pt x="17" y="46"/>
                  <a:pt x="34" y="28"/>
                </a:cubicBezTo>
                <a:cubicBezTo>
                  <a:pt x="41" y="21"/>
                  <a:pt x="50" y="17"/>
                  <a:pt x="59" y="15"/>
                </a:cubicBezTo>
                <a:cubicBezTo>
                  <a:pt x="59" y="0"/>
                  <a:pt x="59" y="0"/>
                  <a:pt x="59" y="0"/>
                </a:cubicBezTo>
                <a:cubicBezTo>
                  <a:pt x="46" y="2"/>
                  <a:pt x="33" y="7"/>
                  <a:pt x="23" y="17"/>
                </a:cubicBezTo>
                <a:cubicBezTo>
                  <a:pt x="0" y="41"/>
                  <a:pt x="0" y="79"/>
                  <a:pt x="22" y="103"/>
                </a:cubicBezTo>
                <a:cubicBezTo>
                  <a:pt x="9" y="115"/>
                  <a:pt x="9" y="115"/>
                  <a:pt x="9" y="115"/>
                </a:cubicBezTo>
                <a:cubicBezTo>
                  <a:pt x="50" y="118"/>
                  <a:pt x="50" y="118"/>
                  <a:pt x="50" y="118"/>
                </a:cubicBezTo>
                <a:cubicBezTo>
                  <a:pt x="50" y="75"/>
                  <a:pt x="50" y="75"/>
                  <a:pt x="50" y="75"/>
                </a:cubicBezTo>
                <a:lnTo>
                  <a:pt x="33" y="92"/>
                </a:lnTo>
                <a:close/>
                <a:moveTo>
                  <a:pt x="82" y="4"/>
                </a:moveTo>
                <a:cubicBezTo>
                  <a:pt x="82" y="47"/>
                  <a:pt x="82" y="47"/>
                  <a:pt x="82" y="47"/>
                </a:cubicBezTo>
                <a:cubicBezTo>
                  <a:pt x="99" y="29"/>
                  <a:pt x="99" y="29"/>
                  <a:pt x="99" y="29"/>
                </a:cubicBezTo>
                <a:cubicBezTo>
                  <a:pt x="116" y="47"/>
                  <a:pt x="115" y="76"/>
                  <a:pt x="98" y="93"/>
                </a:cubicBezTo>
                <a:cubicBezTo>
                  <a:pt x="91" y="100"/>
                  <a:pt x="82" y="104"/>
                  <a:pt x="73" y="106"/>
                </a:cubicBezTo>
                <a:cubicBezTo>
                  <a:pt x="73" y="121"/>
                  <a:pt x="73" y="121"/>
                  <a:pt x="73" y="121"/>
                </a:cubicBezTo>
                <a:cubicBezTo>
                  <a:pt x="86" y="120"/>
                  <a:pt x="99" y="114"/>
                  <a:pt x="109" y="104"/>
                </a:cubicBezTo>
                <a:cubicBezTo>
                  <a:pt x="132" y="80"/>
                  <a:pt x="132" y="43"/>
                  <a:pt x="110" y="19"/>
                </a:cubicBezTo>
                <a:cubicBezTo>
                  <a:pt x="123" y="6"/>
                  <a:pt x="123" y="6"/>
                  <a:pt x="123" y="6"/>
                </a:cubicBezTo>
                <a:lnTo>
                  <a:pt x="82" y="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47" name="Google Shape;1140;p16">
            <a:extLst>
              <a:ext uri="{FF2B5EF4-FFF2-40B4-BE49-F238E27FC236}">
                <a16:creationId xmlns:a16="http://schemas.microsoft.com/office/drawing/2014/main" id="{40AB84B3-2F8C-DD44-B16E-44048864754D}"/>
              </a:ext>
            </a:extLst>
          </p:cNvPr>
          <p:cNvSpPr txBox="1"/>
          <p:nvPr/>
        </p:nvSpPr>
        <p:spPr>
          <a:xfrm>
            <a:off x="608076" y="2336248"/>
            <a:ext cx="3657600" cy="5943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r>
              <a:rPr lang="en-US" sz="1600" b="1" i="0" u="none" strike="noStrike" cap="none" dirty="0">
                <a:solidFill>
                  <a:schemeClr val="lt1"/>
                </a:solidFill>
                <a:latin typeface="Calibri"/>
                <a:ea typeface="Calibri"/>
                <a:cs typeface="Calibri"/>
                <a:sym typeface="Calibri"/>
              </a:rPr>
              <a:t>Goals</a:t>
            </a:r>
            <a:endParaRPr sz="1600" b="1" i="0" u="sng" strike="noStrike" cap="none" dirty="0">
              <a:solidFill>
                <a:schemeClr val="lt1"/>
              </a:solidFill>
              <a:latin typeface="Calibri"/>
              <a:ea typeface="Calibri"/>
              <a:cs typeface="Calibri"/>
              <a:sym typeface="Calibri"/>
            </a:endParaRPr>
          </a:p>
        </p:txBody>
      </p:sp>
      <p:sp>
        <p:nvSpPr>
          <p:cNvPr id="48" name="Google Shape;1141;p16">
            <a:extLst>
              <a:ext uri="{FF2B5EF4-FFF2-40B4-BE49-F238E27FC236}">
                <a16:creationId xmlns:a16="http://schemas.microsoft.com/office/drawing/2014/main" id="{494DD3AD-8051-554E-8D5F-A527E11E6E05}"/>
              </a:ext>
            </a:extLst>
          </p:cNvPr>
          <p:cNvSpPr/>
          <p:nvPr/>
        </p:nvSpPr>
        <p:spPr>
          <a:xfrm>
            <a:off x="4572000" y="1618984"/>
            <a:ext cx="4038568" cy="594361"/>
          </a:xfrm>
          <a:prstGeom prst="rect">
            <a:avLst/>
          </a:prstGeom>
          <a:noFill/>
          <a:ln>
            <a:noFill/>
          </a:ln>
        </p:spPr>
        <p:txBody>
          <a:bodyPr spcFirstLastPara="1" wrap="square" lIns="91425" tIns="45700" rIns="91425" bIns="45700" anchor="ctr" anchorCtr="0">
            <a:noAutofit/>
          </a:bodyPr>
          <a:lstStyle/>
          <a:p>
            <a:pPr lvl="0">
              <a:spcBef>
                <a:spcPts val="0"/>
              </a:spcBef>
              <a:spcAft>
                <a:spcPts val="0"/>
              </a:spcAft>
              <a:buClr>
                <a:srgbClr val="000000"/>
              </a:buClr>
              <a:buSzPts val="1200"/>
            </a:pPr>
            <a:r>
              <a:rPr lang="en-US" sz="1200" b="1" dirty="0">
                <a:solidFill>
                  <a:schemeClr val="dk1"/>
                </a:solidFill>
                <a:latin typeface="Calibri"/>
                <a:ea typeface="Calibri"/>
                <a:cs typeface="Calibri"/>
                <a:sym typeface="Calibri"/>
              </a:rPr>
              <a:t>Demand-Driven Workforce System: </a:t>
            </a:r>
            <a:r>
              <a:rPr lang="en-US" sz="1200" dirty="0">
                <a:solidFill>
                  <a:schemeClr val="dk1"/>
                </a:solidFill>
                <a:latin typeface="Calibri"/>
                <a:ea typeface="Calibri"/>
                <a:cs typeface="Calibri"/>
                <a:sym typeface="Calibri"/>
              </a:rPr>
              <a:t>Creating a system that is responsive to the needs of employers and the labor market</a:t>
            </a:r>
            <a:endParaRPr lang="en-US" sz="1200" b="1" dirty="0">
              <a:solidFill>
                <a:schemeClr val="dk1"/>
              </a:solidFill>
              <a:latin typeface="Calibri"/>
              <a:ea typeface="Calibri"/>
              <a:cs typeface="Calibri"/>
              <a:sym typeface="Calibri"/>
            </a:endParaRPr>
          </a:p>
        </p:txBody>
      </p:sp>
      <p:sp>
        <p:nvSpPr>
          <p:cNvPr id="49" name="Google Shape;1142;p16">
            <a:extLst>
              <a:ext uri="{FF2B5EF4-FFF2-40B4-BE49-F238E27FC236}">
                <a16:creationId xmlns:a16="http://schemas.microsoft.com/office/drawing/2014/main" id="{C3B657A5-6F56-984B-A5DB-8B6EB555DB28}"/>
              </a:ext>
            </a:extLst>
          </p:cNvPr>
          <p:cNvSpPr/>
          <p:nvPr/>
        </p:nvSpPr>
        <p:spPr>
          <a:xfrm>
            <a:off x="724946" y="2463118"/>
            <a:ext cx="365760" cy="334609"/>
          </a:xfrm>
          <a:custGeom>
            <a:avLst/>
            <a:gdLst/>
            <a:ahLst/>
            <a:cxnLst/>
            <a:rect l="l" t="t" r="r" b="b"/>
            <a:pathLst>
              <a:path w="200" h="179" extrusionOk="0">
                <a:moveTo>
                  <a:pt x="147" y="162"/>
                </a:moveTo>
                <a:cubicBezTo>
                  <a:pt x="147" y="179"/>
                  <a:pt x="147" y="179"/>
                  <a:pt x="147" y="179"/>
                </a:cubicBezTo>
                <a:cubicBezTo>
                  <a:pt x="100" y="179"/>
                  <a:pt x="100" y="179"/>
                  <a:pt x="100" y="179"/>
                </a:cubicBezTo>
                <a:cubicBezTo>
                  <a:pt x="53" y="179"/>
                  <a:pt x="53" y="179"/>
                  <a:pt x="53" y="179"/>
                </a:cubicBezTo>
                <a:cubicBezTo>
                  <a:pt x="53" y="162"/>
                  <a:pt x="53" y="162"/>
                  <a:pt x="53" y="162"/>
                </a:cubicBezTo>
                <a:cubicBezTo>
                  <a:pt x="53" y="162"/>
                  <a:pt x="53" y="155"/>
                  <a:pt x="61" y="155"/>
                </a:cubicBezTo>
                <a:cubicBezTo>
                  <a:pt x="69" y="155"/>
                  <a:pt x="100" y="155"/>
                  <a:pt x="100" y="155"/>
                </a:cubicBezTo>
                <a:cubicBezTo>
                  <a:pt x="100" y="155"/>
                  <a:pt x="131" y="155"/>
                  <a:pt x="138" y="155"/>
                </a:cubicBezTo>
                <a:cubicBezTo>
                  <a:pt x="146" y="155"/>
                  <a:pt x="147" y="162"/>
                  <a:pt x="147" y="162"/>
                </a:cubicBezTo>
                <a:close/>
                <a:moveTo>
                  <a:pt x="139" y="100"/>
                </a:moveTo>
                <a:cubicBezTo>
                  <a:pt x="126" y="120"/>
                  <a:pt x="113" y="129"/>
                  <a:pt x="113" y="129"/>
                </a:cubicBezTo>
                <a:cubicBezTo>
                  <a:pt x="113" y="129"/>
                  <a:pt x="104" y="136"/>
                  <a:pt x="116" y="142"/>
                </a:cubicBezTo>
                <a:cubicBezTo>
                  <a:pt x="128" y="148"/>
                  <a:pt x="125" y="153"/>
                  <a:pt x="125" y="153"/>
                </a:cubicBezTo>
                <a:cubicBezTo>
                  <a:pt x="100" y="153"/>
                  <a:pt x="100" y="153"/>
                  <a:pt x="100" y="153"/>
                </a:cubicBezTo>
                <a:cubicBezTo>
                  <a:pt x="75" y="153"/>
                  <a:pt x="75" y="153"/>
                  <a:pt x="75" y="153"/>
                </a:cubicBezTo>
                <a:cubicBezTo>
                  <a:pt x="75" y="153"/>
                  <a:pt x="72" y="148"/>
                  <a:pt x="83" y="142"/>
                </a:cubicBezTo>
                <a:cubicBezTo>
                  <a:pt x="95" y="136"/>
                  <a:pt x="86" y="129"/>
                  <a:pt x="86" y="129"/>
                </a:cubicBezTo>
                <a:cubicBezTo>
                  <a:pt x="86" y="129"/>
                  <a:pt x="73" y="120"/>
                  <a:pt x="61" y="100"/>
                </a:cubicBezTo>
                <a:cubicBezTo>
                  <a:pt x="29" y="96"/>
                  <a:pt x="0" y="64"/>
                  <a:pt x="1" y="42"/>
                </a:cubicBezTo>
                <a:cubicBezTo>
                  <a:pt x="1" y="35"/>
                  <a:pt x="6" y="18"/>
                  <a:pt x="37" y="19"/>
                </a:cubicBezTo>
                <a:cubicBezTo>
                  <a:pt x="36" y="13"/>
                  <a:pt x="36" y="7"/>
                  <a:pt x="36" y="0"/>
                </a:cubicBezTo>
                <a:cubicBezTo>
                  <a:pt x="100" y="0"/>
                  <a:pt x="100" y="0"/>
                  <a:pt x="100" y="0"/>
                </a:cubicBezTo>
                <a:cubicBezTo>
                  <a:pt x="163" y="0"/>
                  <a:pt x="163" y="0"/>
                  <a:pt x="163" y="0"/>
                </a:cubicBezTo>
                <a:cubicBezTo>
                  <a:pt x="163" y="7"/>
                  <a:pt x="163" y="13"/>
                  <a:pt x="163" y="19"/>
                </a:cubicBezTo>
                <a:cubicBezTo>
                  <a:pt x="194" y="18"/>
                  <a:pt x="198" y="35"/>
                  <a:pt x="199" y="42"/>
                </a:cubicBezTo>
                <a:cubicBezTo>
                  <a:pt x="200" y="64"/>
                  <a:pt x="171" y="96"/>
                  <a:pt x="139" y="100"/>
                </a:cubicBezTo>
                <a:close/>
                <a:moveTo>
                  <a:pt x="84" y="118"/>
                </a:moveTo>
                <a:cubicBezTo>
                  <a:pt x="47" y="61"/>
                  <a:pt x="53" y="23"/>
                  <a:pt x="53" y="16"/>
                </a:cubicBezTo>
                <a:cubicBezTo>
                  <a:pt x="54" y="8"/>
                  <a:pt x="49" y="8"/>
                  <a:pt x="48" y="12"/>
                </a:cubicBezTo>
                <a:cubicBezTo>
                  <a:pt x="35" y="56"/>
                  <a:pt x="84" y="118"/>
                  <a:pt x="84" y="118"/>
                </a:cubicBezTo>
                <a:close/>
                <a:moveTo>
                  <a:pt x="11" y="42"/>
                </a:moveTo>
                <a:cubicBezTo>
                  <a:pt x="11" y="56"/>
                  <a:pt x="30" y="81"/>
                  <a:pt x="54" y="88"/>
                </a:cubicBezTo>
                <a:cubicBezTo>
                  <a:pt x="46" y="73"/>
                  <a:pt x="40" y="54"/>
                  <a:pt x="37" y="29"/>
                </a:cubicBezTo>
                <a:cubicBezTo>
                  <a:pt x="26" y="29"/>
                  <a:pt x="12" y="31"/>
                  <a:pt x="11" y="42"/>
                </a:cubicBezTo>
                <a:close/>
                <a:moveTo>
                  <a:pt x="162" y="29"/>
                </a:moveTo>
                <a:cubicBezTo>
                  <a:pt x="159" y="54"/>
                  <a:pt x="153" y="73"/>
                  <a:pt x="145" y="88"/>
                </a:cubicBezTo>
                <a:cubicBezTo>
                  <a:pt x="169" y="81"/>
                  <a:pt x="188" y="56"/>
                  <a:pt x="188" y="42"/>
                </a:cubicBezTo>
                <a:cubicBezTo>
                  <a:pt x="187" y="31"/>
                  <a:pt x="173" y="29"/>
                  <a:pt x="162" y="2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50" name="Google Shape;1143;p16">
            <a:extLst>
              <a:ext uri="{FF2B5EF4-FFF2-40B4-BE49-F238E27FC236}">
                <a16:creationId xmlns:a16="http://schemas.microsoft.com/office/drawing/2014/main" id="{CB98DCD3-665F-EA42-884A-E114F2C4FA59}"/>
              </a:ext>
            </a:extLst>
          </p:cNvPr>
          <p:cNvSpPr txBox="1"/>
          <p:nvPr/>
        </p:nvSpPr>
        <p:spPr>
          <a:xfrm>
            <a:off x="608076" y="3808346"/>
            <a:ext cx="3657600" cy="5943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r>
              <a:rPr lang="en-US" sz="1600" b="1" i="0" u="none" strike="noStrike" cap="none" dirty="0">
                <a:solidFill>
                  <a:schemeClr val="lt1"/>
                </a:solidFill>
                <a:latin typeface="Calibri"/>
                <a:ea typeface="Calibri"/>
                <a:cs typeface="Calibri"/>
                <a:sym typeface="Calibri"/>
              </a:rPr>
              <a:t>Data sharing &amp; evaluation</a:t>
            </a:r>
            <a:endParaRPr sz="1600" b="0" i="0" u="none" strike="noStrike" cap="none" dirty="0">
              <a:solidFill>
                <a:schemeClr val="dk1"/>
              </a:solidFill>
              <a:latin typeface="Arial"/>
              <a:ea typeface="Arial"/>
              <a:cs typeface="Arial"/>
              <a:sym typeface="Arial"/>
            </a:endParaRPr>
          </a:p>
        </p:txBody>
      </p:sp>
      <p:sp>
        <p:nvSpPr>
          <p:cNvPr id="51" name="Google Shape;1144;p16">
            <a:extLst>
              <a:ext uri="{FF2B5EF4-FFF2-40B4-BE49-F238E27FC236}">
                <a16:creationId xmlns:a16="http://schemas.microsoft.com/office/drawing/2014/main" id="{F02B4E7A-7B7B-1248-B080-E38101BE409C}"/>
              </a:ext>
            </a:extLst>
          </p:cNvPr>
          <p:cNvSpPr txBox="1"/>
          <p:nvPr/>
        </p:nvSpPr>
        <p:spPr>
          <a:xfrm>
            <a:off x="4561230" y="3810001"/>
            <a:ext cx="3973138" cy="59270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Calibri"/>
                <a:ea typeface="Calibri"/>
                <a:cs typeface="Calibri"/>
                <a:sym typeface="Calibri"/>
              </a:rPr>
              <a:t>Data reporting: </a:t>
            </a:r>
            <a:r>
              <a:rPr lang="en-US" sz="1200" b="0" i="0" u="none" strike="noStrike" cap="none" dirty="0">
                <a:solidFill>
                  <a:schemeClr val="dk1"/>
                </a:solidFill>
                <a:latin typeface="Calibri"/>
                <a:ea typeface="Calibri"/>
                <a:cs typeface="Calibri"/>
                <a:sym typeface="Calibri"/>
              </a:rPr>
              <a:t>Regular data collection and reporting to state and local WDBs and U.S. DOL</a:t>
            </a:r>
            <a:endParaRPr sz="1200" b="1" i="0" u="none" strike="noStrike" cap="none" dirty="0">
              <a:solidFill>
                <a:schemeClr val="dk1"/>
              </a:solidFill>
              <a:latin typeface="Calibri"/>
              <a:ea typeface="Calibri"/>
              <a:cs typeface="Calibri"/>
              <a:sym typeface="Calibri"/>
            </a:endParaRPr>
          </a:p>
        </p:txBody>
      </p:sp>
      <p:sp>
        <p:nvSpPr>
          <p:cNvPr id="52" name="Google Shape;1145;p16">
            <a:extLst>
              <a:ext uri="{FF2B5EF4-FFF2-40B4-BE49-F238E27FC236}">
                <a16:creationId xmlns:a16="http://schemas.microsoft.com/office/drawing/2014/main" id="{A9719628-E8FC-FB47-8FA4-13CDFC7EE336}"/>
              </a:ext>
            </a:extLst>
          </p:cNvPr>
          <p:cNvSpPr txBox="1"/>
          <p:nvPr/>
        </p:nvSpPr>
        <p:spPr>
          <a:xfrm>
            <a:off x="609600" y="5280445"/>
            <a:ext cx="3657600" cy="59436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r>
              <a:rPr lang="en-US" sz="1600" b="1" i="0" u="none" strike="noStrike" cap="none" dirty="0">
                <a:solidFill>
                  <a:schemeClr val="lt1"/>
                </a:solidFill>
                <a:latin typeface="Calibri"/>
                <a:ea typeface="Calibri"/>
                <a:cs typeface="Calibri"/>
                <a:sym typeface="Calibri"/>
              </a:rPr>
              <a:t>Incentive structures</a:t>
            </a:r>
            <a:endParaRPr sz="1600" b="0" i="0" u="none" strike="noStrike" cap="none" dirty="0">
              <a:solidFill>
                <a:schemeClr val="dk1"/>
              </a:solidFill>
              <a:latin typeface="Arial"/>
              <a:ea typeface="Arial"/>
              <a:cs typeface="Arial"/>
              <a:sym typeface="Arial"/>
            </a:endParaRPr>
          </a:p>
        </p:txBody>
      </p:sp>
      <p:sp>
        <p:nvSpPr>
          <p:cNvPr id="53" name="Google Shape;1146;p16">
            <a:extLst>
              <a:ext uri="{FF2B5EF4-FFF2-40B4-BE49-F238E27FC236}">
                <a16:creationId xmlns:a16="http://schemas.microsoft.com/office/drawing/2014/main" id="{AE9DB28A-3BF3-6142-864E-B1489AF39DC8}"/>
              </a:ext>
            </a:extLst>
          </p:cNvPr>
          <p:cNvSpPr txBox="1"/>
          <p:nvPr/>
        </p:nvSpPr>
        <p:spPr>
          <a:xfrm>
            <a:off x="4561230" y="5278791"/>
            <a:ext cx="3973138" cy="59270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2"/>
              </a:buClr>
              <a:buSzPts val="1200"/>
              <a:buFont typeface="Calibri"/>
              <a:buNone/>
            </a:pPr>
            <a:r>
              <a:rPr lang="en-US" sz="1200" b="0" i="0" u="none" strike="noStrike" cap="none" dirty="0">
                <a:solidFill>
                  <a:schemeClr val="lt2"/>
                </a:solidFill>
                <a:latin typeface="Calibri"/>
                <a:ea typeface="Calibri"/>
                <a:cs typeface="Calibri"/>
                <a:sym typeface="Calibri"/>
              </a:rPr>
              <a:t>Funder rewards providers that meet or exceed outcomes goals &amp; measurably improve lives </a:t>
            </a:r>
            <a:endParaRPr sz="1200" b="0" i="0" u="none" strike="noStrike" cap="none" dirty="0">
              <a:solidFill>
                <a:schemeClr val="lt2"/>
              </a:solidFill>
              <a:latin typeface="Arial"/>
              <a:ea typeface="Arial"/>
              <a:cs typeface="Arial"/>
              <a:sym typeface="Arial"/>
            </a:endParaRPr>
          </a:p>
        </p:txBody>
      </p:sp>
      <p:pic>
        <p:nvPicPr>
          <p:cNvPr id="54" name="Google Shape;1147;p16">
            <a:extLst>
              <a:ext uri="{FF2B5EF4-FFF2-40B4-BE49-F238E27FC236}">
                <a16:creationId xmlns:a16="http://schemas.microsoft.com/office/drawing/2014/main" id="{E93B91E8-341D-B043-A81B-12B75C59BD5D}"/>
              </a:ext>
            </a:extLst>
          </p:cNvPr>
          <p:cNvPicPr preferRelativeResize="0"/>
          <p:nvPr/>
        </p:nvPicPr>
        <p:blipFill rotWithShape="1">
          <a:blip r:embed="rId3">
            <a:alphaModFix/>
          </a:blip>
          <a:srcRect/>
          <a:stretch/>
        </p:blipFill>
        <p:spPr>
          <a:xfrm>
            <a:off x="724946" y="5392264"/>
            <a:ext cx="365760" cy="365760"/>
          </a:xfrm>
          <a:prstGeom prst="rect">
            <a:avLst/>
          </a:prstGeom>
          <a:noFill/>
          <a:ln>
            <a:noFill/>
          </a:ln>
        </p:spPr>
      </p:pic>
      <p:sp>
        <p:nvSpPr>
          <p:cNvPr id="55" name="Google Shape;1149;p16">
            <a:extLst>
              <a:ext uri="{FF2B5EF4-FFF2-40B4-BE49-F238E27FC236}">
                <a16:creationId xmlns:a16="http://schemas.microsoft.com/office/drawing/2014/main" id="{2C9E08FF-4EC4-A044-B95A-231DAB310B6E}"/>
              </a:ext>
            </a:extLst>
          </p:cNvPr>
          <p:cNvSpPr/>
          <p:nvPr/>
        </p:nvSpPr>
        <p:spPr>
          <a:xfrm>
            <a:off x="609600" y="1600199"/>
            <a:ext cx="3657600" cy="5943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r>
              <a:rPr lang="en-US" sz="1600" b="1" i="0" u="none" strike="noStrike" cap="none" dirty="0">
                <a:solidFill>
                  <a:schemeClr val="lt1"/>
                </a:solidFill>
                <a:latin typeface="Calibri"/>
                <a:ea typeface="Calibri"/>
                <a:cs typeface="Calibri"/>
                <a:sym typeface="Calibri"/>
              </a:rPr>
              <a:t>          Stakeholder Engagement</a:t>
            </a:r>
            <a:endParaRPr sz="1600" b="0" i="0" u="none" strike="noStrike" cap="none" dirty="0">
              <a:solidFill>
                <a:schemeClr val="dk1"/>
              </a:solidFill>
              <a:latin typeface="Arial"/>
              <a:ea typeface="Arial"/>
              <a:cs typeface="Arial"/>
              <a:sym typeface="Arial"/>
            </a:endParaRPr>
          </a:p>
        </p:txBody>
      </p:sp>
      <p:pic>
        <p:nvPicPr>
          <p:cNvPr id="56" name="Google Shape;1150;p16" descr="Group of men">
            <a:extLst>
              <a:ext uri="{FF2B5EF4-FFF2-40B4-BE49-F238E27FC236}">
                <a16:creationId xmlns:a16="http://schemas.microsoft.com/office/drawing/2014/main" id="{0ADAF7B5-376D-A24E-82EA-113AD5AD4B02}"/>
              </a:ext>
            </a:extLst>
          </p:cNvPr>
          <p:cNvPicPr preferRelativeResize="0"/>
          <p:nvPr/>
        </p:nvPicPr>
        <p:blipFill rotWithShape="1">
          <a:blip r:embed="rId4">
            <a:alphaModFix/>
          </a:blip>
          <a:srcRect/>
          <a:stretch/>
        </p:blipFill>
        <p:spPr>
          <a:xfrm>
            <a:off x="702086" y="1691639"/>
            <a:ext cx="411480" cy="411480"/>
          </a:xfrm>
          <a:prstGeom prst="rect">
            <a:avLst/>
          </a:prstGeom>
          <a:noFill/>
          <a:ln>
            <a:noFill/>
          </a:ln>
        </p:spPr>
      </p:pic>
      <p:pic>
        <p:nvPicPr>
          <p:cNvPr id="57" name="Google Shape;1151;p16" descr="Bar graph with upward trend">
            <a:extLst>
              <a:ext uri="{FF2B5EF4-FFF2-40B4-BE49-F238E27FC236}">
                <a16:creationId xmlns:a16="http://schemas.microsoft.com/office/drawing/2014/main" id="{94D57622-F41A-D44D-8B0B-4D440C99180D}"/>
              </a:ext>
            </a:extLst>
          </p:cNvPr>
          <p:cNvPicPr preferRelativeResize="0"/>
          <p:nvPr/>
        </p:nvPicPr>
        <p:blipFill rotWithShape="1">
          <a:blip r:embed="rId5">
            <a:alphaModFix/>
          </a:blip>
          <a:srcRect/>
          <a:stretch/>
        </p:blipFill>
        <p:spPr>
          <a:xfrm>
            <a:off x="679226" y="3132039"/>
            <a:ext cx="457200" cy="457200"/>
          </a:xfrm>
          <a:prstGeom prst="rect">
            <a:avLst/>
          </a:prstGeom>
          <a:noFill/>
          <a:ln>
            <a:noFill/>
          </a:ln>
        </p:spPr>
      </p:pic>
      <p:pic>
        <p:nvPicPr>
          <p:cNvPr id="58" name="Google Shape;1152;p16" descr="Research">
            <a:extLst>
              <a:ext uri="{FF2B5EF4-FFF2-40B4-BE49-F238E27FC236}">
                <a16:creationId xmlns:a16="http://schemas.microsoft.com/office/drawing/2014/main" id="{1D7267C4-974A-1C42-8AF8-97616EC65F92}"/>
              </a:ext>
            </a:extLst>
          </p:cNvPr>
          <p:cNvPicPr preferRelativeResize="0"/>
          <p:nvPr/>
        </p:nvPicPr>
        <p:blipFill rotWithShape="1">
          <a:blip r:embed="rId6">
            <a:alphaModFix/>
          </a:blip>
          <a:srcRect/>
          <a:stretch/>
        </p:blipFill>
        <p:spPr>
          <a:xfrm>
            <a:off x="702086" y="3899786"/>
            <a:ext cx="411480" cy="411480"/>
          </a:xfrm>
          <a:prstGeom prst="rect">
            <a:avLst/>
          </a:prstGeom>
          <a:noFill/>
          <a:ln>
            <a:noFill/>
          </a:ln>
        </p:spPr>
      </p:pic>
      <p:sp>
        <p:nvSpPr>
          <p:cNvPr id="59" name="Google Shape;1153;p16">
            <a:extLst>
              <a:ext uri="{FF2B5EF4-FFF2-40B4-BE49-F238E27FC236}">
                <a16:creationId xmlns:a16="http://schemas.microsoft.com/office/drawing/2014/main" id="{6488541F-FE70-4D43-ACF5-4BE913E108B9}"/>
              </a:ext>
            </a:extLst>
          </p:cNvPr>
          <p:cNvSpPr/>
          <p:nvPr/>
        </p:nvSpPr>
        <p:spPr>
          <a:xfrm>
            <a:off x="623316" y="1131359"/>
            <a:ext cx="3642360" cy="37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Calibri"/>
              <a:buNone/>
            </a:pPr>
            <a:r>
              <a:rPr lang="en-US" sz="1600" b="1" i="0" u="none" strike="noStrike" cap="none" dirty="0">
                <a:solidFill>
                  <a:schemeClr val="dk1"/>
                </a:solidFill>
                <a:latin typeface="Calibri"/>
                <a:ea typeface="Calibri"/>
                <a:cs typeface="Calibri"/>
                <a:sym typeface="Calibri"/>
              </a:rPr>
              <a:t>Outcomes-Oriented Approach</a:t>
            </a:r>
            <a:endParaRPr sz="1600" b="0" i="0" u="none" strike="noStrike" cap="none" dirty="0">
              <a:solidFill>
                <a:schemeClr val="dk1"/>
              </a:solidFill>
              <a:latin typeface="Arial"/>
              <a:ea typeface="Arial"/>
              <a:cs typeface="Arial"/>
              <a:sym typeface="Arial"/>
            </a:endParaRPr>
          </a:p>
        </p:txBody>
      </p:sp>
      <p:sp>
        <p:nvSpPr>
          <p:cNvPr id="60" name="Google Shape;1154;p16">
            <a:extLst>
              <a:ext uri="{FF2B5EF4-FFF2-40B4-BE49-F238E27FC236}">
                <a16:creationId xmlns:a16="http://schemas.microsoft.com/office/drawing/2014/main" id="{851C8BDF-894B-4B43-9F71-6C500DC3837A}"/>
              </a:ext>
            </a:extLst>
          </p:cNvPr>
          <p:cNvSpPr/>
          <p:nvPr/>
        </p:nvSpPr>
        <p:spPr>
          <a:xfrm>
            <a:off x="4561262" y="1131359"/>
            <a:ext cx="3973138" cy="377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Calibri"/>
              <a:buNone/>
            </a:pPr>
            <a:r>
              <a:rPr lang="en-US" sz="1600" b="1" i="0" u="none" strike="noStrike" cap="none" dirty="0">
                <a:solidFill>
                  <a:schemeClr val="dk1"/>
                </a:solidFill>
                <a:latin typeface="Calibri"/>
                <a:ea typeface="Calibri"/>
                <a:cs typeface="Calibri"/>
                <a:sym typeface="Calibri"/>
              </a:rPr>
              <a:t>WIOA Approach</a:t>
            </a:r>
            <a:endParaRPr sz="1600" b="0" i="0" u="none" strike="noStrike" cap="none" dirty="0">
              <a:solidFill>
                <a:schemeClr val="dk1"/>
              </a:solidFill>
              <a:latin typeface="Arial"/>
              <a:ea typeface="Arial"/>
              <a:cs typeface="Arial"/>
              <a:sym typeface="Arial"/>
            </a:endParaRPr>
          </a:p>
        </p:txBody>
      </p:sp>
      <p:sp>
        <p:nvSpPr>
          <p:cNvPr id="61" name="Google Shape;1141;p16">
            <a:extLst>
              <a:ext uri="{FF2B5EF4-FFF2-40B4-BE49-F238E27FC236}">
                <a16:creationId xmlns:a16="http://schemas.microsoft.com/office/drawing/2014/main" id="{289947A7-CD40-564A-A912-3EB5B9A77F70}"/>
              </a:ext>
            </a:extLst>
          </p:cNvPr>
          <p:cNvSpPr/>
          <p:nvPr/>
        </p:nvSpPr>
        <p:spPr>
          <a:xfrm>
            <a:off x="4572000" y="2333241"/>
            <a:ext cx="4038568" cy="594361"/>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dirty="0">
                <a:solidFill>
                  <a:schemeClr val="dk1"/>
                </a:solidFill>
                <a:latin typeface="Calibri"/>
                <a:ea typeface="Calibri"/>
                <a:cs typeface="Calibri"/>
                <a:sym typeface="Calibri"/>
              </a:rPr>
              <a:t>State and Local Plans: </a:t>
            </a:r>
            <a:r>
              <a:rPr lang="en-US" sz="1200" b="0" i="0" u="none" strike="noStrike" cap="none" dirty="0">
                <a:solidFill>
                  <a:schemeClr val="dk1"/>
                </a:solidFill>
                <a:latin typeface="Calibri"/>
                <a:ea typeface="Calibri"/>
                <a:cs typeface="Calibri"/>
                <a:sym typeface="Calibri"/>
              </a:rPr>
              <a:t>Goals and/or priority populations outlined in approved WIOA plans </a:t>
            </a:r>
            <a:endParaRPr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0662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5">
            <a:extLst>
              <a:ext uri="{FF2B5EF4-FFF2-40B4-BE49-F238E27FC236}">
                <a16:creationId xmlns:a16="http://schemas.microsoft.com/office/drawing/2014/main" id="{7B6F6638-69E0-6845-81E3-F8D877E6D61C}"/>
              </a:ext>
            </a:extLst>
          </p:cNvPr>
          <p:cNvSpPr>
            <a:spLocks noGrp="1"/>
          </p:cNvSpPr>
          <p:nvPr>
            <p:ph type="subTitle" idx="1"/>
          </p:nvPr>
        </p:nvSpPr>
        <p:spPr>
          <a:xfrm>
            <a:off x="609600" y="1953489"/>
            <a:ext cx="7927848" cy="3913911"/>
          </a:xfrm>
        </p:spPr>
        <p:txBody>
          <a:bodyPr/>
          <a:lstStyle/>
          <a:p>
            <a:r>
              <a:rPr lang="en-US" sz="2000" dirty="0">
                <a:solidFill>
                  <a:schemeClr val="tx1"/>
                </a:solidFill>
              </a:rPr>
              <a:t>What is an outcomes-based approach? </a:t>
            </a:r>
          </a:p>
          <a:p>
            <a:r>
              <a:rPr lang="en-US" sz="2000" b="1" dirty="0">
                <a:solidFill>
                  <a:schemeClr val="tx1"/>
                </a:solidFill>
              </a:rPr>
              <a:t>Case study of an outcomes-oriented workforce project</a:t>
            </a:r>
          </a:p>
          <a:p>
            <a:r>
              <a:rPr lang="en-US" sz="2000" dirty="0">
                <a:solidFill>
                  <a:schemeClr val="tx1"/>
                </a:solidFill>
              </a:rPr>
              <a:t>Possible next steps and questions to consider</a:t>
            </a:r>
          </a:p>
        </p:txBody>
      </p:sp>
      <p:sp>
        <p:nvSpPr>
          <p:cNvPr id="13" name="Title 20">
            <a:extLst>
              <a:ext uri="{FF2B5EF4-FFF2-40B4-BE49-F238E27FC236}">
                <a16:creationId xmlns:a16="http://schemas.microsoft.com/office/drawing/2014/main" id="{DE87707A-2301-BA43-A495-4362AC515AF1}"/>
              </a:ext>
            </a:extLst>
          </p:cNvPr>
          <p:cNvSpPr>
            <a:spLocks noGrp="1"/>
          </p:cNvSpPr>
          <p:nvPr>
            <p:ph type="title"/>
          </p:nvPr>
        </p:nvSpPr>
        <p:spPr>
          <a:xfrm>
            <a:off x="608076" y="866713"/>
            <a:ext cx="7927848" cy="850392"/>
          </a:xfrm>
        </p:spPr>
        <p:txBody>
          <a:bodyPr/>
          <a:lstStyle/>
          <a:p>
            <a:r>
              <a:rPr lang="en-US" dirty="0"/>
              <a:t>Contents</a:t>
            </a:r>
          </a:p>
        </p:txBody>
      </p:sp>
      <p:sp>
        <p:nvSpPr>
          <p:cNvPr id="2" name="Date Placeholder 1">
            <a:extLst>
              <a:ext uri="{FF2B5EF4-FFF2-40B4-BE49-F238E27FC236}">
                <a16:creationId xmlns:a16="http://schemas.microsoft.com/office/drawing/2014/main" id="{F2A3C439-C6C7-4FAB-9F56-938C3C45BEAD}"/>
              </a:ext>
            </a:extLst>
          </p:cNvPr>
          <p:cNvSpPr>
            <a:spLocks noGrp="1"/>
          </p:cNvSpPr>
          <p:nvPr>
            <p:ph type="dt" sz="half" idx="10"/>
          </p:nvPr>
        </p:nvSpPr>
        <p:spPr/>
        <p:txBody>
          <a:bodyPr/>
          <a:lstStyle/>
          <a:p>
            <a:pPr>
              <a:defRPr/>
            </a:pPr>
            <a:fld id="{681AD2F5-8157-4A81-84D5-514CAFF5201E}" type="datetime1">
              <a:rPr lang="en-US" smtClean="0"/>
              <a:t>2/21/20</a:t>
            </a:fld>
            <a:endParaRPr lang="en-US" dirty="0"/>
          </a:p>
        </p:txBody>
      </p:sp>
      <p:sp>
        <p:nvSpPr>
          <p:cNvPr id="3" name="Footer Placeholder 2">
            <a:extLst>
              <a:ext uri="{FF2B5EF4-FFF2-40B4-BE49-F238E27FC236}">
                <a16:creationId xmlns:a16="http://schemas.microsoft.com/office/drawing/2014/main" id="{74B71B1B-50A1-4497-9759-46B00D3A34BB}"/>
              </a:ext>
            </a:extLst>
          </p:cNvPr>
          <p:cNvSpPr>
            <a:spLocks noGrp="1"/>
          </p:cNvSpPr>
          <p:nvPr>
            <p:ph type="ftr" sz="quarter" idx="11"/>
          </p:nvPr>
        </p:nvSpPr>
        <p:spPr/>
        <p:txBody>
          <a:bodyPr/>
          <a:lstStyle/>
          <a:p>
            <a:pPr algn="l">
              <a:defRPr/>
            </a:pPr>
            <a:r>
              <a:rPr lang="en-US"/>
              <a:t>www.thirdsectorcap.org         		 © THIRD SECTOR CAPITAL PARTNERS, INC.</a:t>
            </a:r>
            <a:endParaRPr lang="en-US" dirty="0"/>
          </a:p>
        </p:txBody>
      </p:sp>
      <p:sp>
        <p:nvSpPr>
          <p:cNvPr id="4" name="Slide Number Placeholder 3">
            <a:extLst>
              <a:ext uri="{FF2B5EF4-FFF2-40B4-BE49-F238E27FC236}">
                <a16:creationId xmlns:a16="http://schemas.microsoft.com/office/drawing/2014/main" id="{A6E48D68-436D-488B-8671-1AE3548E0C7A}"/>
              </a:ext>
            </a:extLst>
          </p:cNvPr>
          <p:cNvSpPr>
            <a:spLocks noGrp="1"/>
          </p:cNvSpPr>
          <p:nvPr>
            <p:ph type="sldNum" sz="quarter" idx="12"/>
          </p:nvPr>
        </p:nvSpPr>
        <p:spPr/>
        <p:txBody>
          <a:bodyPr/>
          <a:lstStyle/>
          <a:p>
            <a:pPr>
              <a:defRPr/>
            </a:pPr>
            <a:fld id="{EC9E4C9C-41D7-492C-B6F1-1324A60953BF}" type="slidenum">
              <a:rPr lang="en-US" smtClean="0"/>
              <a:pPr>
                <a:defRPr/>
              </a:pPr>
              <a:t>11</a:t>
            </a:fld>
            <a:endParaRPr lang="en-US" dirty="0"/>
          </a:p>
        </p:txBody>
      </p:sp>
    </p:spTree>
    <p:extLst>
      <p:ext uri="{BB962C8B-B14F-4D97-AF65-F5344CB8AC3E}">
        <p14:creationId xmlns:p14="http://schemas.microsoft.com/office/powerpoint/2010/main" val="3836482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065E596-23D0-BF43-93B6-7DE16C8032B9}"/>
              </a:ext>
            </a:extLst>
          </p:cNvPr>
          <p:cNvSpPr>
            <a:spLocks noGrp="1"/>
          </p:cNvSpPr>
          <p:nvPr>
            <p:ph type="body" sz="quarter" idx="19"/>
          </p:nvPr>
        </p:nvSpPr>
        <p:spPr/>
        <p:txBody>
          <a:bodyPr/>
          <a:lstStyle/>
          <a:p>
            <a:endParaRPr lang="en-US"/>
          </a:p>
        </p:txBody>
      </p:sp>
      <p:sp>
        <p:nvSpPr>
          <p:cNvPr id="6" name="Date Placeholder 5">
            <a:extLst>
              <a:ext uri="{FF2B5EF4-FFF2-40B4-BE49-F238E27FC236}">
                <a16:creationId xmlns:a16="http://schemas.microsoft.com/office/drawing/2014/main" id="{DB2A12EB-05DA-614B-B6E9-C571D9D522E6}"/>
              </a:ext>
            </a:extLst>
          </p:cNvPr>
          <p:cNvSpPr>
            <a:spLocks noGrp="1"/>
          </p:cNvSpPr>
          <p:nvPr>
            <p:ph type="dt" sz="half" idx="20"/>
          </p:nvPr>
        </p:nvSpPr>
        <p:spPr/>
        <p:txBody>
          <a:bodyPr/>
          <a:lstStyle/>
          <a:p>
            <a:pPr>
              <a:defRPr/>
            </a:pPr>
            <a:fld id="{2B45929A-75A9-408C-8C9C-3AFAE0FE12F4}" type="datetime1">
              <a:rPr lang="en-US" smtClean="0"/>
              <a:t>2/21/20</a:t>
            </a:fld>
            <a:endParaRPr lang="en-US" dirty="0"/>
          </a:p>
        </p:txBody>
      </p:sp>
      <p:sp>
        <p:nvSpPr>
          <p:cNvPr id="7" name="Footer Placeholder 6">
            <a:extLst>
              <a:ext uri="{FF2B5EF4-FFF2-40B4-BE49-F238E27FC236}">
                <a16:creationId xmlns:a16="http://schemas.microsoft.com/office/drawing/2014/main" id="{2F0FE734-FC9D-6044-9D25-18287E8641DC}"/>
              </a:ext>
            </a:extLst>
          </p:cNvPr>
          <p:cNvSpPr>
            <a:spLocks noGrp="1"/>
          </p:cNvSpPr>
          <p:nvPr>
            <p:ph type="ftr" sz="quarter" idx="21"/>
          </p:nvPr>
        </p:nvSpPr>
        <p:spPr/>
        <p:txBody>
          <a:bodyPr/>
          <a:lstStyle/>
          <a:p>
            <a:pPr algn="l">
              <a:defRPr/>
            </a:pPr>
            <a:r>
              <a:rPr lang="en-US"/>
              <a:t>www.thirdsectorcap.org         		 © THIRD SECTOR CAPITAL PARTNERS, INC.</a:t>
            </a:r>
            <a:endParaRPr lang="en-US" dirty="0"/>
          </a:p>
        </p:txBody>
      </p:sp>
      <p:sp>
        <p:nvSpPr>
          <p:cNvPr id="8" name="Slide Number Placeholder 7">
            <a:extLst>
              <a:ext uri="{FF2B5EF4-FFF2-40B4-BE49-F238E27FC236}">
                <a16:creationId xmlns:a16="http://schemas.microsoft.com/office/drawing/2014/main" id="{76F42637-856E-0C46-8F5A-0E182F4F30B3}"/>
              </a:ext>
            </a:extLst>
          </p:cNvPr>
          <p:cNvSpPr>
            <a:spLocks noGrp="1"/>
          </p:cNvSpPr>
          <p:nvPr>
            <p:ph type="sldNum" sz="quarter" idx="22"/>
          </p:nvPr>
        </p:nvSpPr>
        <p:spPr/>
        <p:txBody>
          <a:bodyPr/>
          <a:lstStyle/>
          <a:p>
            <a:pPr>
              <a:defRPr/>
            </a:pPr>
            <a:fld id="{CDBF65C0-43BC-47E3-9F30-ABF09042DD72}" type="slidenum">
              <a:rPr lang="en-US" smtClean="0"/>
              <a:pPr>
                <a:defRPr/>
              </a:pPr>
              <a:t>12</a:t>
            </a:fld>
            <a:endParaRPr lang="en-US" dirty="0"/>
          </a:p>
        </p:txBody>
      </p:sp>
      <p:sp>
        <p:nvSpPr>
          <p:cNvPr id="9" name="Text Placeholder 2">
            <a:extLst>
              <a:ext uri="{FF2B5EF4-FFF2-40B4-BE49-F238E27FC236}">
                <a16:creationId xmlns:a16="http://schemas.microsoft.com/office/drawing/2014/main" id="{D48E20AB-7847-AA46-857E-138DA49561A8}"/>
              </a:ext>
            </a:extLst>
          </p:cNvPr>
          <p:cNvSpPr txBox="1">
            <a:spLocks/>
          </p:cNvSpPr>
          <p:nvPr/>
        </p:nvSpPr>
        <p:spPr>
          <a:xfrm>
            <a:off x="3135807" y="1368623"/>
            <a:ext cx="2872389" cy="307777"/>
          </a:xfrm>
          <a:prstGeom prst="rect">
            <a:avLst/>
          </a:prstGeom>
        </p:spPr>
        <p:txBody>
          <a:bodyPr wrap="none">
            <a:spAutoFit/>
          </a:bodyPr>
          <a:lstStyle>
            <a:lvl1pPr marL="0" indent="0" algn="ctr" defTabSz="457200" rtl="0" eaLnBrk="1" fontAlgn="base" hangingPunct="1">
              <a:spcBef>
                <a:spcPct val="20000"/>
              </a:spcBef>
              <a:spcAft>
                <a:spcPct val="0"/>
              </a:spcAft>
              <a:buFont typeface="Arial" panose="020B0604020202020204" pitchFamily="34" charset="0"/>
              <a:buNone/>
              <a:defRPr sz="1400" b="1" kern="1200" baseline="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rgbClr val="000000"/>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rgbClr val="000000"/>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rgbClr val="000000"/>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Northern Virginia Workforce Project</a:t>
            </a:r>
            <a:endParaRPr lang="en-US" dirty="0"/>
          </a:p>
        </p:txBody>
      </p:sp>
      <p:sp>
        <p:nvSpPr>
          <p:cNvPr id="10" name="Title 4">
            <a:extLst>
              <a:ext uri="{FF2B5EF4-FFF2-40B4-BE49-F238E27FC236}">
                <a16:creationId xmlns:a16="http://schemas.microsoft.com/office/drawing/2014/main" id="{43E65227-BFDE-1844-8998-28DA0F672B58}"/>
              </a:ext>
            </a:extLst>
          </p:cNvPr>
          <p:cNvSpPr txBox="1">
            <a:spLocks/>
          </p:cNvSpPr>
          <p:nvPr/>
        </p:nvSpPr>
        <p:spPr bwMode="auto">
          <a:xfrm>
            <a:off x="608076" y="457491"/>
            <a:ext cx="7927848" cy="789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lang="en-US" sz="2000" b="1" kern="1200" baseline="0">
                <a:solidFill>
                  <a:schemeClr val="tx1"/>
                </a:solidFill>
                <a:latin typeface="+mj-lt"/>
                <a:ea typeface="+mj-ea"/>
                <a:cs typeface="+mj-cs"/>
              </a:defRPr>
            </a:lvl1pPr>
            <a:lvl2pPr algn="l" defTabSz="457200" rtl="0" eaLnBrk="1" fontAlgn="base" hangingPunct="1">
              <a:spcBef>
                <a:spcPct val="0"/>
              </a:spcBef>
              <a:spcAft>
                <a:spcPct val="0"/>
              </a:spcAft>
              <a:defRPr sz="2000" b="1">
                <a:solidFill>
                  <a:srgbClr val="000000"/>
                </a:solidFill>
                <a:latin typeface="Calibri" panose="020F0502020204030204" pitchFamily="34" charset="0"/>
              </a:defRPr>
            </a:lvl2pPr>
            <a:lvl3pPr algn="l" defTabSz="457200" rtl="0" eaLnBrk="1" fontAlgn="base" hangingPunct="1">
              <a:spcBef>
                <a:spcPct val="0"/>
              </a:spcBef>
              <a:spcAft>
                <a:spcPct val="0"/>
              </a:spcAft>
              <a:defRPr sz="2000" b="1">
                <a:solidFill>
                  <a:srgbClr val="000000"/>
                </a:solidFill>
                <a:latin typeface="Calibri" panose="020F0502020204030204" pitchFamily="34" charset="0"/>
              </a:defRPr>
            </a:lvl3pPr>
            <a:lvl4pPr algn="l" defTabSz="457200" rtl="0" eaLnBrk="1" fontAlgn="base" hangingPunct="1">
              <a:spcBef>
                <a:spcPct val="0"/>
              </a:spcBef>
              <a:spcAft>
                <a:spcPct val="0"/>
              </a:spcAft>
              <a:defRPr sz="2000" b="1">
                <a:solidFill>
                  <a:srgbClr val="000000"/>
                </a:solidFill>
                <a:latin typeface="Calibri" panose="020F0502020204030204" pitchFamily="34" charset="0"/>
              </a:defRPr>
            </a:lvl4pPr>
            <a:lvl5pPr algn="l" defTabSz="457200" rtl="0" eaLnBrk="1" fontAlgn="base" hangingPunct="1">
              <a:spcBef>
                <a:spcPct val="0"/>
              </a:spcBef>
              <a:spcAft>
                <a:spcPct val="0"/>
              </a:spcAft>
              <a:defRPr sz="2000" b="1">
                <a:solidFill>
                  <a:srgbClr val="000000"/>
                </a:solidFill>
                <a:latin typeface="Calibri" panose="020F0502020204030204" pitchFamily="34" charset="0"/>
              </a:defRPr>
            </a:lvl5pPr>
            <a:lvl6pPr marL="457200" algn="l" defTabSz="457200" rtl="0" eaLnBrk="1" fontAlgn="base" hangingPunct="1">
              <a:spcBef>
                <a:spcPct val="0"/>
              </a:spcBef>
              <a:spcAft>
                <a:spcPct val="0"/>
              </a:spcAft>
              <a:defRPr sz="2000" b="1">
                <a:solidFill>
                  <a:srgbClr val="000000"/>
                </a:solidFill>
                <a:latin typeface="Calibri" panose="020F0502020204030204" pitchFamily="34" charset="0"/>
              </a:defRPr>
            </a:lvl6pPr>
            <a:lvl7pPr marL="914400" algn="l" defTabSz="457200" rtl="0" eaLnBrk="1" fontAlgn="base" hangingPunct="1">
              <a:spcBef>
                <a:spcPct val="0"/>
              </a:spcBef>
              <a:spcAft>
                <a:spcPct val="0"/>
              </a:spcAft>
              <a:defRPr sz="2000" b="1">
                <a:solidFill>
                  <a:srgbClr val="000000"/>
                </a:solidFill>
                <a:latin typeface="Calibri" panose="020F0502020204030204" pitchFamily="34" charset="0"/>
              </a:defRPr>
            </a:lvl7pPr>
            <a:lvl8pPr marL="1371600" algn="l" defTabSz="457200" rtl="0" eaLnBrk="1" fontAlgn="base" hangingPunct="1">
              <a:spcBef>
                <a:spcPct val="0"/>
              </a:spcBef>
              <a:spcAft>
                <a:spcPct val="0"/>
              </a:spcAft>
              <a:defRPr sz="2000" b="1">
                <a:solidFill>
                  <a:srgbClr val="000000"/>
                </a:solidFill>
                <a:latin typeface="Calibri" panose="020F0502020204030204" pitchFamily="34" charset="0"/>
              </a:defRPr>
            </a:lvl8pPr>
            <a:lvl9pPr marL="1828800" algn="l" defTabSz="457200" rtl="0" eaLnBrk="1" fontAlgn="base" hangingPunct="1">
              <a:spcBef>
                <a:spcPct val="0"/>
              </a:spcBef>
              <a:spcAft>
                <a:spcPct val="0"/>
              </a:spcAft>
              <a:defRPr sz="2000" b="1">
                <a:solidFill>
                  <a:srgbClr val="000000"/>
                </a:solidFill>
                <a:latin typeface="Calibri" panose="020F0502020204030204" pitchFamily="34" charset="0"/>
              </a:defRPr>
            </a:lvl9pPr>
          </a:lstStyle>
          <a:p>
            <a:r>
              <a:rPr lang="en-US" dirty="0"/>
              <a:t>Northern Virginia saw outcomes orientation as an opportunity to reach more underserved youth and better meet their unique needs</a:t>
            </a:r>
          </a:p>
        </p:txBody>
      </p:sp>
      <p:sp>
        <p:nvSpPr>
          <p:cNvPr id="11" name="Slide Number Placeholder 7">
            <a:extLst>
              <a:ext uri="{FF2B5EF4-FFF2-40B4-BE49-F238E27FC236}">
                <a16:creationId xmlns:a16="http://schemas.microsoft.com/office/drawing/2014/main" id="{540E9A6A-3DDD-354C-926D-67F05191C71E}"/>
              </a:ext>
            </a:extLst>
          </p:cNvPr>
          <p:cNvSpPr txBox="1">
            <a:spLocks/>
          </p:cNvSpPr>
          <p:nvPr/>
        </p:nvSpPr>
        <p:spPr>
          <a:xfrm>
            <a:off x="8140700" y="6146800"/>
            <a:ext cx="374650" cy="473075"/>
          </a:xfrm>
          <a:prstGeom prst="rect">
            <a:avLst/>
          </a:prstGeom>
        </p:spPr>
        <p:txBody>
          <a:bodyPr vert="horz" lIns="91440" tIns="45720" rIns="91440" bIns="45720" rtlCol="0" anchor="b"/>
          <a:lstStyle>
            <a:defPPr>
              <a:defRPr lang="en-US"/>
            </a:defPPr>
            <a:lvl1pPr algn="ctr" defTabSz="457200" rtl="0" eaLnBrk="1" fontAlgn="auto" hangingPunct="1">
              <a:spcBef>
                <a:spcPts val="0"/>
              </a:spcBef>
              <a:spcAft>
                <a:spcPts val="0"/>
              </a:spcAft>
              <a:defRPr lang="en-US" sz="9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fld id="{DA0793FB-C4C3-534D-8179-FE2E76B41AD2}" type="slidenum">
              <a:rPr lang="en-US" smtClean="0"/>
              <a:pPr/>
              <a:t>12</a:t>
            </a:fld>
            <a:endParaRPr lang="en-US" dirty="0"/>
          </a:p>
        </p:txBody>
      </p:sp>
      <p:sp>
        <p:nvSpPr>
          <p:cNvPr id="12" name="Rectangle 11">
            <a:extLst>
              <a:ext uri="{FF2B5EF4-FFF2-40B4-BE49-F238E27FC236}">
                <a16:creationId xmlns:a16="http://schemas.microsoft.com/office/drawing/2014/main" id="{85982E61-007F-8446-8340-5C5670EED626}"/>
              </a:ext>
            </a:extLst>
          </p:cNvPr>
          <p:cNvSpPr/>
          <p:nvPr/>
        </p:nvSpPr>
        <p:spPr>
          <a:xfrm>
            <a:off x="4706310" y="2312411"/>
            <a:ext cx="3768622" cy="3353125"/>
          </a:xfrm>
          <a:prstGeom prst="rect">
            <a:avLst/>
          </a:prstGeom>
          <a:solidFill>
            <a:schemeClr val="bg1"/>
          </a:solidFill>
          <a:ln>
            <a:solidFill>
              <a:schemeClr val="bg2"/>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solidFill>
            </a:endParaRPr>
          </a:p>
        </p:txBody>
      </p:sp>
      <p:sp>
        <p:nvSpPr>
          <p:cNvPr id="13" name="Right Arrow 15">
            <a:extLst>
              <a:ext uri="{FF2B5EF4-FFF2-40B4-BE49-F238E27FC236}">
                <a16:creationId xmlns:a16="http://schemas.microsoft.com/office/drawing/2014/main" id="{4EB74352-7847-7043-B5EE-01DEE5B86934}"/>
              </a:ext>
            </a:extLst>
          </p:cNvPr>
          <p:cNvSpPr/>
          <p:nvPr/>
        </p:nvSpPr>
        <p:spPr bwMode="auto">
          <a:xfrm>
            <a:off x="3107913" y="2399192"/>
            <a:ext cx="513793" cy="405689"/>
          </a:xfrm>
          <a:prstGeom prst="rightArrow">
            <a:avLst/>
          </a:prstGeom>
          <a:solidFill>
            <a:schemeClr val="bg2">
              <a:lumMod val="20000"/>
              <a:lumOff val="80000"/>
            </a:schemeClr>
          </a:solidFill>
          <a:ln w="9525">
            <a:noFill/>
            <a:miter lim="800000"/>
            <a:headEnd/>
            <a:tailEnd/>
          </a:ln>
          <a:effectLst/>
        </p:spPr>
        <p:txBody>
          <a:bodyPr lIns="0" tIns="0" rIns="0" bIns="0" rtlCol="0" anchor="ctr"/>
          <a:lstStyle/>
          <a:p>
            <a:pPr algn="ctr"/>
            <a:endParaRPr lang="en-US" sz="1200" i="1" dirty="0">
              <a:solidFill>
                <a:schemeClr val="bg1"/>
              </a:solidFill>
              <a:latin typeface="+mj-lt"/>
              <a:ea typeface="+mn-ea"/>
              <a:cs typeface="Calibri Light"/>
            </a:endParaRPr>
          </a:p>
        </p:txBody>
      </p:sp>
      <p:sp>
        <p:nvSpPr>
          <p:cNvPr id="14" name="Right Arrow 16">
            <a:extLst>
              <a:ext uri="{FF2B5EF4-FFF2-40B4-BE49-F238E27FC236}">
                <a16:creationId xmlns:a16="http://schemas.microsoft.com/office/drawing/2014/main" id="{C7AF7A7E-4D61-474D-A32E-0B4570AC0332}"/>
              </a:ext>
            </a:extLst>
          </p:cNvPr>
          <p:cNvSpPr/>
          <p:nvPr/>
        </p:nvSpPr>
        <p:spPr bwMode="auto">
          <a:xfrm>
            <a:off x="5131301" y="2376338"/>
            <a:ext cx="513793" cy="405689"/>
          </a:xfrm>
          <a:prstGeom prst="rightArrow">
            <a:avLst/>
          </a:prstGeom>
          <a:solidFill>
            <a:schemeClr val="bg2">
              <a:lumMod val="20000"/>
              <a:lumOff val="80000"/>
            </a:schemeClr>
          </a:solidFill>
          <a:ln w="9525">
            <a:noFill/>
            <a:miter lim="800000"/>
            <a:headEnd/>
            <a:tailEnd/>
          </a:ln>
          <a:effectLst/>
        </p:spPr>
        <p:txBody>
          <a:bodyPr lIns="0" tIns="0" rIns="0" bIns="0" rtlCol="0" anchor="ctr"/>
          <a:lstStyle/>
          <a:p>
            <a:pPr algn="ctr"/>
            <a:endParaRPr lang="en-US" sz="1200" i="1" dirty="0">
              <a:solidFill>
                <a:schemeClr val="bg1"/>
              </a:solidFill>
              <a:latin typeface="+mj-lt"/>
              <a:ea typeface="+mn-ea"/>
              <a:cs typeface="Calibri Light"/>
            </a:endParaRPr>
          </a:p>
        </p:txBody>
      </p:sp>
      <p:sp>
        <p:nvSpPr>
          <p:cNvPr id="15" name="Rectangle 14">
            <a:extLst>
              <a:ext uri="{FF2B5EF4-FFF2-40B4-BE49-F238E27FC236}">
                <a16:creationId xmlns:a16="http://schemas.microsoft.com/office/drawing/2014/main" id="{D232DA53-AAA5-7742-8D1F-78ED34672ADE}"/>
              </a:ext>
            </a:extLst>
          </p:cNvPr>
          <p:cNvSpPr/>
          <p:nvPr/>
        </p:nvSpPr>
        <p:spPr>
          <a:xfrm>
            <a:off x="631192" y="2312411"/>
            <a:ext cx="3755652" cy="3353125"/>
          </a:xfrm>
          <a:prstGeom prst="rect">
            <a:avLst/>
          </a:prstGeom>
          <a:solidFill>
            <a:schemeClr val="bg1"/>
          </a:solidFill>
          <a:ln>
            <a:solidFill>
              <a:schemeClr val="tx2"/>
            </a:solidFill>
          </a:ln>
        </p:spPr>
        <p:style>
          <a:lnRef idx="2">
            <a:schemeClr val="dk1"/>
          </a:lnRef>
          <a:fillRef idx="1">
            <a:schemeClr val="lt1"/>
          </a:fillRef>
          <a:effectRef idx="0">
            <a:schemeClr val="dk1"/>
          </a:effectRef>
          <a:fontRef idx="minor">
            <a:schemeClr val="dk1"/>
          </a:fontRef>
        </p:style>
        <p:txBody>
          <a:bodyPr rtlCol="0" anchor="t"/>
          <a:lstStyle/>
          <a:p>
            <a:pPr algn="ctr"/>
            <a:endParaRPr lang="en-US" sz="1400" dirty="0">
              <a:solidFill>
                <a:schemeClr val="tx1"/>
              </a:solidFill>
            </a:endParaRPr>
          </a:p>
          <a:p>
            <a:pPr algn="ctr"/>
            <a:endParaRPr lang="en-US" sz="1400" dirty="0">
              <a:solidFill>
                <a:schemeClr val="tx1"/>
              </a:solidFill>
            </a:endParaRPr>
          </a:p>
          <a:p>
            <a:pPr algn="ctr"/>
            <a:endParaRPr lang="en-US" sz="1400" dirty="0">
              <a:solidFill>
                <a:schemeClr val="tx1"/>
              </a:solidFill>
            </a:endParaRPr>
          </a:p>
        </p:txBody>
      </p:sp>
      <p:sp>
        <p:nvSpPr>
          <p:cNvPr id="16" name="TextBox 15">
            <a:extLst>
              <a:ext uri="{FF2B5EF4-FFF2-40B4-BE49-F238E27FC236}">
                <a16:creationId xmlns:a16="http://schemas.microsoft.com/office/drawing/2014/main" id="{A6FAD4A1-6591-4144-A01F-A2D52488A57C}"/>
              </a:ext>
            </a:extLst>
          </p:cNvPr>
          <p:cNvSpPr txBox="1"/>
          <p:nvPr/>
        </p:nvSpPr>
        <p:spPr>
          <a:xfrm>
            <a:off x="578339" y="2345647"/>
            <a:ext cx="1860061" cy="338554"/>
          </a:xfrm>
          <a:prstGeom prst="rect">
            <a:avLst/>
          </a:prstGeom>
          <a:noFill/>
        </p:spPr>
        <p:txBody>
          <a:bodyPr wrap="none" rtlCol="0">
            <a:spAutoFit/>
          </a:bodyPr>
          <a:lstStyle/>
          <a:p>
            <a:pPr algn="ctr"/>
            <a:r>
              <a:rPr lang="en-US" sz="1600" b="1" dirty="0"/>
              <a:t>Periodic Enrollment</a:t>
            </a:r>
            <a:endParaRPr lang="en-US" sz="1600" b="1" dirty="0">
              <a:latin typeface="+mn-lt"/>
            </a:endParaRPr>
          </a:p>
        </p:txBody>
      </p:sp>
      <p:sp>
        <p:nvSpPr>
          <p:cNvPr id="17" name="TextBox 16">
            <a:extLst>
              <a:ext uri="{FF2B5EF4-FFF2-40B4-BE49-F238E27FC236}">
                <a16:creationId xmlns:a16="http://schemas.microsoft.com/office/drawing/2014/main" id="{9CA5A9DD-25C0-D54C-BA00-EAB246E0510E}"/>
              </a:ext>
            </a:extLst>
          </p:cNvPr>
          <p:cNvSpPr txBox="1"/>
          <p:nvPr/>
        </p:nvSpPr>
        <p:spPr>
          <a:xfrm>
            <a:off x="4800600" y="3526681"/>
            <a:ext cx="1906877" cy="338554"/>
          </a:xfrm>
          <a:prstGeom prst="rect">
            <a:avLst/>
          </a:prstGeom>
          <a:noFill/>
        </p:spPr>
        <p:txBody>
          <a:bodyPr wrap="square" rtlCol="0">
            <a:spAutoFit/>
          </a:bodyPr>
          <a:lstStyle/>
          <a:p>
            <a:r>
              <a:rPr lang="en-US" sz="1600" b="1" dirty="0">
                <a:solidFill>
                  <a:schemeClr val="bg2"/>
                </a:solidFill>
                <a:latin typeface="+mn-lt"/>
              </a:rPr>
              <a:t>Outcomes Tracking</a:t>
            </a:r>
          </a:p>
        </p:txBody>
      </p:sp>
      <p:sp>
        <p:nvSpPr>
          <p:cNvPr id="18" name="TextBox 17">
            <a:extLst>
              <a:ext uri="{FF2B5EF4-FFF2-40B4-BE49-F238E27FC236}">
                <a16:creationId xmlns:a16="http://schemas.microsoft.com/office/drawing/2014/main" id="{8922FC4A-23AE-DC43-8860-BDBC5D9DC38F}"/>
              </a:ext>
            </a:extLst>
          </p:cNvPr>
          <p:cNvSpPr txBox="1"/>
          <p:nvPr/>
        </p:nvSpPr>
        <p:spPr>
          <a:xfrm>
            <a:off x="4797769" y="4580272"/>
            <a:ext cx="2365031" cy="338554"/>
          </a:xfrm>
          <a:prstGeom prst="rect">
            <a:avLst/>
          </a:prstGeom>
          <a:noFill/>
        </p:spPr>
        <p:txBody>
          <a:bodyPr wrap="square" rtlCol="0">
            <a:spAutoFit/>
          </a:bodyPr>
          <a:lstStyle/>
          <a:p>
            <a:r>
              <a:rPr lang="en-US" sz="1600" b="1" dirty="0">
                <a:solidFill>
                  <a:schemeClr val="bg2"/>
                </a:solidFill>
                <a:latin typeface="+mn-lt"/>
              </a:rPr>
              <a:t>Performance Payments</a:t>
            </a:r>
          </a:p>
        </p:txBody>
      </p:sp>
      <p:grpSp>
        <p:nvGrpSpPr>
          <p:cNvPr id="19" name="Group 18">
            <a:extLst>
              <a:ext uri="{FF2B5EF4-FFF2-40B4-BE49-F238E27FC236}">
                <a16:creationId xmlns:a16="http://schemas.microsoft.com/office/drawing/2014/main" id="{DC780A88-6B77-A949-B104-8B67E1CC8719}"/>
              </a:ext>
            </a:extLst>
          </p:cNvPr>
          <p:cNvGrpSpPr/>
          <p:nvPr/>
        </p:nvGrpSpPr>
        <p:grpSpPr>
          <a:xfrm>
            <a:off x="5031209" y="2839917"/>
            <a:ext cx="853826" cy="606216"/>
            <a:chOff x="4802395" y="2894161"/>
            <a:chExt cx="853826" cy="606216"/>
          </a:xfrm>
          <a:solidFill>
            <a:schemeClr val="bg2"/>
          </a:solidFill>
        </p:grpSpPr>
        <p:sp>
          <p:nvSpPr>
            <p:cNvPr id="20" name="Freeform 5">
              <a:extLst>
                <a:ext uri="{FF2B5EF4-FFF2-40B4-BE49-F238E27FC236}">
                  <a16:creationId xmlns:a16="http://schemas.microsoft.com/office/drawing/2014/main" id="{366D85C9-A19A-5F4C-AB54-B5B292885FCA}"/>
                </a:ext>
              </a:extLst>
            </p:cNvPr>
            <p:cNvSpPr>
              <a:spLocks noChangeAspect="1" noEditPoints="1"/>
            </p:cNvSpPr>
            <p:nvPr/>
          </p:nvSpPr>
          <p:spPr bwMode="auto">
            <a:xfrm>
              <a:off x="4802395" y="3260375"/>
              <a:ext cx="260628" cy="240002"/>
            </a:xfrm>
            <a:custGeom>
              <a:avLst/>
              <a:gdLst>
                <a:gd name="T0" fmla="*/ 630 w 676"/>
                <a:gd name="T1" fmla="*/ 155 h 627"/>
                <a:gd name="T2" fmla="*/ 520 w 676"/>
                <a:gd name="T3" fmla="*/ 160 h 627"/>
                <a:gd name="T4" fmla="*/ 378 w 676"/>
                <a:gd name="T5" fmla="*/ 135 h 627"/>
                <a:gd name="T6" fmla="*/ 299 w 676"/>
                <a:gd name="T7" fmla="*/ 128 h 627"/>
                <a:gd name="T8" fmla="*/ 153 w 676"/>
                <a:gd name="T9" fmla="*/ 171 h 627"/>
                <a:gd name="T10" fmla="*/ 45 w 676"/>
                <a:gd name="T11" fmla="*/ 166 h 627"/>
                <a:gd name="T12" fmla="*/ 0 w 676"/>
                <a:gd name="T13" fmla="*/ 349 h 627"/>
                <a:gd name="T14" fmla="*/ 30 w 676"/>
                <a:gd name="T15" fmla="*/ 349 h 627"/>
                <a:gd name="T16" fmla="*/ 50 w 676"/>
                <a:gd name="T17" fmla="*/ 211 h 627"/>
                <a:gd name="T18" fmla="*/ 81 w 676"/>
                <a:gd name="T19" fmla="*/ 581 h 627"/>
                <a:gd name="T20" fmla="*/ 131 w 676"/>
                <a:gd name="T21" fmla="*/ 541 h 627"/>
                <a:gd name="T22" fmla="*/ 150 w 676"/>
                <a:gd name="T23" fmla="*/ 211 h 627"/>
                <a:gd name="T24" fmla="*/ 165 w 676"/>
                <a:gd name="T25" fmla="*/ 370 h 627"/>
                <a:gd name="T26" fmla="*/ 179 w 676"/>
                <a:gd name="T27" fmla="*/ 187 h 627"/>
                <a:gd name="T28" fmla="*/ 198 w 676"/>
                <a:gd name="T29" fmla="*/ 579 h 627"/>
                <a:gd name="T30" fmla="*/ 271 w 676"/>
                <a:gd name="T31" fmla="*/ 627 h 627"/>
                <a:gd name="T32" fmla="*/ 304 w 676"/>
                <a:gd name="T33" fmla="*/ 187 h 627"/>
                <a:gd name="T34" fmla="*/ 323 w 676"/>
                <a:gd name="T35" fmla="*/ 347 h 627"/>
                <a:gd name="T36" fmla="*/ 350 w 676"/>
                <a:gd name="T37" fmla="*/ 348 h 627"/>
                <a:gd name="T38" fmla="*/ 369 w 676"/>
                <a:gd name="T39" fmla="*/ 196 h 627"/>
                <a:gd name="T40" fmla="*/ 408 w 676"/>
                <a:gd name="T41" fmla="*/ 623 h 627"/>
                <a:gd name="T42" fmla="*/ 479 w 676"/>
                <a:gd name="T43" fmla="*/ 568 h 627"/>
                <a:gd name="T44" fmla="*/ 498 w 676"/>
                <a:gd name="T45" fmla="*/ 196 h 627"/>
                <a:gd name="T46" fmla="*/ 511 w 676"/>
                <a:gd name="T47" fmla="*/ 370 h 627"/>
                <a:gd name="T48" fmla="*/ 528 w 676"/>
                <a:gd name="T49" fmla="*/ 211 h 627"/>
                <a:gd name="T50" fmla="*/ 546 w 676"/>
                <a:gd name="T51" fmla="*/ 529 h 627"/>
                <a:gd name="T52" fmla="*/ 604 w 676"/>
                <a:gd name="T53" fmla="*/ 570 h 627"/>
                <a:gd name="T54" fmla="*/ 628 w 676"/>
                <a:gd name="T55" fmla="*/ 211 h 627"/>
                <a:gd name="T56" fmla="*/ 647 w 676"/>
                <a:gd name="T57" fmla="*/ 352 h 627"/>
                <a:gd name="T58" fmla="*/ 676 w 676"/>
                <a:gd name="T59" fmla="*/ 353 h 627"/>
                <a:gd name="T60" fmla="*/ 630 w 676"/>
                <a:gd name="T61" fmla="*/ 155 h 627"/>
                <a:gd name="T62" fmla="*/ 584 w 676"/>
                <a:gd name="T63" fmla="*/ 135 h 627"/>
                <a:gd name="T64" fmla="*/ 584 w 676"/>
                <a:gd name="T65" fmla="*/ 52 h 627"/>
                <a:gd name="T66" fmla="*/ 584 w 676"/>
                <a:gd name="T67" fmla="*/ 135 h 627"/>
                <a:gd name="T68" fmla="*/ 88 w 676"/>
                <a:gd name="T69" fmla="*/ 147 h 627"/>
                <a:gd name="T70" fmla="*/ 88 w 676"/>
                <a:gd name="T71" fmla="*/ 64 h 627"/>
                <a:gd name="T72" fmla="*/ 88 w 676"/>
                <a:gd name="T73" fmla="*/ 147 h 627"/>
                <a:gd name="T74" fmla="*/ 423 w 676"/>
                <a:gd name="T75" fmla="*/ 115 h 627"/>
                <a:gd name="T76" fmla="*/ 423 w 676"/>
                <a:gd name="T77" fmla="*/ 15 h 627"/>
                <a:gd name="T78" fmla="*/ 423 w 676"/>
                <a:gd name="T79" fmla="*/ 115 h 627"/>
                <a:gd name="T80" fmla="*/ 250 w 676"/>
                <a:gd name="T81" fmla="*/ 100 h 627"/>
                <a:gd name="T82" fmla="*/ 250 w 676"/>
                <a:gd name="T83" fmla="*/ 0 h 627"/>
                <a:gd name="T84" fmla="*/ 250 w 676"/>
                <a:gd name="T85" fmla="*/ 100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6" h="627">
                  <a:moveTo>
                    <a:pt x="630" y="155"/>
                  </a:moveTo>
                  <a:lnTo>
                    <a:pt x="630" y="155"/>
                  </a:lnTo>
                  <a:lnTo>
                    <a:pt x="538" y="155"/>
                  </a:lnTo>
                  <a:cubicBezTo>
                    <a:pt x="532" y="155"/>
                    <a:pt x="525" y="157"/>
                    <a:pt x="520" y="160"/>
                  </a:cubicBezTo>
                  <a:cubicBezTo>
                    <a:pt x="510" y="141"/>
                    <a:pt x="492" y="135"/>
                    <a:pt x="472" y="135"/>
                  </a:cubicBezTo>
                  <a:lnTo>
                    <a:pt x="378" y="135"/>
                  </a:lnTo>
                  <a:cubicBezTo>
                    <a:pt x="362" y="135"/>
                    <a:pt x="348" y="135"/>
                    <a:pt x="338" y="148"/>
                  </a:cubicBezTo>
                  <a:cubicBezTo>
                    <a:pt x="328" y="135"/>
                    <a:pt x="314" y="128"/>
                    <a:pt x="299" y="128"/>
                  </a:cubicBezTo>
                  <a:lnTo>
                    <a:pt x="204" y="128"/>
                  </a:lnTo>
                  <a:cubicBezTo>
                    <a:pt x="180" y="128"/>
                    <a:pt x="160" y="146"/>
                    <a:pt x="153" y="171"/>
                  </a:cubicBezTo>
                  <a:cubicBezTo>
                    <a:pt x="147" y="168"/>
                    <a:pt x="130" y="166"/>
                    <a:pt x="124" y="166"/>
                  </a:cubicBezTo>
                  <a:lnTo>
                    <a:pt x="45" y="166"/>
                  </a:lnTo>
                  <a:cubicBezTo>
                    <a:pt x="20" y="166"/>
                    <a:pt x="0" y="190"/>
                    <a:pt x="0" y="220"/>
                  </a:cubicBezTo>
                  <a:lnTo>
                    <a:pt x="0" y="349"/>
                  </a:lnTo>
                  <a:cubicBezTo>
                    <a:pt x="0" y="359"/>
                    <a:pt x="2" y="369"/>
                    <a:pt x="15" y="369"/>
                  </a:cubicBezTo>
                  <a:cubicBezTo>
                    <a:pt x="28" y="369"/>
                    <a:pt x="30" y="359"/>
                    <a:pt x="30" y="349"/>
                  </a:cubicBezTo>
                  <a:cubicBezTo>
                    <a:pt x="30" y="337"/>
                    <a:pt x="31" y="211"/>
                    <a:pt x="31" y="211"/>
                  </a:cubicBezTo>
                  <a:lnTo>
                    <a:pt x="50" y="211"/>
                  </a:lnTo>
                  <a:cubicBezTo>
                    <a:pt x="50" y="211"/>
                    <a:pt x="49" y="530"/>
                    <a:pt x="49" y="546"/>
                  </a:cubicBezTo>
                  <a:cubicBezTo>
                    <a:pt x="50" y="580"/>
                    <a:pt x="69" y="581"/>
                    <a:pt x="81" y="581"/>
                  </a:cubicBezTo>
                  <a:lnTo>
                    <a:pt x="101" y="581"/>
                  </a:lnTo>
                  <a:cubicBezTo>
                    <a:pt x="112" y="581"/>
                    <a:pt x="129" y="580"/>
                    <a:pt x="131" y="541"/>
                  </a:cubicBezTo>
                  <a:cubicBezTo>
                    <a:pt x="131" y="524"/>
                    <a:pt x="131" y="211"/>
                    <a:pt x="131" y="211"/>
                  </a:cubicBezTo>
                  <a:lnTo>
                    <a:pt x="150" y="211"/>
                  </a:lnTo>
                  <a:lnTo>
                    <a:pt x="150" y="353"/>
                  </a:lnTo>
                  <a:cubicBezTo>
                    <a:pt x="150" y="367"/>
                    <a:pt x="155" y="370"/>
                    <a:pt x="165" y="370"/>
                  </a:cubicBezTo>
                  <a:cubicBezTo>
                    <a:pt x="175" y="370"/>
                    <a:pt x="180" y="363"/>
                    <a:pt x="180" y="351"/>
                  </a:cubicBezTo>
                  <a:cubicBezTo>
                    <a:pt x="180" y="344"/>
                    <a:pt x="179" y="187"/>
                    <a:pt x="179" y="187"/>
                  </a:cubicBezTo>
                  <a:lnTo>
                    <a:pt x="198" y="187"/>
                  </a:lnTo>
                  <a:cubicBezTo>
                    <a:pt x="198" y="187"/>
                    <a:pt x="198" y="555"/>
                    <a:pt x="198" y="579"/>
                  </a:cubicBezTo>
                  <a:cubicBezTo>
                    <a:pt x="199" y="620"/>
                    <a:pt x="221" y="627"/>
                    <a:pt x="235" y="627"/>
                  </a:cubicBezTo>
                  <a:lnTo>
                    <a:pt x="271" y="627"/>
                  </a:lnTo>
                  <a:cubicBezTo>
                    <a:pt x="285" y="627"/>
                    <a:pt x="303" y="620"/>
                    <a:pt x="305" y="573"/>
                  </a:cubicBezTo>
                  <a:cubicBezTo>
                    <a:pt x="306" y="554"/>
                    <a:pt x="304" y="187"/>
                    <a:pt x="304" y="187"/>
                  </a:cubicBezTo>
                  <a:lnTo>
                    <a:pt x="323" y="187"/>
                  </a:lnTo>
                  <a:lnTo>
                    <a:pt x="323" y="347"/>
                  </a:lnTo>
                  <a:cubicBezTo>
                    <a:pt x="323" y="363"/>
                    <a:pt x="325" y="369"/>
                    <a:pt x="338" y="369"/>
                  </a:cubicBezTo>
                  <a:cubicBezTo>
                    <a:pt x="348" y="369"/>
                    <a:pt x="350" y="362"/>
                    <a:pt x="350" y="348"/>
                  </a:cubicBezTo>
                  <a:cubicBezTo>
                    <a:pt x="350" y="338"/>
                    <a:pt x="351" y="196"/>
                    <a:pt x="351" y="196"/>
                  </a:cubicBezTo>
                  <a:lnTo>
                    <a:pt x="369" y="196"/>
                  </a:lnTo>
                  <a:cubicBezTo>
                    <a:pt x="369" y="196"/>
                    <a:pt x="370" y="551"/>
                    <a:pt x="370" y="575"/>
                  </a:cubicBezTo>
                  <a:cubicBezTo>
                    <a:pt x="371" y="615"/>
                    <a:pt x="395" y="623"/>
                    <a:pt x="408" y="623"/>
                  </a:cubicBezTo>
                  <a:lnTo>
                    <a:pt x="445" y="623"/>
                  </a:lnTo>
                  <a:cubicBezTo>
                    <a:pt x="458" y="623"/>
                    <a:pt x="477" y="615"/>
                    <a:pt x="479" y="568"/>
                  </a:cubicBezTo>
                  <a:cubicBezTo>
                    <a:pt x="480" y="546"/>
                    <a:pt x="479" y="196"/>
                    <a:pt x="479" y="196"/>
                  </a:cubicBezTo>
                  <a:lnTo>
                    <a:pt x="498" y="196"/>
                  </a:lnTo>
                  <a:cubicBezTo>
                    <a:pt x="498" y="196"/>
                    <a:pt x="498" y="333"/>
                    <a:pt x="498" y="348"/>
                  </a:cubicBezTo>
                  <a:cubicBezTo>
                    <a:pt x="498" y="360"/>
                    <a:pt x="501" y="370"/>
                    <a:pt x="511" y="370"/>
                  </a:cubicBezTo>
                  <a:cubicBezTo>
                    <a:pt x="523" y="370"/>
                    <a:pt x="526" y="365"/>
                    <a:pt x="527" y="354"/>
                  </a:cubicBezTo>
                  <a:cubicBezTo>
                    <a:pt x="527" y="372"/>
                    <a:pt x="528" y="211"/>
                    <a:pt x="528" y="211"/>
                  </a:cubicBezTo>
                  <a:lnTo>
                    <a:pt x="546" y="211"/>
                  </a:lnTo>
                  <a:cubicBezTo>
                    <a:pt x="546" y="211"/>
                    <a:pt x="546" y="524"/>
                    <a:pt x="546" y="529"/>
                  </a:cubicBezTo>
                  <a:cubicBezTo>
                    <a:pt x="547" y="563"/>
                    <a:pt x="558" y="570"/>
                    <a:pt x="569" y="570"/>
                  </a:cubicBezTo>
                  <a:lnTo>
                    <a:pt x="604" y="570"/>
                  </a:lnTo>
                  <a:cubicBezTo>
                    <a:pt x="615" y="570"/>
                    <a:pt x="627" y="563"/>
                    <a:pt x="628" y="524"/>
                  </a:cubicBezTo>
                  <a:cubicBezTo>
                    <a:pt x="629" y="504"/>
                    <a:pt x="628" y="211"/>
                    <a:pt x="628" y="211"/>
                  </a:cubicBezTo>
                  <a:lnTo>
                    <a:pt x="647" y="211"/>
                  </a:lnTo>
                  <a:lnTo>
                    <a:pt x="647" y="352"/>
                  </a:lnTo>
                  <a:cubicBezTo>
                    <a:pt x="647" y="362"/>
                    <a:pt x="653" y="369"/>
                    <a:pt x="662" y="369"/>
                  </a:cubicBezTo>
                  <a:cubicBezTo>
                    <a:pt x="671" y="369"/>
                    <a:pt x="676" y="363"/>
                    <a:pt x="676" y="353"/>
                  </a:cubicBezTo>
                  <a:lnTo>
                    <a:pt x="676" y="215"/>
                  </a:lnTo>
                  <a:cubicBezTo>
                    <a:pt x="676" y="186"/>
                    <a:pt x="655" y="155"/>
                    <a:pt x="630" y="155"/>
                  </a:cubicBezTo>
                  <a:close/>
                  <a:moveTo>
                    <a:pt x="584" y="135"/>
                  </a:moveTo>
                  <a:lnTo>
                    <a:pt x="584" y="135"/>
                  </a:lnTo>
                  <a:cubicBezTo>
                    <a:pt x="607" y="135"/>
                    <a:pt x="626" y="116"/>
                    <a:pt x="626" y="93"/>
                  </a:cubicBezTo>
                  <a:cubicBezTo>
                    <a:pt x="626" y="70"/>
                    <a:pt x="607" y="52"/>
                    <a:pt x="584" y="52"/>
                  </a:cubicBezTo>
                  <a:cubicBezTo>
                    <a:pt x="562" y="52"/>
                    <a:pt x="543" y="70"/>
                    <a:pt x="543" y="93"/>
                  </a:cubicBezTo>
                  <a:cubicBezTo>
                    <a:pt x="543" y="116"/>
                    <a:pt x="562" y="135"/>
                    <a:pt x="584" y="135"/>
                  </a:cubicBezTo>
                  <a:close/>
                  <a:moveTo>
                    <a:pt x="88" y="147"/>
                  </a:moveTo>
                  <a:lnTo>
                    <a:pt x="88" y="147"/>
                  </a:lnTo>
                  <a:cubicBezTo>
                    <a:pt x="111" y="147"/>
                    <a:pt x="130" y="128"/>
                    <a:pt x="130" y="105"/>
                  </a:cubicBezTo>
                  <a:cubicBezTo>
                    <a:pt x="130" y="82"/>
                    <a:pt x="111" y="64"/>
                    <a:pt x="88" y="64"/>
                  </a:cubicBezTo>
                  <a:cubicBezTo>
                    <a:pt x="65" y="64"/>
                    <a:pt x="47" y="82"/>
                    <a:pt x="47" y="105"/>
                  </a:cubicBezTo>
                  <a:cubicBezTo>
                    <a:pt x="47" y="128"/>
                    <a:pt x="65" y="147"/>
                    <a:pt x="88" y="147"/>
                  </a:cubicBezTo>
                  <a:close/>
                  <a:moveTo>
                    <a:pt x="423" y="115"/>
                  </a:moveTo>
                  <a:lnTo>
                    <a:pt x="423" y="115"/>
                  </a:lnTo>
                  <a:cubicBezTo>
                    <a:pt x="451" y="115"/>
                    <a:pt x="473" y="93"/>
                    <a:pt x="473" y="65"/>
                  </a:cubicBezTo>
                  <a:cubicBezTo>
                    <a:pt x="473" y="37"/>
                    <a:pt x="451" y="15"/>
                    <a:pt x="423" y="15"/>
                  </a:cubicBezTo>
                  <a:cubicBezTo>
                    <a:pt x="396" y="15"/>
                    <a:pt x="373" y="37"/>
                    <a:pt x="373" y="65"/>
                  </a:cubicBezTo>
                  <a:cubicBezTo>
                    <a:pt x="373" y="93"/>
                    <a:pt x="396" y="115"/>
                    <a:pt x="423" y="115"/>
                  </a:cubicBezTo>
                  <a:close/>
                  <a:moveTo>
                    <a:pt x="250" y="100"/>
                  </a:moveTo>
                  <a:lnTo>
                    <a:pt x="250" y="100"/>
                  </a:lnTo>
                  <a:cubicBezTo>
                    <a:pt x="277" y="100"/>
                    <a:pt x="300" y="77"/>
                    <a:pt x="300" y="49"/>
                  </a:cubicBezTo>
                  <a:cubicBezTo>
                    <a:pt x="300" y="22"/>
                    <a:pt x="277" y="0"/>
                    <a:pt x="250" y="0"/>
                  </a:cubicBezTo>
                  <a:cubicBezTo>
                    <a:pt x="222" y="0"/>
                    <a:pt x="200" y="22"/>
                    <a:pt x="200" y="49"/>
                  </a:cubicBezTo>
                  <a:cubicBezTo>
                    <a:pt x="200" y="77"/>
                    <a:pt x="222" y="100"/>
                    <a:pt x="250" y="100"/>
                  </a:cubicBezTo>
                  <a:close/>
                </a:path>
              </a:pathLst>
            </a:custGeom>
            <a:grpFill/>
            <a:ln w="0">
              <a:noFill/>
              <a:prstDash val="solid"/>
              <a:round/>
              <a:headEnd/>
              <a:tailEnd/>
            </a:ln>
          </p:spPr>
          <p:txBody>
            <a:bodyPr vert="horz" wrap="square" lIns="68750" tIns="34375" rIns="68750" bIns="34375" numCol="1" anchor="t" anchorCtr="0" compatLnSpc="1">
              <a:prstTxWarp prst="textNoShape">
                <a:avLst/>
              </a:prstTxWarp>
            </a:bodyPr>
            <a:lstStyle/>
            <a:p>
              <a:endParaRPr lang="en-US" sz="1353" dirty="0"/>
            </a:p>
          </p:txBody>
        </p:sp>
        <p:sp>
          <p:nvSpPr>
            <p:cNvPr id="21" name="Freeform 5">
              <a:extLst>
                <a:ext uri="{FF2B5EF4-FFF2-40B4-BE49-F238E27FC236}">
                  <a16:creationId xmlns:a16="http://schemas.microsoft.com/office/drawing/2014/main" id="{9A371059-8446-734A-9B69-FD0DD769A1B2}"/>
                </a:ext>
              </a:extLst>
            </p:cNvPr>
            <p:cNvSpPr>
              <a:spLocks noChangeAspect="1" noEditPoints="1"/>
            </p:cNvSpPr>
            <p:nvPr/>
          </p:nvSpPr>
          <p:spPr bwMode="auto">
            <a:xfrm>
              <a:off x="5386429" y="2894161"/>
              <a:ext cx="260628" cy="240002"/>
            </a:xfrm>
            <a:custGeom>
              <a:avLst/>
              <a:gdLst>
                <a:gd name="T0" fmla="*/ 630 w 676"/>
                <a:gd name="T1" fmla="*/ 155 h 627"/>
                <a:gd name="T2" fmla="*/ 520 w 676"/>
                <a:gd name="T3" fmla="*/ 160 h 627"/>
                <a:gd name="T4" fmla="*/ 378 w 676"/>
                <a:gd name="T5" fmla="*/ 135 h 627"/>
                <a:gd name="T6" fmla="*/ 299 w 676"/>
                <a:gd name="T7" fmla="*/ 128 h 627"/>
                <a:gd name="T8" fmla="*/ 153 w 676"/>
                <a:gd name="T9" fmla="*/ 171 h 627"/>
                <a:gd name="T10" fmla="*/ 45 w 676"/>
                <a:gd name="T11" fmla="*/ 166 h 627"/>
                <a:gd name="T12" fmla="*/ 0 w 676"/>
                <a:gd name="T13" fmla="*/ 349 h 627"/>
                <a:gd name="T14" fmla="*/ 30 w 676"/>
                <a:gd name="T15" fmla="*/ 349 h 627"/>
                <a:gd name="T16" fmla="*/ 50 w 676"/>
                <a:gd name="T17" fmla="*/ 211 h 627"/>
                <a:gd name="T18" fmla="*/ 81 w 676"/>
                <a:gd name="T19" fmla="*/ 581 h 627"/>
                <a:gd name="T20" fmla="*/ 131 w 676"/>
                <a:gd name="T21" fmla="*/ 541 h 627"/>
                <a:gd name="T22" fmla="*/ 150 w 676"/>
                <a:gd name="T23" fmla="*/ 211 h 627"/>
                <a:gd name="T24" fmla="*/ 165 w 676"/>
                <a:gd name="T25" fmla="*/ 370 h 627"/>
                <a:gd name="T26" fmla="*/ 179 w 676"/>
                <a:gd name="T27" fmla="*/ 187 h 627"/>
                <a:gd name="T28" fmla="*/ 198 w 676"/>
                <a:gd name="T29" fmla="*/ 579 h 627"/>
                <a:gd name="T30" fmla="*/ 271 w 676"/>
                <a:gd name="T31" fmla="*/ 627 h 627"/>
                <a:gd name="T32" fmla="*/ 304 w 676"/>
                <a:gd name="T33" fmla="*/ 187 h 627"/>
                <a:gd name="T34" fmla="*/ 323 w 676"/>
                <a:gd name="T35" fmla="*/ 347 h 627"/>
                <a:gd name="T36" fmla="*/ 350 w 676"/>
                <a:gd name="T37" fmla="*/ 348 h 627"/>
                <a:gd name="T38" fmla="*/ 369 w 676"/>
                <a:gd name="T39" fmla="*/ 196 h 627"/>
                <a:gd name="T40" fmla="*/ 408 w 676"/>
                <a:gd name="T41" fmla="*/ 623 h 627"/>
                <a:gd name="T42" fmla="*/ 479 w 676"/>
                <a:gd name="T43" fmla="*/ 568 h 627"/>
                <a:gd name="T44" fmla="*/ 498 w 676"/>
                <a:gd name="T45" fmla="*/ 196 h 627"/>
                <a:gd name="T46" fmla="*/ 511 w 676"/>
                <a:gd name="T47" fmla="*/ 370 h 627"/>
                <a:gd name="T48" fmla="*/ 528 w 676"/>
                <a:gd name="T49" fmla="*/ 211 h 627"/>
                <a:gd name="T50" fmla="*/ 546 w 676"/>
                <a:gd name="T51" fmla="*/ 529 h 627"/>
                <a:gd name="T52" fmla="*/ 604 w 676"/>
                <a:gd name="T53" fmla="*/ 570 h 627"/>
                <a:gd name="T54" fmla="*/ 628 w 676"/>
                <a:gd name="T55" fmla="*/ 211 h 627"/>
                <a:gd name="T56" fmla="*/ 647 w 676"/>
                <a:gd name="T57" fmla="*/ 352 h 627"/>
                <a:gd name="T58" fmla="*/ 676 w 676"/>
                <a:gd name="T59" fmla="*/ 353 h 627"/>
                <a:gd name="T60" fmla="*/ 630 w 676"/>
                <a:gd name="T61" fmla="*/ 155 h 627"/>
                <a:gd name="T62" fmla="*/ 584 w 676"/>
                <a:gd name="T63" fmla="*/ 135 h 627"/>
                <a:gd name="T64" fmla="*/ 584 w 676"/>
                <a:gd name="T65" fmla="*/ 52 h 627"/>
                <a:gd name="T66" fmla="*/ 584 w 676"/>
                <a:gd name="T67" fmla="*/ 135 h 627"/>
                <a:gd name="T68" fmla="*/ 88 w 676"/>
                <a:gd name="T69" fmla="*/ 147 h 627"/>
                <a:gd name="T70" fmla="*/ 88 w 676"/>
                <a:gd name="T71" fmla="*/ 64 h 627"/>
                <a:gd name="T72" fmla="*/ 88 w 676"/>
                <a:gd name="T73" fmla="*/ 147 h 627"/>
                <a:gd name="T74" fmla="*/ 423 w 676"/>
                <a:gd name="T75" fmla="*/ 115 h 627"/>
                <a:gd name="T76" fmla="*/ 423 w 676"/>
                <a:gd name="T77" fmla="*/ 15 h 627"/>
                <a:gd name="T78" fmla="*/ 423 w 676"/>
                <a:gd name="T79" fmla="*/ 115 h 627"/>
                <a:gd name="T80" fmla="*/ 250 w 676"/>
                <a:gd name="T81" fmla="*/ 100 h 627"/>
                <a:gd name="T82" fmla="*/ 250 w 676"/>
                <a:gd name="T83" fmla="*/ 0 h 627"/>
                <a:gd name="T84" fmla="*/ 250 w 676"/>
                <a:gd name="T85" fmla="*/ 100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6" h="627">
                  <a:moveTo>
                    <a:pt x="630" y="155"/>
                  </a:moveTo>
                  <a:lnTo>
                    <a:pt x="630" y="155"/>
                  </a:lnTo>
                  <a:lnTo>
                    <a:pt x="538" y="155"/>
                  </a:lnTo>
                  <a:cubicBezTo>
                    <a:pt x="532" y="155"/>
                    <a:pt x="525" y="157"/>
                    <a:pt x="520" y="160"/>
                  </a:cubicBezTo>
                  <a:cubicBezTo>
                    <a:pt x="510" y="141"/>
                    <a:pt x="492" y="135"/>
                    <a:pt x="472" y="135"/>
                  </a:cubicBezTo>
                  <a:lnTo>
                    <a:pt x="378" y="135"/>
                  </a:lnTo>
                  <a:cubicBezTo>
                    <a:pt x="362" y="135"/>
                    <a:pt x="348" y="135"/>
                    <a:pt x="338" y="148"/>
                  </a:cubicBezTo>
                  <a:cubicBezTo>
                    <a:pt x="328" y="135"/>
                    <a:pt x="314" y="128"/>
                    <a:pt x="299" y="128"/>
                  </a:cubicBezTo>
                  <a:lnTo>
                    <a:pt x="204" y="128"/>
                  </a:lnTo>
                  <a:cubicBezTo>
                    <a:pt x="180" y="128"/>
                    <a:pt x="160" y="146"/>
                    <a:pt x="153" y="171"/>
                  </a:cubicBezTo>
                  <a:cubicBezTo>
                    <a:pt x="147" y="168"/>
                    <a:pt x="130" y="166"/>
                    <a:pt x="124" y="166"/>
                  </a:cubicBezTo>
                  <a:lnTo>
                    <a:pt x="45" y="166"/>
                  </a:lnTo>
                  <a:cubicBezTo>
                    <a:pt x="20" y="166"/>
                    <a:pt x="0" y="190"/>
                    <a:pt x="0" y="220"/>
                  </a:cubicBezTo>
                  <a:lnTo>
                    <a:pt x="0" y="349"/>
                  </a:lnTo>
                  <a:cubicBezTo>
                    <a:pt x="0" y="359"/>
                    <a:pt x="2" y="369"/>
                    <a:pt x="15" y="369"/>
                  </a:cubicBezTo>
                  <a:cubicBezTo>
                    <a:pt x="28" y="369"/>
                    <a:pt x="30" y="359"/>
                    <a:pt x="30" y="349"/>
                  </a:cubicBezTo>
                  <a:cubicBezTo>
                    <a:pt x="30" y="337"/>
                    <a:pt x="31" y="211"/>
                    <a:pt x="31" y="211"/>
                  </a:cubicBezTo>
                  <a:lnTo>
                    <a:pt x="50" y="211"/>
                  </a:lnTo>
                  <a:cubicBezTo>
                    <a:pt x="50" y="211"/>
                    <a:pt x="49" y="530"/>
                    <a:pt x="49" y="546"/>
                  </a:cubicBezTo>
                  <a:cubicBezTo>
                    <a:pt x="50" y="580"/>
                    <a:pt x="69" y="581"/>
                    <a:pt x="81" y="581"/>
                  </a:cubicBezTo>
                  <a:lnTo>
                    <a:pt x="101" y="581"/>
                  </a:lnTo>
                  <a:cubicBezTo>
                    <a:pt x="112" y="581"/>
                    <a:pt x="129" y="580"/>
                    <a:pt x="131" y="541"/>
                  </a:cubicBezTo>
                  <a:cubicBezTo>
                    <a:pt x="131" y="524"/>
                    <a:pt x="131" y="211"/>
                    <a:pt x="131" y="211"/>
                  </a:cubicBezTo>
                  <a:lnTo>
                    <a:pt x="150" y="211"/>
                  </a:lnTo>
                  <a:lnTo>
                    <a:pt x="150" y="353"/>
                  </a:lnTo>
                  <a:cubicBezTo>
                    <a:pt x="150" y="367"/>
                    <a:pt x="155" y="370"/>
                    <a:pt x="165" y="370"/>
                  </a:cubicBezTo>
                  <a:cubicBezTo>
                    <a:pt x="175" y="370"/>
                    <a:pt x="180" y="363"/>
                    <a:pt x="180" y="351"/>
                  </a:cubicBezTo>
                  <a:cubicBezTo>
                    <a:pt x="180" y="344"/>
                    <a:pt x="179" y="187"/>
                    <a:pt x="179" y="187"/>
                  </a:cubicBezTo>
                  <a:lnTo>
                    <a:pt x="198" y="187"/>
                  </a:lnTo>
                  <a:cubicBezTo>
                    <a:pt x="198" y="187"/>
                    <a:pt x="198" y="555"/>
                    <a:pt x="198" y="579"/>
                  </a:cubicBezTo>
                  <a:cubicBezTo>
                    <a:pt x="199" y="620"/>
                    <a:pt x="221" y="627"/>
                    <a:pt x="235" y="627"/>
                  </a:cubicBezTo>
                  <a:lnTo>
                    <a:pt x="271" y="627"/>
                  </a:lnTo>
                  <a:cubicBezTo>
                    <a:pt x="285" y="627"/>
                    <a:pt x="303" y="620"/>
                    <a:pt x="305" y="573"/>
                  </a:cubicBezTo>
                  <a:cubicBezTo>
                    <a:pt x="306" y="554"/>
                    <a:pt x="304" y="187"/>
                    <a:pt x="304" y="187"/>
                  </a:cubicBezTo>
                  <a:lnTo>
                    <a:pt x="323" y="187"/>
                  </a:lnTo>
                  <a:lnTo>
                    <a:pt x="323" y="347"/>
                  </a:lnTo>
                  <a:cubicBezTo>
                    <a:pt x="323" y="363"/>
                    <a:pt x="325" y="369"/>
                    <a:pt x="338" y="369"/>
                  </a:cubicBezTo>
                  <a:cubicBezTo>
                    <a:pt x="348" y="369"/>
                    <a:pt x="350" y="362"/>
                    <a:pt x="350" y="348"/>
                  </a:cubicBezTo>
                  <a:cubicBezTo>
                    <a:pt x="350" y="338"/>
                    <a:pt x="351" y="196"/>
                    <a:pt x="351" y="196"/>
                  </a:cubicBezTo>
                  <a:lnTo>
                    <a:pt x="369" y="196"/>
                  </a:lnTo>
                  <a:cubicBezTo>
                    <a:pt x="369" y="196"/>
                    <a:pt x="370" y="551"/>
                    <a:pt x="370" y="575"/>
                  </a:cubicBezTo>
                  <a:cubicBezTo>
                    <a:pt x="371" y="615"/>
                    <a:pt x="395" y="623"/>
                    <a:pt x="408" y="623"/>
                  </a:cubicBezTo>
                  <a:lnTo>
                    <a:pt x="445" y="623"/>
                  </a:lnTo>
                  <a:cubicBezTo>
                    <a:pt x="458" y="623"/>
                    <a:pt x="477" y="615"/>
                    <a:pt x="479" y="568"/>
                  </a:cubicBezTo>
                  <a:cubicBezTo>
                    <a:pt x="480" y="546"/>
                    <a:pt x="479" y="196"/>
                    <a:pt x="479" y="196"/>
                  </a:cubicBezTo>
                  <a:lnTo>
                    <a:pt x="498" y="196"/>
                  </a:lnTo>
                  <a:cubicBezTo>
                    <a:pt x="498" y="196"/>
                    <a:pt x="498" y="333"/>
                    <a:pt x="498" y="348"/>
                  </a:cubicBezTo>
                  <a:cubicBezTo>
                    <a:pt x="498" y="360"/>
                    <a:pt x="501" y="370"/>
                    <a:pt x="511" y="370"/>
                  </a:cubicBezTo>
                  <a:cubicBezTo>
                    <a:pt x="523" y="370"/>
                    <a:pt x="526" y="365"/>
                    <a:pt x="527" y="354"/>
                  </a:cubicBezTo>
                  <a:cubicBezTo>
                    <a:pt x="527" y="372"/>
                    <a:pt x="528" y="211"/>
                    <a:pt x="528" y="211"/>
                  </a:cubicBezTo>
                  <a:lnTo>
                    <a:pt x="546" y="211"/>
                  </a:lnTo>
                  <a:cubicBezTo>
                    <a:pt x="546" y="211"/>
                    <a:pt x="546" y="524"/>
                    <a:pt x="546" y="529"/>
                  </a:cubicBezTo>
                  <a:cubicBezTo>
                    <a:pt x="547" y="563"/>
                    <a:pt x="558" y="570"/>
                    <a:pt x="569" y="570"/>
                  </a:cubicBezTo>
                  <a:lnTo>
                    <a:pt x="604" y="570"/>
                  </a:lnTo>
                  <a:cubicBezTo>
                    <a:pt x="615" y="570"/>
                    <a:pt x="627" y="563"/>
                    <a:pt x="628" y="524"/>
                  </a:cubicBezTo>
                  <a:cubicBezTo>
                    <a:pt x="629" y="504"/>
                    <a:pt x="628" y="211"/>
                    <a:pt x="628" y="211"/>
                  </a:cubicBezTo>
                  <a:lnTo>
                    <a:pt x="647" y="211"/>
                  </a:lnTo>
                  <a:lnTo>
                    <a:pt x="647" y="352"/>
                  </a:lnTo>
                  <a:cubicBezTo>
                    <a:pt x="647" y="362"/>
                    <a:pt x="653" y="369"/>
                    <a:pt x="662" y="369"/>
                  </a:cubicBezTo>
                  <a:cubicBezTo>
                    <a:pt x="671" y="369"/>
                    <a:pt x="676" y="363"/>
                    <a:pt x="676" y="353"/>
                  </a:cubicBezTo>
                  <a:lnTo>
                    <a:pt x="676" y="215"/>
                  </a:lnTo>
                  <a:cubicBezTo>
                    <a:pt x="676" y="186"/>
                    <a:pt x="655" y="155"/>
                    <a:pt x="630" y="155"/>
                  </a:cubicBezTo>
                  <a:close/>
                  <a:moveTo>
                    <a:pt x="584" y="135"/>
                  </a:moveTo>
                  <a:lnTo>
                    <a:pt x="584" y="135"/>
                  </a:lnTo>
                  <a:cubicBezTo>
                    <a:pt x="607" y="135"/>
                    <a:pt x="626" y="116"/>
                    <a:pt x="626" y="93"/>
                  </a:cubicBezTo>
                  <a:cubicBezTo>
                    <a:pt x="626" y="70"/>
                    <a:pt x="607" y="52"/>
                    <a:pt x="584" y="52"/>
                  </a:cubicBezTo>
                  <a:cubicBezTo>
                    <a:pt x="562" y="52"/>
                    <a:pt x="543" y="70"/>
                    <a:pt x="543" y="93"/>
                  </a:cubicBezTo>
                  <a:cubicBezTo>
                    <a:pt x="543" y="116"/>
                    <a:pt x="562" y="135"/>
                    <a:pt x="584" y="135"/>
                  </a:cubicBezTo>
                  <a:close/>
                  <a:moveTo>
                    <a:pt x="88" y="147"/>
                  </a:moveTo>
                  <a:lnTo>
                    <a:pt x="88" y="147"/>
                  </a:lnTo>
                  <a:cubicBezTo>
                    <a:pt x="111" y="147"/>
                    <a:pt x="130" y="128"/>
                    <a:pt x="130" y="105"/>
                  </a:cubicBezTo>
                  <a:cubicBezTo>
                    <a:pt x="130" y="82"/>
                    <a:pt x="111" y="64"/>
                    <a:pt x="88" y="64"/>
                  </a:cubicBezTo>
                  <a:cubicBezTo>
                    <a:pt x="65" y="64"/>
                    <a:pt x="47" y="82"/>
                    <a:pt x="47" y="105"/>
                  </a:cubicBezTo>
                  <a:cubicBezTo>
                    <a:pt x="47" y="128"/>
                    <a:pt x="65" y="147"/>
                    <a:pt x="88" y="147"/>
                  </a:cubicBezTo>
                  <a:close/>
                  <a:moveTo>
                    <a:pt x="423" y="115"/>
                  </a:moveTo>
                  <a:lnTo>
                    <a:pt x="423" y="115"/>
                  </a:lnTo>
                  <a:cubicBezTo>
                    <a:pt x="451" y="115"/>
                    <a:pt x="473" y="93"/>
                    <a:pt x="473" y="65"/>
                  </a:cubicBezTo>
                  <a:cubicBezTo>
                    <a:pt x="473" y="37"/>
                    <a:pt x="451" y="15"/>
                    <a:pt x="423" y="15"/>
                  </a:cubicBezTo>
                  <a:cubicBezTo>
                    <a:pt x="396" y="15"/>
                    <a:pt x="373" y="37"/>
                    <a:pt x="373" y="65"/>
                  </a:cubicBezTo>
                  <a:cubicBezTo>
                    <a:pt x="373" y="93"/>
                    <a:pt x="396" y="115"/>
                    <a:pt x="423" y="115"/>
                  </a:cubicBezTo>
                  <a:close/>
                  <a:moveTo>
                    <a:pt x="250" y="100"/>
                  </a:moveTo>
                  <a:lnTo>
                    <a:pt x="250" y="100"/>
                  </a:lnTo>
                  <a:cubicBezTo>
                    <a:pt x="277" y="100"/>
                    <a:pt x="300" y="77"/>
                    <a:pt x="300" y="49"/>
                  </a:cubicBezTo>
                  <a:cubicBezTo>
                    <a:pt x="300" y="22"/>
                    <a:pt x="277" y="0"/>
                    <a:pt x="250" y="0"/>
                  </a:cubicBezTo>
                  <a:cubicBezTo>
                    <a:pt x="222" y="0"/>
                    <a:pt x="200" y="22"/>
                    <a:pt x="200" y="49"/>
                  </a:cubicBezTo>
                  <a:cubicBezTo>
                    <a:pt x="200" y="77"/>
                    <a:pt x="222" y="100"/>
                    <a:pt x="250" y="100"/>
                  </a:cubicBezTo>
                  <a:close/>
                </a:path>
              </a:pathLst>
            </a:custGeom>
            <a:grpFill/>
            <a:ln w="0">
              <a:noFill/>
              <a:prstDash val="solid"/>
              <a:round/>
              <a:headEnd/>
              <a:tailEnd/>
            </a:ln>
          </p:spPr>
          <p:txBody>
            <a:bodyPr vert="horz" wrap="square" lIns="68750" tIns="34375" rIns="68750" bIns="34375" numCol="1" anchor="t" anchorCtr="0" compatLnSpc="1">
              <a:prstTxWarp prst="textNoShape">
                <a:avLst/>
              </a:prstTxWarp>
            </a:bodyPr>
            <a:lstStyle/>
            <a:p>
              <a:endParaRPr lang="en-US" sz="1353" dirty="0"/>
            </a:p>
          </p:txBody>
        </p:sp>
        <p:sp>
          <p:nvSpPr>
            <p:cNvPr id="22" name="Freeform 5">
              <a:extLst>
                <a:ext uri="{FF2B5EF4-FFF2-40B4-BE49-F238E27FC236}">
                  <a16:creationId xmlns:a16="http://schemas.microsoft.com/office/drawing/2014/main" id="{D51CAA9C-BA9E-7443-8CC5-3B706A6A2DB4}"/>
                </a:ext>
              </a:extLst>
            </p:cNvPr>
            <p:cNvSpPr>
              <a:spLocks noChangeAspect="1" noEditPoints="1"/>
            </p:cNvSpPr>
            <p:nvPr/>
          </p:nvSpPr>
          <p:spPr bwMode="auto">
            <a:xfrm>
              <a:off x="4803024" y="2894161"/>
              <a:ext cx="260628" cy="240002"/>
            </a:xfrm>
            <a:custGeom>
              <a:avLst/>
              <a:gdLst>
                <a:gd name="T0" fmla="*/ 630 w 676"/>
                <a:gd name="T1" fmla="*/ 155 h 627"/>
                <a:gd name="T2" fmla="*/ 520 w 676"/>
                <a:gd name="T3" fmla="*/ 160 h 627"/>
                <a:gd name="T4" fmla="*/ 378 w 676"/>
                <a:gd name="T5" fmla="*/ 135 h 627"/>
                <a:gd name="T6" fmla="*/ 299 w 676"/>
                <a:gd name="T7" fmla="*/ 128 h 627"/>
                <a:gd name="T8" fmla="*/ 153 w 676"/>
                <a:gd name="T9" fmla="*/ 171 h 627"/>
                <a:gd name="T10" fmla="*/ 45 w 676"/>
                <a:gd name="T11" fmla="*/ 166 h 627"/>
                <a:gd name="T12" fmla="*/ 0 w 676"/>
                <a:gd name="T13" fmla="*/ 349 h 627"/>
                <a:gd name="T14" fmla="*/ 30 w 676"/>
                <a:gd name="T15" fmla="*/ 349 h 627"/>
                <a:gd name="T16" fmla="*/ 50 w 676"/>
                <a:gd name="T17" fmla="*/ 211 h 627"/>
                <a:gd name="T18" fmla="*/ 81 w 676"/>
                <a:gd name="T19" fmla="*/ 581 h 627"/>
                <a:gd name="T20" fmla="*/ 131 w 676"/>
                <a:gd name="T21" fmla="*/ 541 h 627"/>
                <a:gd name="T22" fmla="*/ 150 w 676"/>
                <a:gd name="T23" fmla="*/ 211 h 627"/>
                <a:gd name="T24" fmla="*/ 165 w 676"/>
                <a:gd name="T25" fmla="*/ 370 h 627"/>
                <a:gd name="T26" fmla="*/ 179 w 676"/>
                <a:gd name="T27" fmla="*/ 187 h 627"/>
                <a:gd name="T28" fmla="*/ 198 w 676"/>
                <a:gd name="T29" fmla="*/ 579 h 627"/>
                <a:gd name="T30" fmla="*/ 271 w 676"/>
                <a:gd name="T31" fmla="*/ 627 h 627"/>
                <a:gd name="T32" fmla="*/ 304 w 676"/>
                <a:gd name="T33" fmla="*/ 187 h 627"/>
                <a:gd name="T34" fmla="*/ 323 w 676"/>
                <a:gd name="T35" fmla="*/ 347 h 627"/>
                <a:gd name="T36" fmla="*/ 350 w 676"/>
                <a:gd name="T37" fmla="*/ 348 h 627"/>
                <a:gd name="T38" fmla="*/ 369 w 676"/>
                <a:gd name="T39" fmla="*/ 196 h 627"/>
                <a:gd name="T40" fmla="*/ 408 w 676"/>
                <a:gd name="T41" fmla="*/ 623 h 627"/>
                <a:gd name="T42" fmla="*/ 479 w 676"/>
                <a:gd name="T43" fmla="*/ 568 h 627"/>
                <a:gd name="T44" fmla="*/ 498 w 676"/>
                <a:gd name="T45" fmla="*/ 196 h 627"/>
                <a:gd name="T46" fmla="*/ 511 w 676"/>
                <a:gd name="T47" fmla="*/ 370 h 627"/>
                <a:gd name="T48" fmla="*/ 528 w 676"/>
                <a:gd name="T49" fmla="*/ 211 h 627"/>
                <a:gd name="T50" fmla="*/ 546 w 676"/>
                <a:gd name="T51" fmla="*/ 529 h 627"/>
                <a:gd name="T52" fmla="*/ 604 w 676"/>
                <a:gd name="T53" fmla="*/ 570 h 627"/>
                <a:gd name="T54" fmla="*/ 628 w 676"/>
                <a:gd name="T55" fmla="*/ 211 h 627"/>
                <a:gd name="T56" fmla="*/ 647 w 676"/>
                <a:gd name="T57" fmla="*/ 352 h 627"/>
                <a:gd name="T58" fmla="*/ 676 w 676"/>
                <a:gd name="T59" fmla="*/ 353 h 627"/>
                <a:gd name="T60" fmla="*/ 630 w 676"/>
                <a:gd name="T61" fmla="*/ 155 h 627"/>
                <a:gd name="T62" fmla="*/ 584 w 676"/>
                <a:gd name="T63" fmla="*/ 135 h 627"/>
                <a:gd name="T64" fmla="*/ 584 w 676"/>
                <a:gd name="T65" fmla="*/ 52 h 627"/>
                <a:gd name="T66" fmla="*/ 584 w 676"/>
                <a:gd name="T67" fmla="*/ 135 h 627"/>
                <a:gd name="T68" fmla="*/ 88 w 676"/>
                <a:gd name="T69" fmla="*/ 147 h 627"/>
                <a:gd name="T70" fmla="*/ 88 w 676"/>
                <a:gd name="T71" fmla="*/ 64 h 627"/>
                <a:gd name="T72" fmla="*/ 88 w 676"/>
                <a:gd name="T73" fmla="*/ 147 h 627"/>
                <a:gd name="T74" fmla="*/ 423 w 676"/>
                <a:gd name="T75" fmla="*/ 115 h 627"/>
                <a:gd name="T76" fmla="*/ 423 w 676"/>
                <a:gd name="T77" fmla="*/ 15 h 627"/>
                <a:gd name="T78" fmla="*/ 423 w 676"/>
                <a:gd name="T79" fmla="*/ 115 h 627"/>
                <a:gd name="T80" fmla="*/ 250 w 676"/>
                <a:gd name="T81" fmla="*/ 100 h 627"/>
                <a:gd name="T82" fmla="*/ 250 w 676"/>
                <a:gd name="T83" fmla="*/ 0 h 627"/>
                <a:gd name="T84" fmla="*/ 250 w 676"/>
                <a:gd name="T85" fmla="*/ 100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6" h="627">
                  <a:moveTo>
                    <a:pt x="630" y="155"/>
                  </a:moveTo>
                  <a:lnTo>
                    <a:pt x="630" y="155"/>
                  </a:lnTo>
                  <a:lnTo>
                    <a:pt x="538" y="155"/>
                  </a:lnTo>
                  <a:cubicBezTo>
                    <a:pt x="532" y="155"/>
                    <a:pt x="525" y="157"/>
                    <a:pt x="520" y="160"/>
                  </a:cubicBezTo>
                  <a:cubicBezTo>
                    <a:pt x="510" y="141"/>
                    <a:pt x="492" y="135"/>
                    <a:pt x="472" y="135"/>
                  </a:cubicBezTo>
                  <a:lnTo>
                    <a:pt x="378" y="135"/>
                  </a:lnTo>
                  <a:cubicBezTo>
                    <a:pt x="362" y="135"/>
                    <a:pt x="348" y="135"/>
                    <a:pt x="338" y="148"/>
                  </a:cubicBezTo>
                  <a:cubicBezTo>
                    <a:pt x="328" y="135"/>
                    <a:pt x="314" y="128"/>
                    <a:pt x="299" y="128"/>
                  </a:cubicBezTo>
                  <a:lnTo>
                    <a:pt x="204" y="128"/>
                  </a:lnTo>
                  <a:cubicBezTo>
                    <a:pt x="180" y="128"/>
                    <a:pt x="160" y="146"/>
                    <a:pt x="153" y="171"/>
                  </a:cubicBezTo>
                  <a:cubicBezTo>
                    <a:pt x="147" y="168"/>
                    <a:pt x="130" y="166"/>
                    <a:pt x="124" y="166"/>
                  </a:cubicBezTo>
                  <a:lnTo>
                    <a:pt x="45" y="166"/>
                  </a:lnTo>
                  <a:cubicBezTo>
                    <a:pt x="20" y="166"/>
                    <a:pt x="0" y="190"/>
                    <a:pt x="0" y="220"/>
                  </a:cubicBezTo>
                  <a:lnTo>
                    <a:pt x="0" y="349"/>
                  </a:lnTo>
                  <a:cubicBezTo>
                    <a:pt x="0" y="359"/>
                    <a:pt x="2" y="369"/>
                    <a:pt x="15" y="369"/>
                  </a:cubicBezTo>
                  <a:cubicBezTo>
                    <a:pt x="28" y="369"/>
                    <a:pt x="30" y="359"/>
                    <a:pt x="30" y="349"/>
                  </a:cubicBezTo>
                  <a:cubicBezTo>
                    <a:pt x="30" y="337"/>
                    <a:pt x="31" y="211"/>
                    <a:pt x="31" y="211"/>
                  </a:cubicBezTo>
                  <a:lnTo>
                    <a:pt x="50" y="211"/>
                  </a:lnTo>
                  <a:cubicBezTo>
                    <a:pt x="50" y="211"/>
                    <a:pt x="49" y="530"/>
                    <a:pt x="49" y="546"/>
                  </a:cubicBezTo>
                  <a:cubicBezTo>
                    <a:pt x="50" y="580"/>
                    <a:pt x="69" y="581"/>
                    <a:pt x="81" y="581"/>
                  </a:cubicBezTo>
                  <a:lnTo>
                    <a:pt x="101" y="581"/>
                  </a:lnTo>
                  <a:cubicBezTo>
                    <a:pt x="112" y="581"/>
                    <a:pt x="129" y="580"/>
                    <a:pt x="131" y="541"/>
                  </a:cubicBezTo>
                  <a:cubicBezTo>
                    <a:pt x="131" y="524"/>
                    <a:pt x="131" y="211"/>
                    <a:pt x="131" y="211"/>
                  </a:cubicBezTo>
                  <a:lnTo>
                    <a:pt x="150" y="211"/>
                  </a:lnTo>
                  <a:lnTo>
                    <a:pt x="150" y="353"/>
                  </a:lnTo>
                  <a:cubicBezTo>
                    <a:pt x="150" y="367"/>
                    <a:pt x="155" y="370"/>
                    <a:pt x="165" y="370"/>
                  </a:cubicBezTo>
                  <a:cubicBezTo>
                    <a:pt x="175" y="370"/>
                    <a:pt x="180" y="363"/>
                    <a:pt x="180" y="351"/>
                  </a:cubicBezTo>
                  <a:cubicBezTo>
                    <a:pt x="180" y="344"/>
                    <a:pt x="179" y="187"/>
                    <a:pt x="179" y="187"/>
                  </a:cubicBezTo>
                  <a:lnTo>
                    <a:pt x="198" y="187"/>
                  </a:lnTo>
                  <a:cubicBezTo>
                    <a:pt x="198" y="187"/>
                    <a:pt x="198" y="555"/>
                    <a:pt x="198" y="579"/>
                  </a:cubicBezTo>
                  <a:cubicBezTo>
                    <a:pt x="199" y="620"/>
                    <a:pt x="221" y="627"/>
                    <a:pt x="235" y="627"/>
                  </a:cubicBezTo>
                  <a:lnTo>
                    <a:pt x="271" y="627"/>
                  </a:lnTo>
                  <a:cubicBezTo>
                    <a:pt x="285" y="627"/>
                    <a:pt x="303" y="620"/>
                    <a:pt x="305" y="573"/>
                  </a:cubicBezTo>
                  <a:cubicBezTo>
                    <a:pt x="306" y="554"/>
                    <a:pt x="304" y="187"/>
                    <a:pt x="304" y="187"/>
                  </a:cubicBezTo>
                  <a:lnTo>
                    <a:pt x="323" y="187"/>
                  </a:lnTo>
                  <a:lnTo>
                    <a:pt x="323" y="347"/>
                  </a:lnTo>
                  <a:cubicBezTo>
                    <a:pt x="323" y="363"/>
                    <a:pt x="325" y="369"/>
                    <a:pt x="338" y="369"/>
                  </a:cubicBezTo>
                  <a:cubicBezTo>
                    <a:pt x="348" y="369"/>
                    <a:pt x="350" y="362"/>
                    <a:pt x="350" y="348"/>
                  </a:cubicBezTo>
                  <a:cubicBezTo>
                    <a:pt x="350" y="338"/>
                    <a:pt x="351" y="196"/>
                    <a:pt x="351" y="196"/>
                  </a:cubicBezTo>
                  <a:lnTo>
                    <a:pt x="369" y="196"/>
                  </a:lnTo>
                  <a:cubicBezTo>
                    <a:pt x="369" y="196"/>
                    <a:pt x="370" y="551"/>
                    <a:pt x="370" y="575"/>
                  </a:cubicBezTo>
                  <a:cubicBezTo>
                    <a:pt x="371" y="615"/>
                    <a:pt x="395" y="623"/>
                    <a:pt x="408" y="623"/>
                  </a:cubicBezTo>
                  <a:lnTo>
                    <a:pt x="445" y="623"/>
                  </a:lnTo>
                  <a:cubicBezTo>
                    <a:pt x="458" y="623"/>
                    <a:pt x="477" y="615"/>
                    <a:pt x="479" y="568"/>
                  </a:cubicBezTo>
                  <a:cubicBezTo>
                    <a:pt x="480" y="546"/>
                    <a:pt x="479" y="196"/>
                    <a:pt x="479" y="196"/>
                  </a:cubicBezTo>
                  <a:lnTo>
                    <a:pt x="498" y="196"/>
                  </a:lnTo>
                  <a:cubicBezTo>
                    <a:pt x="498" y="196"/>
                    <a:pt x="498" y="333"/>
                    <a:pt x="498" y="348"/>
                  </a:cubicBezTo>
                  <a:cubicBezTo>
                    <a:pt x="498" y="360"/>
                    <a:pt x="501" y="370"/>
                    <a:pt x="511" y="370"/>
                  </a:cubicBezTo>
                  <a:cubicBezTo>
                    <a:pt x="523" y="370"/>
                    <a:pt x="526" y="365"/>
                    <a:pt x="527" y="354"/>
                  </a:cubicBezTo>
                  <a:cubicBezTo>
                    <a:pt x="527" y="372"/>
                    <a:pt x="528" y="211"/>
                    <a:pt x="528" y="211"/>
                  </a:cubicBezTo>
                  <a:lnTo>
                    <a:pt x="546" y="211"/>
                  </a:lnTo>
                  <a:cubicBezTo>
                    <a:pt x="546" y="211"/>
                    <a:pt x="546" y="524"/>
                    <a:pt x="546" y="529"/>
                  </a:cubicBezTo>
                  <a:cubicBezTo>
                    <a:pt x="547" y="563"/>
                    <a:pt x="558" y="570"/>
                    <a:pt x="569" y="570"/>
                  </a:cubicBezTo>
                  <a:lnTo>
                    <a:pt x="604" y="570"/>
                  </a:lnTo>
                  <a:cubicBezTo>
                    <a:pt x="615" y="570"/>
                    <a:pt x="627" y="563"/>
                    <a:pt x="628" y="524"/>
                  </a:cubicBezTo>
                  <a:cubicBezTo>
                    <a:pt x="629" y="504"/>
                    <a:pt x="628" y="211"/>
                    <a:pt x="628" y="211"/>
                  </a:cubicBezTo>
                  <a:lnTo>
                    <a:pt x="647" y="211"/>
                  </a:lnTo>
                  <a:lnTo>
                    <a:pt x="647" y="352"/>
                  </a:lnTo>
                  <a:cubicBezTo>
                    <a:pt x="647" y="362"/>
                    <a:pt x="653" y="369"/>
                    <a:pt x="662" y="369"/>
                  </a:cubicBezTo>
                  <a:cubicBezTo>
                    <a:pt x="671" y="369"/>
                    <a:pt x="676" y="363"/>
                    <a:pt x="676" y="353"/>
                  </a:cubicBezTo>
                  <a:lnTo>
                    <a:pt x="676" y="215"/>
                  </a:lnTo>
                  <a:cubicBezTo>
                    <a:pt x="676" y="186"/>
                    <a:pt x="655" y="155"/>
                    <a:pt x="630" y="155"/>
                  </a:cubicBezTo>
                  <a:close/>
                  <a:moveTo>
                    <a:pt x="584" y="135"/>
                  </a:moveTo>
                  <a:lnTo>
                    <a:pt x="584" y="135"/>
                  </a:lnTo>
                  <a:cubicBezTo>
                    <a:pt x="607" y="135"/>
                    <a:pt x="626" y="116"/>
                    <a:pt x="626" y="93"/>
                  </a:cubicBezTo>
                  <a:cubicBezTo>
                    <a:pt x="626" y="70"/>
                    <a:pt x="607" y="52"/>
                    <a:pt x="584" y="52"/>
                  </a:cubicBezTo>
                  <a:cubicBezTo>
                    <a:pt x="562" y="52"/>
                    <a:pt x="543" y="70"/>
                    <a:pt x="543" y="93"/>
                  </a:cubicBezTo>
                  <a:cubicBezTo>
                    <a:pt x="543" y="116"/>
                    <a:pt x="562" y="135"/>
                    <a:pt x="584" y="135"/>
                  </a:cubicBezTo>
                  <a:close/>
                  <a:moveTo>
                    <a:pt x="88" y="147"/>
                  </a:moveTo>
                  <a:lnTo>
                    <a:pt x="88" y="147"/>
                  </a:lnTo>
                  <a:cubicBezTo>
                    <a:pt x="111" y="147"/>
                    <a:pt x="130" y="128"/>
                    <a:pt x="130" y="105"/>
                  </a:cubicBezTo>
                  <a:cubicBezTo>
                    <a:pt x="130" y="82"/>
                    <a:pt x="111" y="64"/>
                    <a:pt x="88" y="64"/>
                  </a:cubicBezTo>
                  <a:cubicBezTo>
                    <a:pt x="65" y="64"/>
                    <a:pt x="47" y="82"/>
                    <a:pt x="47" y="105"/>
                  </a:cubicBezTo>
                  <a:cubicBezTo>
                    <a:pt x="47" y="128"/>
                    <a:pt x="65" y="147"/>
                    <a:pt x="88" y="147"/>
                  </a:cubicBezTo>
                  <a:close/>
                  <a:moveTo>
                    <a:pt x="423" y="115"/>
                  </a:moveTo>
                  <a:lnTo>
                    <a:pt x="423" y="115"/>
                  </a:lnTo>
                  <a:cubicBezTo>
                    <a:pt x="451" y="115"/>
                    <a:pt x="473" y="93"/>
                    <a:pt x="473" y="65"/>
                  </a:cubicBezTo>
                  <a:cubicBezTo>
                    <a:pt x="473" y="37"/>
                    <a:pt x="451" y="15"/>
                    <a:pt x="423" y="15"/>
                  </a:cubicBezTo>
                  <a:cubicBezTo>
                    <a:pt x="396" y="15"/>
                    <a:pt x="373" y="37"/>
                    <a:pt x="373" y="65"/>
                  </a:cubicBezTo>
                  <a:cubicBezTo>
                    <a:pt x="373" y="93"/>
                    <a:pt x="396" y="115"/>
                    <a:pt x="423" y="115"/>
                  </a:cubicBezTo>
                  <a:close/>
                  <a:moveTo>
                    <a:pt x="250" y="100"/>
                  </a:moveTo>
                  <a:lnTo>
                    <a:pt x="250" y="100"/>
                  </a:lnTo>
                  <a:cubicBezTo>
                    <a:pt x="277" y="100"/>
                    <a:pt x="300" y="77"/>
                    <a:pt x="300" y="49"/>
                  </a:cubicBezTo>
                  <a:cubicBezTo>
                    <a:pt x="300" y="22"/>
                    <a:pt x="277" y="0"/>
                    <a:pt x="250" y="0"/>
                  </a:cubicBezTo>
                  <a:cubicBezTo>
                    <a:pt x="222" y="0"/>
                    <a:pt x="200" y="22"/>
                    <a:pt x="200" y="49"/>
                  </a:cubicBezTo>
                  <a:cubicBezTo>
                    <a:pt x="200" y="77"/>
                    <a:pt x="222" y="100"/>
                    <a:pt x="250" y="100"/>
                  </a:cubicBezTo>
                  <a:close/>
                </a:path>
              </a:pathLst>
            </a:custGeom>
            <a:grpFill/>
            <a:ln w="0">
              <a:noFill/>
              <a:prstDash val="solid"/>
              <a:round/>
              <a:headEnd/>
              <a:tailEnd/>
            </a:ln>
          </p:spPr>
          <p:txBody>
            <a:bodyPr vert="horz" wrap="square" lIns="68750" tIns="34375" rIns="68750" bIns="34375" numCol="1" anchor="t" anchorCtr="0" compatLnSpc="1">
              <a:prstTxWarp prst="textNoShape">
                <a:avLst/>
              </a:prstTxWarp>
            </a:bodyPr>
            <a:lstStyle/>
            <a:p>
              <a:endParaRPr lang="en-US" sz="1353" dirty="0"/>
            </a:p>
          </p:txBody>
        </p:sp>
        <p:sp>
          <p:nvSpPr>
            <p:cNvPr id="23" name="Freeform 5">
              <a:extLst>
                <a:ext uri="{FF2B5EF4-FFF2-40B4-BE49-F238E27FC236}">
                  <a16:creationId xmlns:a16="http://schemas.microsoft.com/office/drawing/2014/main" id="{13EE00E2-04BE-6E44-A181-57638877233E}"/>
                </a:ext>
              </a:extLst>
            </p:cNvPr>
            <p:cNvSpPr>
              <a:spLocks noChangeAspect="1" noEditPoints="1"/>
            </p:cNvSpPr>
            <p:nvPr/>
          </p:nvSpPr>
          <p:spPr bwMode="auto">
            <a:xfrm>
              <a:off x="5395593" y="3260375"/>
              <a:ext cx="260628" cy="240002"/>
            </a:xfrm>
            <a:custGeom>
              <a:avLst/>
              <a:gdLst>
                <a:gd name="T0" fmla="*/ 630 w 676"/>
                <a:gd name="T1" fmla="*/ 155 h 627"/>
                <a:gd name="T2" fmla="*/ 520 w 676"/>
                <a:gd name="T3" fmla="*/ 160 h 627"/>
                <a:gd name="T4" fmla="*/ 378 w 676"/>
                <a:gd name="T5" fmla="*/ 135 h 627"/>
                <a:gd name="T6" fmla="*/ 299 w 676"/>
                <a:gd name="T7" fmla="*/ 128 h 627"/>
                <a:gd name="T8" fmla="*/ 153 w 676"/>
                <a:gd name="T9" fmla="*/ 171 h 627"/>
                <a:gd name="T10" fmla="*/ 45 w 676"/>
                <a:gd name="T11" fmla="*/ 166 h 627"/>
                <a:gd name="T12" fmla="*/ 0 w 676"/>
                <a:gd name="T13" fmla="*/ 349 h 627"/>
                <a:gd name="T14" fmla="*/ 30 w 676"/>
                <a:gd name="T15" fmla="*/ 349 h 627"/>
                <a:gd name="T16" fmla="*/ 50 w 676"/>
                <a:gd name="T17" fmla="*/ 211 h 627"/>
                <a:gd name="T18" fmla="*/ 81 w 676"/>
                <a:gd name="T19" fmla="*/ 581 h 627"/>
                <a:gd name="T20" fmla="*/ 131 w 676"/>
                <a:gd name="T21" fmla="*/ 541 h 627"/>
                <a:gd name="T22" fmla="*/ 150 w 676"/>
                <a:gd name="T23" fmla="*/ 211 h 627"/>
                <a:gd name="T24" fmla="*/ 165 w 676"/>
                <a:gd name="T25" fmla="*/ 370 h 627"/>
                <a:gd name="T26" fmla="*/ 179 w 676"/>
                <a:gd name="T27" fmla="*/ 187 h 627"/>
                <a:gd name="T28" fmla="*/ 198 w 676"/>
                <a:gd name="T29" fmla="*/ 579 h 627"/>
                <a:gd name="T30" fmla="*/ 271 w 676"/>
                <a:gd name="T31" fmla="*/ 627 h 627"/>
                <a:gd name="T32" fmla="*/ 304 w 676"/>
                <a:gd name="T33" fmla="*/ 187 h 627"/>
                <a:gd name="T34" fmla="*/ 323 w 676"/>
                <a:gd name="T35" fmla="*/ 347 h 627"/>
                <a:gd name="T36" fmla="*/ 350 w 676"/>
                <a:gd name="T37" fmla="*/ 348 h 627"/>
                <a:gd name="T38" fmla="*/ 369 w 676"/>
                <a:gd name="T39" fmla="*/ 196 h 627"/>
                <a:gd name="T40" fmla="*/ 408 w 676"/>
                <a:gd name="T41" fmla="*/ 623 h 627"/>
                <a:gd name="T42" fmla="*/ 479 w 676"/>
                <a:gd name="T43" fmla="*/ 568 h 627"/>
                <a:gd name="T44" fmla="*/ 498 w 676"/>
                <a:gd name="T45" fmla="*/ 196 h 627"/>
                <a:gd name="T46" fmla="*/ 511 w 676"/>
                <a:gd name="T47" fmla="*/ 370 h 627"/>
                <a:gd name="T48" fmla="*/ 528 w 676"/>
                <a:gd name="T49" fmla="*/ 211 h 627"/>
                <a:gd name="T50" fmla="*/ 546 w 676"/>
                <a:gd name="T51" fmla="*/ 529 h 627"/>
                <a:gd name="T52" fmla="*/ 604 w 676"/>
                <a:gd name="T53" fmla="*/ 570 h 627"/>
                <a:gd name="T54" fmla="*/ 628 w 676"/>
                <a:gd name="T55" fmla="*/ 211 h 627"/>
                <a:gd name="T56" fmla="*/ 647 w 676"/>
                <a:gd name="T57" fmla="*/ 352 h 627"/>
                <a:gd name="T58" fmla="*/ 676 w 676"/>
                <a:gd name="T59" fmla="*/ 353 h 627"/>
                <a:gd name="T60" fmla="*/ 630 w 676"/>
                <a:gd name="T61" fmla="*/ 155 h 627"/>
                <a:gd name="T62" fmla="*/ 584 w 676"/>
                <a:gd name="T63" fmla="*/ 135 h 627"/>
                <a:gd name="T64" fmla="*/ 584 w 676"/>
                <a:gd name="T65" fmla="*/ 52 h 627"/>
                <a:gd name="T66" fmla="*/ 584 w 676"/>
                <a:gd name="T67" fmla="*/ 135 h 627"/>
                <a:gd name="T68" fmla="*/ 88 w 676"/>
                <a:gd name="T69" fmla="*/ 147 h 627"/>
                <a:gd name="T70" fmla="*/ 88 w 676"/>
                <a:gd name="T71" fmla="*/ 64 h 627"/>
                <a:gd name="T72" fmla="*/ 88 w 676"/>
                <a:gd name="T73" fmla="*/ 147 h 627"/>
                <a:gd name="T74" fmla="*/ 423 w 676"/>
                <a:gd name="T75" fmla="*/ 115 h 627"/>
                <a:gd name="T76" fmla="*/ 423 w 676"/>
                <a:gd name="T77" fmla="*/ 15 h 627"/>
                <a:gd name="T78" fmla="*/ 423 w 676"/>
                <a:gd name="T79" fmla="*/ 115 h 627"/>
                <a:gd name="T80" fmla="*/ 250 w 676"/>
                <a:gd name="T81" fmla="*/ 100 h 627"/>
                <a:gd name="T82" fmla="*/ 250 w 676"/>
                <a:gd name="T83" fmla="*/ 0 h 627"/>
                <a:gd name="T84" fmla="*/ 250 w 676"/>
                <a:gd name="T85" fmla="*/ 100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6" h="627">
                  <a:moveTo>
                    <a:pt x="630" y="155"/>
                  </a:moveTo>
                  <a:lnTo>
                    <a:pt x="630" y="155"/>
                  </a:lnTo>
                  <a:lnTo>
                    <a:pt x="538" y="155"/>
                  </a:lnTo>
                  <a:cubicBezTo>
                    <a:pt x="532" y="155"/>
                    <a:pt x="525" y="157"/>
                    <a:pt x="520" y="160"/>
                  </a:cubicBezTo>
                  <a:cubicBezTo>
                    <a:pt x="510" y="141"/>
                    <a:pt x="492" y="135"/>
                    <a:pt x="472" y="135"/>
                  </a:cubicBezTo>
                  <a:lnTo>
                    <a:pt x="378" y="135"/>
                  </a:lnTo>
                  <a:cubicBezTo>
                    <a:pt x="362" y="135"/>
                    <a:pt x="348" y="135"/>
                    <a:pt x="338" y="148"/>
                  </a:cubicBezTo>
                  <a:cubicBezTo>
                    <a:pt x="328" y="135"/>
                    <a:pt x="314" y="128"/>
                    <a:pt x="299" y="128"/>
                  </a:cubicBezTo>
                  <a:lnTo>
                    <a:pt x="204" y="128"/>
                  </a:lnTo>
                  <a:cubicBezTo>
                    <a:pt x="180" y="128"/>
                    <a:pt x="160" y="146"/>
                    <a:pt x="153" y="171"/>
                  </a:cubicBezTo>
                  <a:cubicBezTo>
                    <a:pt x="147" y="168"/>
                    <a:pt x="130" y="166"/>
                    <a:pt x="124" y="166"/>
                  </a:cubicBezTo>
                  <a:lnTo>
                    <a:pt x="45" y="166"/>
                  </a:lnTo>
                  <a:cubicBezTo>
                    <a:pt x="20" y="166"/>
                    <a:pt x="0" y="190"/>
                    <a:pt x="0" y="220"/>
                  </a:cubicBezTo>
                  <a:lnTo>
                    <a:pt x="0" y="349"/>
                  </a:lnTo>
                  <a:cubicBezTo>
                    <a:pt x="0" y="359"/>
                    <a:pt x="2" y="369"/>
                    <a:pt x="15" y="369"/>
                  </a:cubicBezTo>
                  <a:cubicBezTo>
                    <a:pt x="28" y="369"/>
                    <a:pt x="30" y="359"/>
                    <a:pt x="30" y="349"/>
                  </a:cubicBezTo>
                  <a:cubicBezTo>
                    <a:pt x="30" y="337"/>
                    <a:pt x="31" y="211"/>
                    <a:pt x="31" y="211"/>
                  </a:cubicBezTo>
                  <a:lnTo>
                    <a:pt x="50" y="211"/>
                  </a:lnTo>
                  <a:cubicBezTo>
                    <a:pt x="50" y="211"/>
                    <a:pt x="49" y="530"/>
                    <a:pt x="49" y="546"/>
                  </a:cubicBezTo>
                  <a:cubicBezTo>
                    <a:pt x="50" y="580"/>
                    <a:pt x="69" y="581"/>
                    <a:pt x="81" y="581"/>
                  </a:cubicBezTo>
                  <a:lnTo>
                    <a:pt x="101" y="581"/>
                  </a:lnTo>
                  <a:cubicBezTo>
                    <a:pt x="112" y="581"/>
                    <a:pt x="129" y="580"/>
                    <a:pt x="131" y="541"/>
                  </a:cubicBezTo>
                  <a:cubicBezTo>
                    <a:pt x="131" y="524"/>
                    <a:pt x="131" y="211"/>
                    <a:pt x="131" y="211"/>
                  </a:cubicBezTo>
                  <a:lnTo>
                    <a:pt x="150" y="211"/>
                  </a:lnTo>
                  <a:lnTo>
                    <a:pt x="150" y="353"/>
                  </a:lnTo>
                  <a:cubicBezTo>
                    <a:pt x="150" y="367"/>
                    <a:pt x="155" y="370"/>
                    <a:pt x="165" y="370"/>
                  </a:cubicBezTo>
                  <a:cubicBezTo>
                    <a:pt x="175" y="370"/>
                    <a:pt x="180" y="363"/>
                    <a:pt x="180" y="351"/>
                  </a:cubicBezTo>
                  <a:cubicBezTo>
                    <a:pt x="180" y="344"/>
                    <a:pt x="179" y="187"/>
                    <a:pt x="179" y="187"/>
                  </a:cubicBezTo>
                  <a:lnTo>
                    <a:pt x="198" y="187"/>
                  </a:lnTo>
                  <a:cubicBezTo>
                    <a:pt x="198" y="187"/>
                    <a:pt x="198" y="555"/>
                    <a:pt x="198" y="579"/>
                  </a:cubicBezTo>
                  <a:cubicBezTo>
                    <a:pt x="199" y="620"/>
                    <a:pt x="221" y="627"/>
                    <a:pt x="235" y="627"/>
                  </a:cubicBezTo>
                  <a:lnTo>
                    <a:pt x="271" y="627"/>
                  </a:lnTo>
                  <a:cubicBezTo>
                    <a:pt x="285" y="627"/>
                    <a:pt x="303" y="620"/>
                    <a:pt x="305" y="573"/>
                  </a:cubicBezTo>
                  <a:cubicBezTo>
                    <a:pt x="306" y="554"/>
                    <a:pt x="304" y="187"/>
                    <a:pt x="304" y="187"/>
                  </a:cubicBezTo>
                  <a:lnTo>
                    <a:pt x="323" y="187"/>
                  </a:lnTo>
                  <a:lnTo>
                    <a:pt x="323" y="347"/>
                  </a:lnTo>
                  <a:cubicBezTo>
                    <a:pt x="323" y="363"/>
                    <a:pt x="325" y="369"/>
                    <a:pt x="338" y="369"/>
                  </a:cubicBezTo>
                  <a:cubicBezTo>
                    <a:pt x="348" y="369"/>
                    <a:pt x="350" y="362"/>
                    <a:pt x="350" y="348"/>
                  </a:cubicBezTo>
                  <a:cubicBezTo>
                    <a:pt x="350" y="338"/>
                    <a:pt x="351" y="196"/>
                    <a:pt x="351" y="196"/>
                  </a:cubicBezTo>
                  <a:lnTo>
                    <a:pt x="369" y="196"/>
                  </a:lnTo>
                  <a:cubicBezTo>
                    <a:pt x="369" y="196"/>
                    <a:pt x="370" y="551"/>
                    <a:pt x="370" y="575"/>
                  </a:cubicBezTo>
                  <a:cubicBezTo>
                    <a:pt x="371" y="615"/>
                    <a:pt x="395" y="623"/>
                    <a:pt x="408" y="623"/>
                  </a:cubicBezTo>
                  <a:lnTo>
                    <a:pt x="445" y="623"/>
                  </a:lnTo>
                  <a:cubicBezTo>
                    <a:pt x="458" y="623"/>
                    <a:pt x="477" y="615"/>
                    <a:pt x="479" y="568"/>
                  </a:cubicBezTo>
                  <a:cubicBezTo>
                    <a:pt x="480" y="546"/>
                    <a:pt x="479" y="196"/>
                    <a:pt x="479" y="196"/>
                  </a:cubicBezTo>
                  <a:lnTo>
                    <a:pt x="498" y="196"/>
                  </a:lnTo>
                  <a:cubicBezTo>
                    <a:pt x="498" y="196"/>
                    <a:pt x="498" y="333"/>
                    <a:pt x="498" y="348"/>
                  </a:cubicBezTo>
                  <a:cubicBezTo>
                    <a:pt x="498" y="360"/>
                    <a:pt x="501" y="370"/>
                    <a:pt x="511" y="370"/>
                  </a:cubicBezTo>
                  <a:cubicBezTo>
                    <a:pt x="523" y="370"/>
                    <a:pt x="526" y="365"/>
                    <a:pt x="527" y="354"/>
                  </a:cubicBezTo>
                  <a:cubicBezTo>
                    <a:pt x="527" y="372"/>
                    <a:pt x="528" y="211"/>
                    <a:pt x="528" y="211"/>
                  </a:cubicBezTo>
                  <a:lnTo>
                    <a:pt x="546" y="211"/>
                  </a:lnTo>
                  <a:cubicBezTo>
                    <a:pt x="546" y="211"/>
                    <a:pt x="546" y="524"/>
                    <a:pt x="546" y="529"/>
                  </a:cubicBezTo>
                  <a:cubicBezTo>
                    <a:pt x="547" y="563"/>
                    <a:pt x="558" y="570"/>
                    <a:pt x="569" y="570"/>
                  </a:cubicBezTo>
                  <a:lnTo>
                    <a:pt x="604" y="570"/>
                  </a:lnTo>
                  <a:cubicBezTo>
                    <a:pt x="615" y="570"/>
                    <a:pt x="627" y="563"/>
                    <a:pt x="628" y="524"/>
                  </a:cubicBezTo>
                  <a:cubicBezTo>
                    <a:pt x="629" y="504"/>
                    <a:pt x="628" y="211"/>
                    <a:pt x="628" y="211"/>
                  </a:cubicBezTo>
                  <a:lnTo>
                    <a:pt x="647" y="211"/>
                  </a:lnTo>
                  <a:lnTo>
                    <a:pt x="647" y="352"/>
                  </a:lnTo>
                  <a:cubicBezTo>
                    <a:pt x="647" y="362"/>
                    <a:pt x="653" y="369"/>
                    <a:pt x="662" y="369"/>
                  </a:cubicBezTo>
                  <a:cubicBezTo>
                    <a:pt x="671" y="369"/>
                    <a:pt x="676" y="363"/>
                    <a:pt x="676" y="353"/>
                  </a:cubicBezTo>
                  <a:lnTo>
                    <a:pt x="676" y="215"/>
                  </a:lnTo>
                  <a:cubicBezTo>
                    <a:pt x="676" y="186"/>
                    <a:pt x="655" y="155"/>
                    <a:pt x="630" y="155"/>
                  </a:cubicBezTo>
                  <a:close/>
                  <a:moveTo>
                    <a:pt x="584" y="135"/>
                  </a:moveTo>
                  <a:lnTo>
                    <a:pt x="584" y="135"/>
                  </a:lnTo>
                  <a:cubicBezTo>
                    <a:pt x="607" y="135"/>
                    <a:pt x="626" y="116"/>
                    <a:pt x="626" y="93"/>
                  </a:cubicBezTo>
                  <a:cubicBezTo>
                    <a:pt x="626" y="70"/>
                    <a:pt x="607" y="52"/>
                    <a:pt x="584" y="52"/>
                  </a:cubicBezTo>
                  <a:cubicBezTo>
                    <a:pt x="562" y="52"/>
                    <a:pt x="543" y="70"/>
                    <a:pt x="543" y="93"/>
                  </a:cubicBezTo>
                  <a:cubicBezTo>
                    <a:pt x="543" y="116"/>
                    <a:pt x="562" y="135"/>
                    <a:pt x="584" y="135"/>
                  </a:cubicBezTo>
                  <a:close/>
                  <a:moveTo>
                    <a:pt x="88" y="147"/>
                  </a:moveTo>
                  <a:lnTo>
                    <a:pt x="88" y="147"/>
                  </a:lnTo>
                  <a:cubicBezTo>
                    <a:pt x="111" y="147"/>
                    <a:pt x="130" y="128"/>
                    <a:pt x="130" y="105"/>
                  </a:cubicBezTo>
                  <a:cubicBezTo>
                    <a:pt x="130" y="82"/>
                    <a:pt x="111" y="64"/>
                    <a:pt x="88" y="64"/>
                  </a:cubicBezTo>
                  <a:cubicBezTo>
                    <a:pt x="65" y="64"/>
                    <a:pt x="47" y="82"/>
                    <a:pt x="47" y="105"/>
                  </a:cubicBezTo>
                  <a:cubicBezTo>
                    <a:pt x="47" y="128"/>
                    <a:pt x="65" y="147"/>
                    <a:pt x="88" y="147"/>
                  </a:cubicBezTo>
                  <a:close/>
                  <a:moveTo>
                    <a:pt x="423" y="115"/>
                  </a:moveTo>
                  <a:lnTo>
                    <a:pt x="423" y="115"/>
                  </a:lnTo>
                  <a:cubicBezTo>
                    <a:pt x="451" y="115"/>
                    <a:pt x="473" y="93"/>
                    <a:pt x="473" y="65"/>
                  </a:cubicBezTo>
                  <a:cubicBezTo>
                    <a:pt x="473" y="37"/>
                    <a:pt x="451" y="15"/>
                    <a:pt x="423" y="15"/>
                  </a:cubicBezTo>
                  <a:cubicBezTo>
                    <a:pt x="396" y="15"/>
                    <a:pt x="373" y="37"/>
                    <a:pt x="373" y="65"/>
                  </a:cubicBezTo>
                  <a:cubicBezTo>
                    <a:pt x="373" y="93"/>
                    <a:pt x="396" y="115"/>
                    <a:pt x="423" y="115"/>
                  </a:cubicBezTo>
                  <a:close/>
                  <a:moveTo>
                    <a:pt x="250" y="100"/>
                  </a:moveTo>
                  <a:lnTo>
                    <a:pt x="250" y="100"/>
                  </a:lnTo>
                  <a:cubicBezTo>
                    <a:pt x="277" y="100"/>
                    <a:pt x="300" y="77"/>
                    <a:pt x="300" y="49"/>
                  </a:cubicBezTo>
                  <a:cubicBezTo>
                    <a:pt x="300" y="22"/>
                    <a:pt x="277" y="0"/>
                    <a:pt x="250" y="0"/>
                  </a:cubicBezTo>
                  <a:cubicBezTo>
                    <a:pt x="222" y="0"/>
                    <a:pt x="200" y="22"/>
                    <a:pt x="200" y="49"/>
                  </a:cubicBezTo>
                  <a:cubicBezTo>
                    <a:pt x="200" y="77"/>
                    <a:pt x="222" y="100"/>
                    <a:pt x="250" y="100"/>
                  </a:cubicBezTo>
                  <a:close/>
                </a:path>
              </a:pathLst>
            </a:custGeom>
            <a:grpFill/>
            <a:ln w="0">
              <a:noFill/>
              <a:prstDash val="solid"/>
              <a:round/>
              <a:headEnd/>
              <a:tailEnd/>
            </a:ln>
          </p:spPr>
          <p:txBody>
            <a:bodyPr vert="horz" wrap="square" lIns="68750" tIns="34375" rIns="68750" bIns="34375" numCol="1" anchor="t" anchorCtr="0" compatLnSpc="1">
              <a:prstTxWarp prst="textNoShape">
                <a:avLst/>
              </a:prstTxWarp>
            </a:bodyPr>
            <a:lstStyle/>
            <a:p>
              <a:endParaRPr lang="en-US" sz="1353" dirty="0"/>
            </a:p>
          </p:txBody>
        </p:sp>
        <p:sp>
          <p:nvSpPr>
            <p:cNvPr id="24" name="Plus Sign 22">
              <a:extLst>
                <a:ext uri="{FF2B5EF4-FFF2-40B4-BE49-F238E27FC236}">
                  <a16:creationId xmlns:a16="http://schemas.microsoft.com/office/drawing/2014/main" id="{7FEC1AD1-73F3-304F-BB20-3E3AAE7C1704}"/>
                </a:ext>
              </a:extLst>
            </p:cNvPr>
            <p:cNvSpPr/>
            <p:nvPr/>
          </p:nvSpPr>
          <p:spPr>
            <a:xfrm>
              <a:off x="5059488" y="3032519"/>
              <a:ext cx="324221" cy="320087"/>
            </a:xfrm>
            <a:prstGeom prst="mathPlus">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a:solidFill>
                  <a:schemeClr val="tx1"/>
                </a:solidFill>
              </a:endParaRPr>
            </a:p>
          </p:txBody>
        </p:sp>
      </p:grpSp>
      <p:sp>
        <p:nvSpPr>
          <p:cNvPr id="25" name="Freeform 137">
            <a:extLst>
              <a:ext uri="{FF2B5EF4-FFF2-40B4-BE49-F238E27FC236}">
                <a16:creationId xmlns:a16="http://schemas.microsoft.com/office/drawing/2014/main" id="{E343DD75-DD6B-3042-9EFA-FCD83C1F7A20}"/>
              </a:ext>
            </a:extLst>
          </p:cNvPr>
          <p:cNvSpPr>
            <a:spLocks noChangeAspect="1" noEditPoints="1"/>
          </p:cNvSpPr>
          <p:nvPr/>
        </p:nvSpPr>
        <p:spPr bwMode="auto">
          <a:xfrm>
            <a:off x="5205694" y="3910780"/>
            <a:ext cx="509306" cy="457855"/>
          </a:xfrm>
          <a:custGeom>
            <a:avLst/>
            <a:gdLst>
              <a:gd name="T0" fmla="*/ 1164 w 3406"/>
              <a:gd name="T1" fmla="*/ 559 h 3406"/>
              <a:gd name="T2" fmla="*/ 920 w 3406"/>
              <a:gd name="T3" fmla="*/ 665 h 3406"/>
              <a:gd name="T4" fmla="*/ 704 w 3406"/>
              <a:gd name="T5" fmla="*/ 815 h 3406"/>
              <a:gd name="T6" fmla="*/ 523 w 3406"/>
              <a:gd name="T7" fmla="*/ 1004 h 3406"/>
              <a:gd name="T8" fmla="*/ 379 w 3406"/>
              <a:gd name="T9" fmla="*/ 1225 h 3406"/>
              <a:gd name="T10" fmla="*/ 282 w 3406"/>
              <a:gd name="T11" fmla="*/ 1473 h 3406"/>
              <a:gd name="T12" fmla="*/ 235 w 3406"/>
              <a:gd name="T13" fmla="*/ 1741 h 3406"/>
              <a:gd name="T14" fmla="*/ 244 w 3406"/>
              <a:gd name="T15" fmla="*/ 2016 h 3406"/>
              <a:gd name="T16" fmla="*/ 306 w 3406"/>
              <a:gd name="T17" fmla="*/ 2274 h 3406"/>
              <a:gd name="T18" fmla="*/ 415 w 3406"/>
              <a:gd name="T19" fmla="*/ 2511 h 3406"/>
              <a:gd name="T20" fmla="*/ 566 w 3406"/>
              <a:gd name="T21" fmla="*/ 2719 h 3406"/>
              <a:gd name="T22" fmla="*/ 753 w 3406"/>
              <a:gd name="T23" fmla="*/ 2895 h 3406"/>
              <a:gd name="T24" fmla="*/ 972 w 3406"/>
              <a:gd name="T25" fmla="*/ 3032 h 3406"/>
              <a:gd name="T26" fmla="*/ 1216 w 3406"/>
              <a:gd name="T27" fmla="*/ 3126 h 3406"/>
              <a:gd name="T28" fmla="*/ 1480 w 3406"/>
              <a:gd name="T29" fmla="*/ 3171 h 3406"/>
              <a:gd name="T30" fmla="*/ 1756 w 3406"/>
              <a:gd name="T31" fmla="*/ 3161 h 3406"/>
              <a:gd name="T32" fmla="*/ 2019 w 3406"/>
              <a:gd name="T33" fmla="*/ 3097 h 3406"/>
              <a:gd name="T34" fmla="*/ 2259 w 3406"/>
              <a:gd name="T35" fmla="*/ 2984 h 3406"/>
              <a:gd name="T36" fmla="*/ 2469 w 3406"/>
              <a:gd name="T37" fmla="*/ 2828 h 3406"/>
              <a:gd name="T38" fmla="*/ 2646 w 3406"/>
              <a:gd name="T39" fmla="*/ 2634 h 3406"/>
              <a:gd name="T40" fmla="*/ 2781 w 3406"/>
              <a:gd name="T41" fmla="*/ 2407 h 3406"/>
              <a:gd name="T42" fmla="*/ 2871 w 3406"/>
              <a:gd name="T43" fmla="*/ 2155 h 3406"/>
              <a:gd name="T44" fmla="*/ 1339 w 3406"/>
              <a:gd name="T45" fmla="*/ 516 h 3406"/>
              <a:gd name="T46" fmla="*/ 3143 w 3406"/>
              <a:gd name="T47" fmla="*/ 1835 h 3406"/>
              <a:gd name="T48" fmla="*/ 3115 w 3406"/>
              <a:gd name="T49" fmla="*/ 2127 h 3406"/>
              <a:gd name="T50" fmla="*/ 3036 w 3406"/>
              <a:gd name="T51" fmla="*/ 2403 h 3406"/>
              <a:gd name="T52" fmla="*/ 2911 w 3406"/>
              <a:gd name="T53" fmla="*/ 2654 h 3406"/>
              <a:gd name="T54" fmla="*/ 2746 w 3406"/>
              <a:gd name="T55" fmla="*/ 2878 h 3406"/>
              <a:gd name="T56" fmla="*/ 2544 w 3406"/>
              <a:gd name="T57" fmla="*/ 3069 h 3406"/>
              <a:gd name="T58" fmla="*/ 2309 w 3406"/>
              <a:gd name="T59" fmla="*/ 3222 h 3406"/>
              <a:gd name="T60" fmla="*/ 2050 w 3406"/>
              <a:gd name="T61" fmla="*/ 3332 h 3406"/>
              <a:gd name="T62" fmla="*/ 1768 w 3406"/>
              <a:gd name="T63" fmla="*/ 3394 h 3406"/>
              <a:gd name="T64" fmla="*/ 1472 w 3406"/>
              <a:gd name="T65" fmla="*/ 3403 h 3406"/>
              <a:gd name="T66" fmla="*/ 1185 w 3406"/>
              <a:gd name="T67" fmla="*/ 3358 h 3406"/>
              <a:gd name="T68" fmla="*/ 916 w 3406"/>
              <a:gd name="T69" fmla="*/ 3263 h 3406"/>
              <a:gd name="T70" fmla="*/ 673 w 3406"/>
              <a:gd name="T71" fmla="*/ 3124 h 3406"/>
              <a:gd name="T72" fmla="*/ 461 w 3406"/>
              <a:gd name="T73" fmla="*/ 2945 h 3406"/>
              <a:gd name="T74" fmla="*/ 282 w 3406"/>
              <a:gd name="T75" fmla="*/ 2733 h 3406"/>
              <a:gd name="T76" fmla="*/ 143 w 3406"/>
              <a:gd name="T77" fmla="*/ 2490 h 3406"/>
              <a:gd name="T78" fmla="*/ 48 w 3406"/>
              <a:gd name="T79" fmla="*/ 2221 h 3406"/>
              <a:gd name="T80" fmla="*/ 3 w 3406"/>
              <a:gd name="T81" fmla="*/ 1934 h 3406"/>
              <a:gd name="T82" fmla="*/ 12 w 3406"/>
              <a:gd name="T83" fmla="*/ 1638 h 3406"/>
              <a:gd name="T84" fmla="*/ 74 w 3406"/>
              <a:gd name="T85" fmla="*/ 1356 h 3406"/>
              <a:gd name="T86" fmla="*/ 184 w 3406"/>
              <a:gd name="T87" fmla="*/ 1097 h 3406"/>
              <a:gd name="T88" fmla="*/ 337 w 3406"/>
              <a:gd name="T89" fmla="*/ 862 h 3406"/>
              <a:gd name="T90" fmla="*/ 528 w 3406"/>
              <a:gd name="T91" fmla="*/ 660 h 3406"/>
              <a:gd name="T92" fmla="*/ 752 w 3406"/>
              <a:gd name="T93" fmla="*/ 495 h 3406"/>
              <a:gd name="T94" fmla="*/ 1003 w 3406"/>
              <a:gd name="T95" fmla="*/ 370 h 3406"/>
              <a:gd name="T96" fmla="*/ 1279 w 3406"/>
              <a:gd name="T97" fmla="*/ 291 h 3406"/>
              <a:gd name="T98" fmla="*/ 1571 w 3406"/>
              <a:gd name="T99" fmla="*/ 263 h 3406"/>
              <a:gd name="T100" fmla="*/ 2032 w 3406"/>
              <a:gd name="T101" fmla="*/ 12 h 3406"/>
              <a:gd name="T102" fmla="*/ 2313 w 3406"/>
              <a:gd name="T103" fmla="*/ 74 h 3406"/>
              <a:gd name="T104" fmla="*/ 2574 w 3406"/>
              <a:gd name="T105" fmla="*/ 184 h 3406"/>
              <a:gd name="T106" fmla="*/ 2807 w 3406"/>
              <a:gd name="T107" fmla="*/ 337 h 3406"/>
              <a:gd name="T108" fmla="*/ 3009 w 3406"/>
              <a:gd name="T109" fmla="*/ 528 h 3406"/>
              <a:gd name="T110" fmla="*/ 3176 w 3406"/>
              <a:gd name="T111" fmla="*/ 751 h 3406"/>
              <a:gd name="T112" fmla="*/ 3301 w 3406"/>
              <a:gd name="T113" fmla="*/ 1003 h 3406"/>
              <a:gd name="T114" fmla="*/ 3379 w 3406"/>
              <a:gd name="T115" fmla="*/ 1278 h 3406"/>
              <a:gd name="T116" fmla="*/ 3406 w 3406"/>
              <a:gd name="T117" fmla="*/ 1571 h 3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06" h="3406">
                <a:moveTo>
                  <a:pt x="1339" y="516"/>
                </a:moveTo>
                <a:lnTo>
                  <a:pt x="1251" y="535"/>
                </a:lnTo>
                <a:lnTo>
                  <a:pt x="1164" y="559"/>
                </a:lnTo>
                <a:lnTo>
                  <a:pt x="1080" y="589"/>
                </a:lnTo>
                <a:lnTo>
                  <a:pt x="999" y="625"/>
                </a:lnTo>
                <a:lnTo>
                  <a:pt x="920" y="665"/>
                </a:lnTo>
                <a:lnTo>
                  <a:pt x="845" y="711"/>
                </a:lnTo>
                <a:lnTo>
                  <a:pt x="772" y="760"/>
                </a:lnTo>
                <a:lnTo>
                  <a:pt x="704" y="815"/>
                </a:lnTo>
                <a:lnTo>
                  <a:pt x="639" y="874"/>
                </a:lnTo>
                <a:lnTo>
                  <a:pt x="578" y="937"/>
                </a:lnTo>
                <a:lnTo>
                  <a:pt x="523" y="1004"/>
                </a:lnTo>
                <a:lnTo>
                  <a:pt x="470" y="1074"/>
                </a:lnTo>
                <a:lnTo>
                  <a:pt x="422" y="1147"/>
                </a:lnTo>
                <a:lnTo>
                  <a:pt x="379" y="1225"/>
                </a:lnTo>
                <a:lnTo>
                  <a:pt x="342" y="1304"/>
                </a:lnTo>
                <a:lnTo>
                  <a:pt x="309" y="1387"/>
                </a:lnTo>
                <a:lnTo>
                  <a:pt x="282" y="1473"/>
                </a:lnTo>
                <a:lnTo>
                  <a:pt x="260" y="1561"/>
                </a:lnTo>
                <a:lnTo>
                  <a:pt x="245" y="1650"/>
                </a:lnTo>
                <a:lnTo>
                  <a:pt x="235" y="1741"/>
                </a:lnTo>
                <a:lnTo>
                  <a:pt x="232" y="1835"/>
                </a:lnTo>
                <a:lnTo>
                  <a:pt x="235" y="1926"/>
                </a:lnTo>
                <a:lnTo>
                  <a:pt x="244" y="2016"/>
                </a:lnTo>
                <a:lnTo>
                  <a:pt x="259" y="2105"/>
                </a:lnTo>
                <a:lnTo>
                  <a:pt x="280" y="2190"/>
                </a:lnTo>
                <a:lnTo>
                  <a:pt x="306" y="2274"/>
                </a:lnTo>
                <a:lnTo>
                  <a:pt x="338" y="2356"/>
                </a:lnTo>
                <a:lnTo>
                  <a:pt x="374" y="2434"/>
                </a:lnTo>
                <a:lnTo>
                  <a:pt x="415" y="2511"/>
                </a:lnTo>
                <a:lnTo>
                  <a:pt x="461" y="2583"/>
                </a:lnTo>
                <a:lnTo>
                  <a:pt x="511" y="2653"/>
                </a:lnTo>
                <a:lnTo>
                  <a:pt x="566" y="2719"/>
                </a:lnTo>
                <a:lnTo>
                  <a:pt x="625" y="2781"/>
                </a:lnTo>
                <a:lnTo>
                  <a:pt x="687" y="2840"/>
                </a:lnTo>
                <a:lnTo>
                  <a:pt x="753" y="2895"/>
                </a:lnTo>
                <a:lnTo>
                  <a:pt x="823" y="2945"/>
                </a:lnTo>
                <a:lnTo>
                  <a:pt x="895" y="2991"/>
                </a:lnTo>
                <a:lnTo>
                  <a:pt x="972" y="3032"/>
                </a:lnTo>
                <a:lnTo>
                  <a:pt x="1050" y="3068"/>
                </a:lnTo>
                <a:lnTo>
                  <a:pt x="1132" y="3100"/>
                </a:lnTo>
                <a:lnTo>
                  <a:pt x="1216" y="3126"/>
                </a:lnTo>
                <a:lnTo>
                  <a:pt x="1301" y="3147"/>
                </a:lnTo>
                <a:lnTo>
                  <a:pt x="1390" y="3162"/>
                </a:lnTo>
                <a:lnTo>
                  <a:pt x="1480" y="3171"/>
                </a:lnTo>
                <a:lnTo>
                  <a:pt x="1571" y="3174"/>
                </a:lnTo>
                <a:lnTo>
                  <a:pt x="1665" y="3171"/>
                </a:lnTo>
                <a:lnTo>
                  <a:pt x="1756" y="3161"/>
                </a:lnTo>
                <a:lnTo>
                  <a:pt x="1845" y="3146"/>
                </a:lnTo>
                <a:lnTo>
                  <a:pt x="1933" y="3124"/>
                </a:lnTo>
                <a:lnTo>
                  <a:pt x="2019" y="3097"/>
                </a:lnTo>
                <a:lnTo>
                  <a:pt x="2102" y="3064"/>
                </a:lnTo>
                <a:lnTo>
                  <a:pt x="2181" y="3027"/>
                </a:lnTo>
                <a:lnTo>
                  <a:pt x="2259" y="2984"/>
                </a:lnTo>
                <a:lnTo>
                  <a:pt x="2332" y="2936"/>
                </a:lnTo>
                <a:lnTo>
                  <a:pt x="2402" y="2883"/>
                </a:lnTo>
                <a:lnTo>
                  <a:pt x="2469" y="2828"/>
                </a:lnTo>
                <a:lnTo>
                  <a:pt x="2532" y="2767"/>
                </a:lnTo>
                <a:lnTo>
                  <a:pt x="2591" y="2702"/>
                </a:lnTo>
                <a:lnTo>
                  <a:pt x="2646" y="2634"/>
                </a:lnTo>
                <a:lnTo>
                  <a:pt x="2695" y="2561"/>
                </a:lnTo>
                <a:lnTo>
                  <a:pt x="2741" y="2486"/>
                </a:lnTo>
                <a:lnTo>
                  <a:pt x="2781" y="2407"/>
                </a:lnTo>
                <a:lnTo>
                  <a:pt x="2817" y="2326"/>
                </a:lnTo>
                <a:lnTo>
                  <a:pt x="2847" y="2242"/>
                </a:lnTo>
                <a:lnTo>
                  <a:pt x="2871" y="2155"/>
                </a:lnTo>
                <a:lnTo>
                  <a:pt x="2890" y="2067"/>
                </a:lnTo>
                <a:lnTo>
                  <a:pt x="1339" y="2067"/>
                </a:lnTo>
                <a:lnTo>
                  <a:pt x="1339" y="516"/>
                </a:lnTo>
                <a:close/>
                <a:moveTo>
                  <a:pt x="1571" y="263"/>
                </a:moveTo>
                <a:lnTo>
                  <a:pt x="1571" y="1835"/>
                </a:lnTo>
                <a:lnTo>
                  <a:pt x="3143" y="1835"/>
                </a:lnTo>
                <a:lnTo>
                  <a:pt x="3139" y="1934"/>
                </a:lnTo>
                <a:lnTo>
                  <a:pt x="3130" y="2032"/>
                </a:lnTo>
                <a:lnTo>
                  <a:pt x="3115" y="2127"/>
                </a:lnTo>
                <a:lnTo>
                  <a:pt x="3094" y="2221"/>
                </a:lnTo>
                <a:lnTo>
                  <a:pt x="3068" y="2313"/>
                </a:lnTo>
                <a:lnTo>
                  <a:pt x="3036" y="2403"/>
                </a:lnTo>
                <a:lnTo>
                  <a:pt x="3000" y="2490"/>
                </a:lnTo>
                <a:lnTo>
                  <a:pt x="2958" y="2574"/>
                </a:lnTo>
                <a:lnTo>
                  <a:pt x="2911" y="2654"/>
                </a:lnTo>
                <a:lnTo>
                  <a:pt x="2861" y="2733"/>
                </a:lnTo>
                <a:lnTo>
                  <a:pt x="2805" y="2807"/>
                </a:lnTo>
                <a:lnTo>
                  <a:pt x="2746" y="2878"/>
                </a:lnTo>
                <a:lnTo>
                  <a:pt x="2682" y="2945"/>
                </a:lnTo>
                <a:lnTo>
                  <a:pt x="2615" y="3009"/>
                </a:lnTo>
                <a:lnTo>
                  <a:pt x="2544" y="3069"/>
                </a:lnTo>
                <a:lnTo>
                  <a:pt x="2468" y="3124"/>
                </a:lnTo>
                <a:lnTo>
                  <a:pt x="2391" y="3176"/>
                </a:lnTo>
                <a:lnTo>
                  <a:pt x="2309" y="3222"/>
                </a:lnTo>
                <a:lnTo>
                  <a:pt x="2226" y="3263"/>
                </a:lnTo>
                <a:lnTo>
                  <a:pt x="2139" y="3301"/>
                </a:lnTo>
                <a:lnTo>
                  <a:pt x="2050" y="3332"/>
                </a:lnTo>
                <a:lnTo>
                  <a:pt x="1958" y="3358"/>
                </a:lnTo>
                <a:lnTo>
                  <a:pt x="1864" y="3379"/>
                </a:lnTo>
                <a:lnTo>
                  <a:pt x="1768" y="3394"/>
                </a:lnTo>
                <a:lnTo>
                  <a:pt x="1670" y="3403"/>
                </a:lnTo>
                <a:lnTo>
                  <a:pt x="1571" y="3406"/>
                </a:lnTo>
                <a:lnTo>
                  <a:pt x="1472" y="3403"/>
                </a:lnTo>
                <a:lnTo>
                  <a:pt x="1374" y="3394"/>
                </a:lnTo>
                <a:lnTo>
                  <a:pt x="1279" y="3379"/>
                </a:lnTo>
                <a:lnTo>
                  <a:pt x="1185" y="3358"/>
                </a:lnTo>
                <a:lnTo>
                  <a:pt x="1093" y="3332"/>
                </a:lnTo>
                <a:lnTo>
                  <a:pt x="1003" y="3301"/>
                </a:lnTo>
                <a:lnTo>
                  <a:pt x="916" y="3263"/>
                </a:lnTo>
                <a:lnTo>
                  <a:pt x="832" y="3222"/>
                </a:lnTo>
                <a:lnTo>
                  <a:pt x="752" y="3176"/>
                </a:lnTo>
                <a:lnTo>
                  <a:pt x="673" y="3124"/>
                </a:lnTo>
                <a:lnTo>
                  <a:pt x="599" y="3069"/>
                </a:lnTo>
                <a:lnTo>
                  <a:pt x="528" y="3009"/>
                </a:lnTo>
                <a:lnTo>
                  <a:pt x="461" y="2945"/>
                </a:lnTo>
                <a:lnTo>
                  <a:pt x="397" y="2878"/>
                </a:lnTo>
                <a:lnTo>
                  <a:pt x="337" y="2807"/>
                </a:lnTo>
                <a:lnTo>
                  <a:pt x="282" y="2733"/>
                </a:lnTo>
                <a:lnTo>
                  <a:pt x="230" y="2654"/>
                </a:lnTo>
                <a:lnTo>
                  <a:pt x="184" y="2574"/>
                </a:lnTo>
                <a:lnTo>
                  <a:pt x="143" y="2490"/>
                </a:lnTo>
                <a:lnTo>
                  <a:pt x="105" y="2403"/>
                </a:lnTo>
                <a:lnTo>
                  <a:pt x="74" y="2313"/>
                </a:lnTo>
                <a:lnTo>
                  <a:pt x="48" y="2221"/>
                </a:lnTo>
                <a:lnTo>
                  <a:pt x="27" y="2127"/>
                </a:lnTo>
                <a:lnTo>
                  <a:pt x="12" y="2032"/>
                </a:lnTo>
                <a:lnTo>
                  <a:pt x="3" y="1934"/>
                </a:lnTo>
                <a:lnTo>
                  <a:pt x="0" y="1835"/>
                </a:lnTo>
                <a:lnTo>
                  <a:pt x="3" y="1736"/>
                </a:lnTo>
                <a:lnTo>
                  <a:pt x="12" y="1638"/>
                </a:lnTo>
                <a:lnTo>
                  <a:pt x="27" y="1542"/>
                </a:lnTo>
                <a:lnTo>
                  <a:pt x="48" y="1448"/>
                </a:lnTo>
                <a:lnTo>
                  <a:pt x="74" y="1356"/>
                </a:lnTo>
                <a:lnTo>
                  <a:pt x="105" y="1267"/>
                </a:lnTo>
                <a:lnTo>
                  <a:pt x="143" y="1180"/>
                </a:lnTo>
                <a:lnTo>
                  <a:pt x="184" y="1097"/>
                </a:lnTo>
                <a:lnTo>
                  <a:pt x="230" y="1015"/>
                </a:lnTo>
                <a:lnTo>
                  <a:pt x="282" y="938"/>
                </a:lnTo>
                <a:lnTo>
                  <a:pt x="337" y="862"/>
                </a:lnTo>
                <a:lnTo>
                  <a:pt x="397" y="791"/>
                </a:lnTo>
                <a:lnTo>
                  <a:pt x="461" y="724"/>
                </a:lnTo>
                <a:lnTo>
                  <a:pt x="528" y="660"/>
                </a:lnTo>
                <a:lnTo>
                  <a:pt x="599" y="601"/>
                </a:lnTo>
                <a:lnTo>
                  <a:pt x="673" y="545"/>
                </a:lnTo>
                <a:lnTo>
                  <a:pt x="752" y="495"/>
                </a:lnTo>
                <a:lnTo>
                  <a:pt x="832" y="448"/>
                </a:lnTo>
                <a:lnTo>
                  <a:pt x="916" y="406"/>
                </a:lnTo>
                <a:lnTo>
                  <a:pt x="1003" y="370"/>
                </a:lnTo>
                <a:lnTo>
                  <a:pt x="1093" y="338"/>
                </a:lnTo>
                <a:lnTo>
                  <a:pt x="1185" y="312"/>
                </a:lnTo>
                <a:lnTo>
                  <a:pt x="1279" y="291"/>
                </a:lnTo>
                <a:lnTo>
                  <a:pt x="1374" y="276"/>
                </a:lnTo>
                <a:lnTo>
                  <a:pt x="1472" y="267"/>
                </a:lnTo>
                <a:lnTo>
                  <a:pt x="1571" y="263"/>
                </a:lnTo>
                <a:close/>
                <a:moveTo>
                  <a:pt x="1835" y="0"/>
                </a:moveTo>
                <a:lnTo>
                  <a:pt x="1934" y="3"/>
                </a:lnTo>
                <a:lnTo>
                  <a:pt x="2032" y="12"/>
                </a:lnTo>
                <a:lnTo>
                  <a:pt x="2128" y="27"/>
                </a:lnTo>
                <a:lnTo>
                  <a:pt x="2221" y="48"/>
                </a:lnTo>
                <a:lnTo>
                  <a:pt x="2313" y="74"/>
                </a:lnTo>
                <a:lnTo>
                  <a:pt x="2403" y="105"/>
                </a:lnTo>
                <a:lnTo>
                  <a:pt x="2490" y="143"/>
                </a:lnTo>
                <a:lnTo>
                  <a:pt x="2574" y="184"/>
                </a:lnTo>
                <a:lnTo>
                  <a:pt x="2655" y="230"/>
                </a:lnTo>
                <a:lnTo>
                  <a:pt x="2733" y="281"/>
                </a:lnTo>
                <a:lnTo>
                  <a:pt x="2807" y="337"/>
                </a:lnTo>
                <a:lnTo>
                  <a:pt x="2878" y="397"/>
                </a:lnTo>
                <a:lnTo>
                  <a:pt x="2946" y="460"/>
                </a:lnTo>
                <a:lnTo>
                  <a:pt x="3009" y="528"/>
                </a:lnTo>
                <a:lnTo>
                  <a:pt x="3069" y="599"/>
                </a:lnTo>
                <a:lnTo>
                  <a:pt x="3125" y="673"/>
                </a:lnTo>
                <a:lnTo>
                  <a:pt x="3176" y="751"/>
                </a:lnTo>
                <a:lnTo>
                  <a:pt x="3222" y="832"/>
                </a:lnTo>
                <a:lnTo>
                  <a:pt x="3263" y="916"/>
                </a:lnTo>
                <a:lnTo>
                  <a:pt x="3301" y="1003"/>
                </a:lnTo>
                <a:lnTo>
                  <a:pt x="3332" y="1093"/>
                </a:lnTo>
                <a:lnTo>
                  <a:pt x="3358" y="1185"/>
                </a:lnTo>
                <a:lnTo>
                  <a:pt x="3379" y="1278"/>
                </a:lnTo>
                <a:lnTo>
                  <a:pt x="3394" y="1374"/>
                </a:lnTo>
                <a:lnTo>
                  <a:pt x="3403" y="1472"/>
                </a:lnTo>
                <a:lnTo>
                  <a:pt x="3406" y="1571"/>
                </a:lnTo>
                <a:lnTo>
                  <a:pt x="1835" y="1571"/>
                </a:lnTo>
                <a:lnTo>
                  <a:pt x="1835" y="0"/>
                </a:lnTo>
                <a:close/>
              </a:path>
            </a:pathLst>
          </a:custGeom>
          <a:solidFill>
            <a:schemeClr val="bg2"/>
          </a:solidFill>
          <a:ln w="0">
            <a:noFill/>
            <a:prstDash val="solid"/>
            <a:round/>
            <a:headEnd/>
            <a:tailEnd/>
          </a:ln>
        </p:spPr>
        <p:txBody>
          <a:bodyPr vert="horz" wrap="square" lIns="68750" tIns="34375" rIns="68750" bIns="34375" numCol="1" anchor="t" anchorCtr="0" compatLnSpc="1">
            <a:prstTxWarp prst="textNoShape">
              <a:avLst/>
            </a:prstTxWarp>
          </a:bodyPr>
          <a:lstStyle/>
          <a:p>
            <a:endParaRPr lang="en-US" sz="1353" dirty="0">
              <a:solidFill>
                <a:srgbClr val="000000"/>
              </a:solidFill>
            </a:endParaRPr>
          </a:p>
        </p:txBody>
      </p:sp>
      <p:sp>
        <p:nvSpPr>
          <p:cNvPr id="26" name="Freeform 65">
            <a:extLst>
              <a:ext uri="{FF2B5EF4-FFF2-40B4-BE49-F238E27FC236}">
                <a16:creationId xmlns:a16="http://schemas.microsoft.com/office/drawing/2014/main" id="{A4DF5DBB-16A7-604F-A69E-0A5C9D1229DF}"/>
              </a:ext>
            </a:extLst>
          </p:cNvPr>
          <p:cNvSpPr>
            <a:spLocks noEditPoints="1"/>
          </p:cNvSpPr>
          <p:nvPr>
            <p:custDataLst>
              <p:tags r:id="rId1"/>
            </p:custDataLst>
          </p:nvPr>
        </p:nvSpPr>
        <p:spPr bwMode="auto">
          <a:xfrm>
            <a:off x="5175627" y="4952062"/>
            <a:ext cx="539373" cy="541061"/>
          </a:xfrm>
          <a:custGeom>
            <a:avLst/>
            <a:gdLst>
              <a:gd name="T0" fmla="*/ 64 w 138"/>
              <a:gd name="T1" fmla="*/ 59 h 137"/>
              <a:gd name="T2" fmla="*/ 68 w 138"/>
              <a:gd name="T3" fmla="*/ 62 h 137"/>
              <a:gd name="T4" fmla="*/ 68 w 138"/>
              <a:gd name="T5" fmla="*/ 56 h 137"/>
              <a:gd name="T6" fmla="*/ 64 w 138"/>
              <a:gd name="T7" fmla="*/ 59 h 137"/>
              <a:gd name="T8" fmla="*/ 71 w 138"/>
              <a:gd name="T9" fmla="*/ 73 h 137"/>
              <a:gd name="T10" fmla="*/ 71 w 138"/>
              <a:gd name="T11" fmla="*/ 80 h 137"/>
              <a:gd name="T12" fmla="*/ 75 w 138"/>
              <a:gd name="T13" fmla="*/ 76 h 137"/>
              <a:gd name="T14" fmla="*/ 71 w 138"/>
              <a:gd name="T15" fmla="*/ 73 h 137"/>
              <a:gd name="T16" fmla="*/ 104 w 138"/>
              <a:gd name="T17" fmla="*/ 68 h 137"/>
              <a:gd name="T18" fmla="*/ 69 w 138"/>
              <a:gd name="T19" fmla="*/ 34 h 137"/>
              <a:gd name="T20" fmla="*/ 35 w 138"/>
              <a:gd name="T21" fmla="*/ 68 h 137"/>
              <a:gd name="T22" fmla="*/ 69 w 138"/>
              <a:gd name="T23" fmla="*/ 103 h 137"/>
              <a:gd name="T24" fmla="*/ 104 w 138"/>
              <a:gd name="T25" fmla="*/ 68 h 137"/>
              <a:gd name="T26" fmla="*/ 71 w 138"/>
              <a:gd name="T27" fmla="*/ 88 h 137"/>
              <a:gd name="T28" fmla="*/ 71 w 138"/>
              <a:gd name="T29" fmla="*/ 94 h 137"/>
              <a:gd name="T30" fmla="*/ 68 w 138"/>
              <a:gd name="T31" fmla="*/ 94 h 137"/>
              <a:gd name="T32" fmla="*/ 68 w 138"/>
              <a:gd name="T33" fmla="*/ 88 h 137"/>
              <a:gd name="T34" fmla="*/ 52 w 138"/>
              <a:gd name="T35" fmla="*/ 74 h 137"/>
              <a:gd name="T36" fmla="*/ 63 w 138"/>
              <a:gd name="T37" fmla="*/ 74 h 137"/>
              <a:gd name="T38" fmla="*/ 68 w 138"/>
              <a:gd name="T39" fmla="*/ 80 h 137"/>
              <a:gd name="T40" fmla="*/ 68 w 138"/>
              <a:gd name="T41" fmla="*/ 72 h 137"/>
              <a:gd name="T42" fmla="*/ 63 w 138"/>
              <a:gd name="T43" fmla="*/ 71 h 137"/>
              <a:gd name="T44" fmla="*/ 53 w 138"/>
              <a:gd name="T45" fmla="*/ 60 h 137"/>
              <a:gd name="T46" fmla="*/ 68 w 138"/>
              <a:gd name="T47" fmla="*/ 48 h 137"/>
              <a:gd name="T48" fmla="*/ 68 w 138"/>
              <a:gd name="T49" fmla="*/ 43 h 137"/>
              <a:gd name="T50" fmla="*/ 71 w 138"/>
              <a:gd name="T51" fmla="*/ 43 h 137"/>
              <a:gd name="T52" fmla="*/ 71 w 138"/>
              <a:gd name="T53" fmla="*/ 48 h 137"/>
              <a:gd name="T54" fmla="*/ 85 w 138"/>
              <a:gd name="T55" fmla="*/ 60 h 137"/>
              <a:gd name="T56" fmla="*/ 75 w 138"/>
              <a:gd name="T57" fmla="*/ 60 h 137"/>
              <a:gd name="T58" fmla="*/ 71 w 138"/>
              <a:gd name="T59" fmla="*/ 56 h 137"/>
              <a:gd name="T60" fmla="*/ 71 w 138"/>
              <a:gd name="T61" fmla="*/ 62 h 137"/>
              <a:gd name="T62" fmla="*/ 87 w 138"/>
              <a:gd name="T63" fmla="*/ 76 h 137"/>
              <a:gd name="T64" fmla="*/ 71 w 138"/>
              <a:gd name="T65" fmla="*/ 88 h 137"/>
              <a:gd name="T66" fmla="*/ 38 w 138"/>
              <a:gd name="T67" fmla="*/ 29 h 137"/>
              <a:gd name="T68" fmla="*/ 39 w 138"/>
              <a:gd name="T69" fmla="*/ 34 h 137"/>
              <a:gd name="T70" fmla="*/ 56 w 138"/>
              <a:gd name="T71" fmla="*/ 11 h 137"/>
              <a:gd name="T72" fmla="*/ 29 w 138"/>
              <a:gd name="T73" fmla="*/ 5 h 137"/>
              <a:gd name="T74" fmla="*/ 30 w 138"/>
              <a:gd name="T75" fmla="*/ 9 h 137"/>
              <a:gd name="T76" fmla="*/ 0 w 138"/>
              <a:gd name="T77" fmla="*/ 54 h 137"/>
              <a:gd name="T78" fmla="*/ 21 w 138"/>
              <a:gd name="T79" fmla="*/ 54 h 137"/>
              <a:gd name="T80" fmla="*/ 38 w 138"/>
              <a:gd name="T81" fmla="*/ 29 h 137"/>
              <a:gd name="T82" fmla="*/ 117 w 138"/>
              <a:gd name="T83" fmla="*/ 54 h 137"/>
              <a:gd name="T84" fmla="*/ 138 w 138"/>
              <a:gd name="T85" fmla="*/ 54 h 137"/>
              <a:gd name="T86" fmla="*/ 88 w 138"/>
              <a:gd name="T87" fmla="*/ 0 h 137"/>
              <a:gd name="T88" fmla="*/ 88 w 138"/>
              <a:gd name="T89" fmla="*/ 22 h 137"/>
              <a:gd name="T90" fmla="*/ 117 w 138"/>
              <a:gd name="T91" fmla="*/ 54 h 137"/>
              <a:gd name="T92" fmla="*/ 21 w 138"/>
              <a:gd name="T93" fmla="*/ 82 h 137"/>
              <a:gd name="T94" fmla="*/ 0 w 138"/>
              <a:gd name="T95" fmla="*/ 82 h 137"/>
              <a:gd name="T96" fmla="*/ 55 w 138"/>
              <a:gd name="T97" fmla="*/ 137 h 137"/>
              <a:gd name="T98" fmla="*/ 55 w 138"/>
              <a:gd name="T99" fmla="*/ 116 h 137"/>
              <a:gd name="T100" fmla="*/ 21 w 138"/>
              <a:gd name="T101" fmla="*/ 82 h 137"/>
              <a:gd name="T102" fmla="*/ 117 w 138"/>
              <a:gd name="T103" fmla="*/ 82 h 137"/>
              <a:gd name="T104" fmla="*/ 83 w 138"/>
              <a:gd name="T105" fmla="*/ 116 h 137"/>
              <a:gd name="T106" fmla="*/ 83 w 138"/>
              <a:gd name="T107" fmla="*/ 137 h 137"/>
              <a:gd name="T108" fmla="*/ 138 w 138"/>
              <a:gd name="T109" fmla="*/ 82 h 137"/>
              <a:gd name="T110" fmla="*/ 117 w 138"/>
              <a:gd name="T111" fmla="*/ 8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8" h="137">
                <a:moveTo>
                  <a:pt x="64" y="59"/>
                </a:moveTo>
                <a:cubicBezTo>
                  <a:pt x="64" y="60"/>
                  <a:pt x="65" y="61"/>
                  <a:pt x="68" y="62"/>
                </a:cubicBezTo>
                <a:cubicBezTo>
                  <a:pt x="68" y="56"/>
                  <a:pt x="68" y="56"/>
                  <a:pt x="68" y="56"/>
                </a:cubicBezTo>
                <a:cubicBezTo>
                  <a:pt x="66" y="56"/>
                  <a:pt x="64" y="57"/>
                  <a:pt x="64" y="59"/>
                </a:cubicBezTo>
                <a:close/>
                <a:moveTo>
                  <a:pt x="71" y="73"/>
                </a:moveTo>
                <a:cubicBezTo>
                  <a:pt x="71" y="80"/>
                  <a:pt x="71" y="80"/>
                  <a:pt x="71" y="80"/>
                </a:cubicBezTo>
                <a:cubicBezTo>
                  <a:pt x="73" y="79"/>
                  <a:pt x="75" y="79"/>
                  <a:pt x="75" y="76"/>
                </a:cubicBezTo>
                <a:cubicBezTo>
                  <a:pt x="75" y="75"/>
                  <a:pt x="74" y="74"/>
                  <a:pt x="71" y="73"/>
                </a:cubicBezTo>
                <a:close/>
                <a:moveTo>
                  <a:pt x="104" y="68"/>
                </a:moveTo>
                <a:cubicBezTo>
                  <a:pt x="104" y="49"/>
                  <a:pt x="88" y="34"/>
                  <a:pt x="69" y="34"/>
                </a:cubicBezTo>
                <a:cubicBezTo>
                  <a:pt x="50" y="34"/>
                  <a:pt x="35" y="49"/>
                  <a:pt x="35" y="68"/>
                </a:cubicBezTo>
                <a:cubicBezTo>
                  <a:pt x="35" y="88"/>
                  <a:pt x="50" y="103"/>
                  <a:pt x="69" y="103"/>
                </a:cubicBezTo>
                <a:cubicBezTo>
                  <a:pt x="88" y="103"/>
                  <a:pt x="104" y="88"/>
                  <a:pt x="104" y="68"/>
                </a:cubicBezTo>
                <a:close/>
                <a:moveTo>
                  <a:pt x="71" y="88"/>
                </a:moveTo>
                <a:cubicBezTo>
                  <a:pt x="71" y="94"/>
                  <a:pt x="71" y="94"/>
                  <a:pt x="71" y="94"/>
                </a:cubicBezTo>
                <a:cubicBezTo>
                  <a:pt x="68" y="94"/>
                  <a:pt x="68" y="94"/>
                  <a:pt x="68" y="94"/>
                </a:cubicBezTo>
                <a:cubicBezTo>
                  <a:pt x="68" y="88"/>
                  <a:pt x="68" y="88"/>
                  <a:pt x="68" y="88"/>
                </a:cubicBezTo>
                <a:cubicBezTo>
                  <a:pt x="56" y="88"/>
                  <a:pt x="52" y="82"/>
                  <a:pt x="52" y="74"/>
                </a:cubicBezTo>
                <a:cubicBezTo>
                  <a:pt x="63" y="74"/>
                  <a:pt x="63" y="74"/>
                  <a:pt x="63" y="74"/>
                </a:cubicBezTo>
                <a:cubicBezTo>
                  <a:pt x="63" y="76"/>
                  <a:pt x="64" y="79"/>
                  <a:pt x="68" y="80"/>
                </a:cubicBezTo>
                <a:cubicBezTo>
                  <a:pt x="68" y="72"/>
                  <a:pt x="68" y="72"/>
                  <a:pt x="68" y="72"/>
                </a:cubicBezTo>
                <a:cubicBezTo>
                  <a:pt x="66" y="72"/>
                  <a:pt x="65" y="71"/>
                  <a:pt x="63" y="71"/>
                </a:cubicBezTo>
                <a:cubicBezTo>
                  <a:pt x="57" y="69"/>
                  <a:pt x="53" y="67"/>
                  <a:pt x="53" y="60"/>
                </a:cubicBezTo>
                <a:cubicBezTo>
                  <a:pt x="53" y="51"/>
                  <a:pt x="61" y="48"/>
                  <a:pt x="68" y="48"/>
                </a:cubicBezTo>
                <a:cubicBezTo>
                  <a:pt x="68" y="43"/>
                  <a:pt x="68" y="43"/>
                  <a:pt x="68" y="43"/>
                </a:cubicBezTo>
                <a:cubicBezTo>
                  <a:pt x="71" y="43"/>
                  <a:pt x="71" y="43"/>
                  <a:pt x="71" y="43"/>
                </a:cubicBezTo>
                <a:cubicBezTo>
                  <a:pt x="71" y="48"/>
                  <a:pt x="71" y="48"/>
                  <a:pt x="71" y="48"/>
                </a:cubicBezTo>
                <a:cubicBezTo>
                  <a:pt x="78" y="48"/>
                  <a:pt x="85" y="51"/>
                  <a:pt x="85" y="60"/>
                </a:cubicBezTo>
                <a:cubicBezTo>
                  <a:pt x="75" y="60"/>
                  <a:pt x="75" y="60"/>
                  <a:pt x="75" y="60"/>
                </a:cubicBezTo>
                <a:cubicBezTo>
                  <a:pt x="74" y="57"/>
                  <a:pt x="74" y="57"/>
                  <a:pt x="71" y="56"/>
                </a:cubicBezTo>
                <a:cubicBezTo>
                  <a:pt x="71" y="62"/>
                  <a:pt x="71" y="62"/>
                  <a:pt x="71" y="62"/>
                </a:cubicBezTo>
                <a:cubicBezTo>
                  <a:pt x="85" y="65"/>
                  <a:pt x="87" y="70"/>
                  <a:pt x="87" y="76"/>
                </a:cubicBezTo>
                <a:cubicBezTo>
                  <a:pt x="87" y="82"/>
                  <a:pt x="82" y="88"/>
                  <a:pt x="71" y="88"/>
                </a:cubicBezTo>
                <a:close/>
                <a:moveTo>
                  <a:pt x="38" y="29"/>
                </a:moveTo>
                <a:cubicBezTo>
                  <a:pt x="39" y="34"/>
                  <a:pt x="39" y="34"/>
                  <a:pt x="39" y="34"/>
                </a:cubicBezTo>
                <a:cubicBezTo>
                  <a:pt x="56" y="11"/>
                  <a:pt x="56" y="11"/>
                  <a:pt x="56" y="11"/>
                </a:cubicBezTo>
                <a:cubicBezTo>
                  <a:pt x="29" y="5"/>
                  <a:pt x="29" y="5"/>
                  <a:pt x="29" y="5"/>
                </a:cubicBezTo>
                <a:cubicBezTo>
                  <a:pt x="30" y="9"/>
                  <a:pt x="30" y="9"/>
                  <a:pt x="30" y="9"/>
                </a:cubicBezTo>
                <a:cubicBezTo>
                  <a:pt x="15" y="20"/>
                  <a:pt x="4" y="35"/>
                  <a:pt x="0" y="54"/>
                </a:cubicBezTo>
                <a:cubicBezTo>
                  <a:pt x="21" y="54"/>
                  <a:pt x="21" y="54"/>
                  <a:pt x="21" y="54"/>
                </a:cubicBezTo>
                <a:cubicBezTo>
                  <a:pt x="24" y="44"/>
                  <a:pt x="30" y="36"/>
                  <a:pt x="38" y="29"/>
                </a:cubicBezTo>
                <a:close/>
                <a:moveTo>
                  <a:pt x="117" y="54"/>
                </a:moveTo>
                <a:cubicBezTo>
                  <a:pt x="138" y="54"/>
                  <a:pt x="138" y="54"/>
                  <a:pt x="138" y="54"/>
                </a:cubicBezTo>
                <a:cubicBezTo>
                  <a:pt x="133" y="28"/>
                  <a:pt x="113" y="7"/>
                  <a:pt x="88" y="0"/>
                </a:cubicBezTo>
                <a:cubicBezTo>
                  <a:pt x="88" y="22"/>
                  <a:pt x="88" y="22"/>
                  <a:pt x="88" y="22"/>
                </a:cubicBezTo>
                <a:cubicBezTo>
                  <a:pt x="102" y="27"/>
                  <a:pt x="113" y="39"/>
                  <a:pt x="117" y="54"/>
                </a:cubicBezTo>
                <a:close/>
                <a:moveTo>
                  <a:pt x="21" y="82"/>
                </a:moveTo>
                <a:cubicBezTo>
                  <a:pt x="0" y="82"/>
                  <a:pt x="0" y="82"/>
                  <a:pt x="0" y="82"/>
                </a:cubicBezTo>
                <a:cubicBezTo>
                  <a:pt x="6" y="110"/>
                  <a:pt x="28" y="131"/>
                  <a:pt x="55" y="137"/>
                </a:cubicBezTo>
                <a:cubicBezTo>
                  <a:pt x="55" y="116"/>
                  <a:pt x="55" y="116"/>
                  <a:pt x="55" y="116"/>
                </a:cubicBezTo>
                <a:cubicBezTo>
                  <a:pt x="39" y="111"/>
                  <a:pt x="26" y="98"/>
                  <a:pt x="21" y="82"/>
                </a:cubicBezTo>
                <a:close/>
                <a:moveTo>
                  <a:pt x="117" y="82"/>
                </a:moveTo>
                <a:cubicBezTo>
                  <a:pt x="112" y="98"/>
                  <a:pt x="99" y="111"/>
                  <a:pt x="83" y="116"/>
                </a:cubicBezTo>
                <a:cubicBezTo>
                  <a:pt x="83" y="137"/>
                  <a:pt x="83" y="137"/>
                  <a:pt x="83" y="137"/>
                </a:cubicBezTo>
                <a:cubicBezTo>
                  <a:pt x="111" y="131"/>
                  <a:pt x="132" y="110"/>
                  <a:pt x="138" y="82"/>
                </a:cubicBezTo>
                <a:lnTo>
                  <a:pt x="117" y="82"/>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dirty="0">
              <a:latin typeface="Calibri"/>
              <a:cs typeface="Calibri"/>
            </a:endParaRPr>
          </a:p>
        </p:txBody>
      </p:sp>
      <p:sp>
        <p:nvSpPr>
          <p:cNvPr id="27" name="Freeform 9">
            <a:extLst>
              <a:ext uri="{FF2B5EF4-FFF2-40B4-BE49-F238E27FC236}">
                <a16:creationId xmlns:a16="http://schemas.microsoft.com/office/drawing/2014/main" id="{0A310D58-F729-4447-A9FE-A2E819BBFE9D}"/>
              </a:ext>
            </a:extLst>
          </p:cNvPr>
          <p:cNvSpPr>
            <a:spLocks noChangeAspect="1" noEditPoints="1"/>
          </p:cNvSpPr>
          <p:nvPr/>
        </p:nvSpPr>
        <p:spPr bwMode="auto">
          <a:xfrm>
            <a:off x="845074" y="2956069"/>
            <a:ext cx="106697" cy="275000"/>
          </a:xfrm>
          <a:custGeom>
            <a:avLst/>
            <a:gdLst>
              <a:gd name="T0" fmla="*/ 198 w 271"/>
              <a:gd name="T1" fmla="*/ 140 h 705"/>
              <a:gd name="T2" fmla="*/ 198 w 271"/>
              <a:gd name="T3" fmla="*/ 140 h 705"/>
              <a:gd name="T4" fmla="*/ 73 w 271"/>
              <a:gd name="T5" fmla="*/ 140 h 705"/>
              <a:gd name="T6" fmla="*/ 0 w 271"/>
              <a:gd name="T7" fmla="*/ 213 h 705"/>
              <a:gd name="T8" fmla="*/ 0 w 271"/>
              <a:gd name="T9" fmla="*/ 390 h 705"/>
              <a:gd name="T10" fmla="*/ 21 w 271"/>
              <a:gd name="T11" fmla="*/ 414 h 705"/>
              <a:gd name="T12" fmla="*/ 42 w 271"/>
              <a:gd name="T13" fmla="*/ 390 h 705"/>
              <a:gd name="T14" fmla="*/ 42 w 271"/>
              <a:gd name="T15" fmla="*/ 230 h 705"/>
              <a:gd name="T16" fmla="*/ 69 w 271"/>
              <a:gd name="T17" fmla="*/ 230 h 705"/>
              <a:gd name="T18" fmla="*/ 69 w 271"/>
              <a:gd name="T19" fmla="*/ 676 h 705"/>
              <a:gd name="T20" fmla="*/ 95 w 271"/>
              <a:gd name="T21" fmla="*/ 705 h 705"/>
              <a:gd name="T22" fmla="*/ 121 w 271"/>
              <a:gd name="T23" fmla="*/ 676 h 705"/>
              <a:gd name="T24" fmla="*/ 121 w 271"/>
              <a:gd name="T25" fmla="*/ 415 h 705"/>
              <a:gd name="T26" fmla="*/ 149 w 271"/>
              <a:gd name="T27" fmla="*/ 415 h 705"/>
              <a:gd name="T28" fmla="*/ 149 w 271"/>
              <a:gd name="T29" fmla="*/ 676 h 705"/>
              <a:gd name="T30" fmla="*/ 175 w 271"/>
              <a:gd name="T31" fmla="*/ 705 h 705"/>
              <a:gd name="T32" fmla="*/ 202 w 271"/>
              <a:gd name="T33" fmla="*/ 676 h 705"/>
              <a:gd name="T34" fmla="*/ 202 w 271"/>
              <a:gd name="T35" fmla="*/ 230 h 705"/>
              <a:gd name="T36" fmla="*/ 229 w 271"/>
              <a:gd name="T37" fmla="*/ 230 h 705"/>
              <a:gd name="T38" fmla="*/ 229 w 271"/>
              <a:gd name="T39" fmla="*/ 390 h 705"/>
              <a:gd name="T40" fmla="*/ 250 w 271"/>
              <a:gd name="T41" fmla="*/ 414 h 705"/>
              <a:gd name="T42" fmla="*/ 271 w 271"/>
              <a:gd name="T43" fmla="*/ 390 h 705"/>
              <a:gd name="T44" fmla="*/ 271 w 271"/>
              <a:gd name="T45" fmla="*/ 213 h 705"/>
              <a:gd name="T46" fmla="*/ 198 w 271"/>
              <a:gd name="T47" fmla="*/ 140 h 705"/>
              <a:gd name="T48" fmla="*/ 79 w 271"/>
              <a:gd name="T49" fmla="*/ 56 h 705"/>
              <a:gd name="T50" fmla="*/ 79 w 271"/>
              <a:gd name="T51" fmla="*/ 56 h 705"/>
              <a:gd name="T52" fmla="*/ 135 w 271"/>
              <a:gd name="T53" fmla="*/ 0 h 705"/>
              <a:gd name="T54" fmla="*/ 192 w 271"/>
              <a:gd name="T55" fmla="*/ 56 h 705"/>
              <a:gd name="T56" fmla="*/ 135 w 271"/>
              <a:gd name="T57" fmla="*/ 113 h 705"/>
              <a:gd name="T58" fmla="*/ 79 w 271"/>
              <a:gd name="T59" fmla="*/ 56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1" h="705">
                <a:moveTo>
                  <a:pt x="198" y="140"/>
                </a:moveTo>
                <a:lnTo>
                  <a:pt x="198" y="140"/>
                </a:lnTo>
                <a:lnTo>
                  <a:pt x="73" y="140"/>
                </a:lnTo>
                <a:cubicBezTo>
                  <a:pt x="32" y="140"/>
                  <a:pt x="0" y="173"/>
                  <a:pt x="0" y="213"/>
                </a:cubicBezTo>
                <a:lnTo>
                  <a:pt x="0" y="390"/>
                </a:lnTo>
                <a:cubicBezTo>
                  <a:pt x="0" y="404"/>
                  <a:pt x="7" y="414"/>
                  <a:pt x="21" y="414"/>
                </a:cubicBezTo>
                <a:cubicBezTo>
                  <a:pt x="34" y="414"/>
                  <a:pt x="42" y="404"/>
                  <a:pt x="42" y="390"/>
                </a:cubicBezTo>
                <a:lnTo>
                  <a:pt x="42" y="230"/>
                </a:lnTo>
                <a:lnTo>
                  <a:pt x="69" y="230"/>
                </a:lnTo>
                <a:cubicBezTo>
                  <a:pt x="69" y="230"/>
                  <a:pt x="69" y="649"/>
                  <a:pt x="69" y="676"/>
                </a:cubicBezTo>
                <a:cubicBezTo>
                  <a:pt x="69" y="695"/>
                  <a:pt x="77" y="705"/>
                  <a:pt x="95" y="705"/>
                </a:cubicBezTo>
                <a:cubicBezTo>
                  <a:pt x="113" y="705"/>
                  <a:pt x="121" y="695"/>
                  <a:pt x="121" y="676"/>
                </a:cubicBezTo>
                <a:lnTo>
                  <a:pt x="121" y="415"/>
                </a:lnTo>
                <a:lnTo>
                  <a:pt x="149" y="415"/>
                </a:lnTo>
                <a:lnTo>
                  <a:pt x="149" y="676"/>
                </a:lnTo>
                <a:cubicBezTo>
                  <a:pt x="149" y="695"/>
                  <a:pt x="157" y="705"/>
                  <a:pt x="175" y="705"/>
                </a:cubicBezTo>
                <a:cubicBezTo>
                  <a:pt x="194" y="705"/>
                  <a:pt x="202" y="695"/>
                  <a:pt x="202" y="676"/>
                </a:cubicBezTo>
                <a:lnTo>
                  <a:pt x="202" y="230"/>
                </a:lnTo>
                <a:lnTo>
                  <a:pt x="229" y="230"/>
                </a:lnTo>
                <a:lnTo>
                  <a:pt x="229" y="390"/>
                </a:lnTo>
                <a:cubicBezTo>
                  <a:pt x="229" y="404"/>
                  <a:pt x="236" y="414"/>
                  <a:pt x="250" y="414"/>
                </a:cubicBezTo>
                <a:cubicBezTo>
                  <a:pt x="264" y="414"/>
                  <a:pt x="271" y="404"/>
                  <a:pt x="271" y="390"/>
                </a:cubicBezTo>
                <a:lnTo>
                  <a:pt x="271" y="213"/>
                </a:lnTo>
                <a:cubicBezTo>
                  <a:pt x="271" y="173"/>
                  <a:pt x="238" y="140"/>
                  <a:pt x="198" y="140"/>
                </a:cubicBezTo>
                <a:close/>
                <a:moveTo>
                  <a:pt x="79" y="56"/>
                </a:moveTo>
                <a:lnTo>
                  <a:pt x="79" y="56"/>
                </a:lnTo>
                <a:cubicBezTo>
                  <a:pt x="79" y="24"/>
                  <a:pt x="104" y="0"/>
                  <a:pt x="135" y="0"/>
                </a:cubicBezTo>
                <a:cubicBezTo>
                  <a:pt x="167" y="0"/>
                  <a:pt x="192" y="24"/>
                  <a:pt x="192" y="56"/>
                </a:cubicBezTo>
                <a:cubicBezTo>
                  <a:pt x="192" y="87"/>
                  <a:pt x="167" y="113"/>
                  <a:pt x="135" y="113"/>
                </a:cubicBezTo>
                <a:cubicBezTo>
                  <a:pt x="104" y="113"/>
                  <a:pt x="79" y="87"/>
                  <a:pt x="79" y="56"/>
                </a:cubicBezTo>
                <a:close/>
              </a:path>
            </a:pathLst>
          </a:custGeom>
          <a:solidFill>
            <a:srgbClr val="184F9A"/>
          </a:solidFill>
          <a:ln w="0">
            <a:noFill/>
            <a:prstDash val="solid"/>
            <a:round/>
            <a:headEnd/>
            <a:tailEnd/>
          </a:ln>
        </p:spPr>
        <p:txBody>
          <a:bodyPr vert="horz" wrap="square" lIns="68750" tIns="34375" rIns="68750" bIns="34375" numCol="1" anchor="t" anchorCtr="0" compatLnSpc="1">
            <a:prstTxWarp prst="textNoShape">
              <a:avLst/>
            </a:prstTxWarp>
          </a:bodyPr>
          <a:lstStyle/>
          <a:p>
            <a:endParaRPr lang="en-US" sz="1353" dirty="0"/>
          </a:p>
        </p:txBody>
      </p:sp>
      <p:sp>
        <p:nvSpPr>
          <p:cNvPr id="28" name="Freeform 9">
            <a:extLst>
              <a:ext uri="{FF2B5EF4-FFF2-40B4-BE49-F238E27FC236}">
                <a16:creationId xmlns:a16="http://schemas.microsoft.com/office/drawing/2014/main" id="{87D32A81-3AB5-C045-B91D-5109957FE317}"/>
              </a:ext>
            </a:extLst>
          </p:cNvPr>
          <p:cNvSpPr>
            <a:spLocks noChangeAspect="1" noEditPoints="1"/>
          </p:cNvSpPr>
          <p:nvPr/>
        </p:nvSpPr>
        <p:spPr bwMode="auto">
          <a:xfrm>
            <a:off x="1080738" y="3077800"/>
            <a:ext cx="106697" cy="275000"/>
          </a:xfrm>
          <a:custGeom>
            <a:avLst/>
            <a:gdLst>
              <a:gd name="T0" fmla="*/ 198 w 271"/>
              <a:gd name="T1" fmla="*/ 140 h 705"/>
              <a:gd name="T2" fmla="*/ 198 w 271"/>
              <a:gd name="T3" fmla="*/ 140 h 705"/>
              <a:gd name="T4" fmla="*/ 73 w 271"/>
              <a:gd name="T5" fmla="*/ 140 h 705"/>
              <a:gd name="T6" fmla="*/ 0 w 271"/>
              <a:gd name="T7" fmla="*/ 213 h 705"/>
              <a:gd name="T8" fmla="*/ 0 w 271"/>
              <a:gd name="T9" fmla="*/ 390 h 705"/>
              <a:gd name="T10" fmla="*/ 21 w 271"/>
              <a:gd name="T11" fmla="*/ 414 h 705"/>
              <a:gd name="T12" fmla="*/ 42 w 271"/>
              <a:gd name="T13" fmla="*/ 390 h 705"/>
              <a:gd name="T14" fmla="*/ 42 w 271"/>
              <a:gd name="T15" fmla="*/ 230 h 705"/>
              <a:gd name="T16" fmla="*/ 69 w 271"/>
              <a:gd name="T17" fmla="*/ 230 h 705"/>
              <a:gd name="T18" fmla="*/ 69 w 271"/>
              <a:gd name="T19" fmla="*/ 676 h 705"/>
              <a:gd name="T20" fmla="*/ 95 w 271"/>
              <a:gd name="T21" fmla="*/ 705 h 705"/>
              <a:gd name="T22" fmla="*/ 121 w 271"/>
              <a:gd name="T23" fmla="*/ 676 h 705"/>
              <a:gd name="T24" fmla="*/ 121 w 271"/>
              <a:gd name="T25" fmla="*/ 415 h 705"/>
              <a:gd name="T26" fmla="*/ 149 w 271"/>
              <a:gd name="T27" fmla="*/ 415 h 705"/>
              <a:gd name="T28" fmla="*/ 149 w 271"/>
              <a:gd name="T29" fmla="*/ 676 h 705"/>
              <a:gd name="T30" fmla="*/ 175 w 271"/>
              <a:gd name="T31" fmla="*/ 705 h 705"/>
              <a:gd name="T32" fmla="*/ 202 w 271"/>
              <a:gd name="T33" fmla="*/ 676 h 705"/>
              <a:gd name="T34" fmla="*/ 202 w 271"/>
              <a:gd name="T35" fmla="*/ 230 h 705"/>
              <a:gd name="T36" fmla="*/ 229 w 271"/>
              <a:gd name="T37" fmla="*/ 230 h 705"/>
              <a:gd name="T38" fmla="*/ 229 w 271"/>
              <a:gd name="T39" fmla="*/ 390 h 705"/>
              <a:gd name="T40" fmla="*/ 250 w 271"/>
              <a:gd name="T41" fmla="*/ 414 h 705"/>
              <a:gd name="T42" fmla="*/ 271 w 271"/>
              <a:gd name="T43" fmla="*/ 390 h 705"/>
              <a:gd name="T44" fmla="*/ 271 w 271"/>
              <a:gd name="T45" fmla="*/ 213 h 705"/>
              <a:gd name="T46" fmla="*/ 198 w 271"/>
              <a:gd name="T47" fmla="*/ 140 h 705"/>
              <a:gd name="T48" fmla="*/ 79 w 271"/>
              <a:gd name="T49" fmla="*/ 56 h 705"/>
              <a:gd name="T50" fmla="*/ 79 w 271"/>
              <a:gd name="T51" fmla="*/ 56 h 705"/>
              <a:gd name="T52" fmla="*/ 135 w 271"/>
              <a:gd name="T53" fmla="*/ 0 h 705"/>
              <a:gd name="T54" fmla="*/ 192 w 271"/>
              <a:gd name="T55" fmla="*/ 56 h 705"/>
              <a:gd name="T56" fmla="*/ 135 w 271"/>
              <a:gd name="T57" fmla="*/ 113 h 705"/>
              <a:gd name="T58" fmla="*/ 79 w 271"/>
              <a:gd name="T59" fmla="*/ 56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1" h="705">
                <a:moveTo>
                  <a:pt x="198" y="140"/>
                </a:moveTo>
                <a:lnTo>
                  <a:pt x="198" y="140"/>
                </a:lnTo>
                <a:lnTo>
                  <a:pt x="73" y="140"/>
                </a:lnTo>
                <a:cubicBezTo>
                  <a:pt x="32" y="140"/>
                  <a:pt x="0" y="173"/>
                  <a:pt x="0" y="213"/>
                </a:cubicBezTo>
                <a:lnTo>
                  <a:pt x="0" y="390"/>
                </a:lnTo>
                <a:cubicBezTo>
                  <a:pt x="0" y="404"/>
                  <a:pt x="7" y="414"/>
                  <a:pt x="21" y="414"/>
                </a:cubicBezTo>
                <a:cubicBezTo>
                  <a:pt x="34" y="414"/>
                  <a:pt x="42" y="404"/>
                  <a:pt x="42" y="390"/>
                </a:cubicBezTo>
                <a:lnTo>
                  <a:pt x="42" y="230"/>
                </a:lnTo>
                <a:lnTo>
                  <a:pt x="69" y="230"/>
                </a:lnTo>
                <a:cubicBezTo>
                  <a:pt x="69" y="230"/>
                  <a:pt x="69" y="649"/>
                  <a:pt x="69" y="676"/>
                </a:cubicBezTo>
                <a:cubicBezTo>
                  <a:pt x="69" y="695"/>
                  <a:pt x="77" y="705"/>
                  <a:pt x="95" y="705"/>
                </a:cubicBezTo>
                <a:cubicBezTo>
                  <a:pt x="113" y="705"/>
                  <a:pt x="121" y="695"/>
                  <a:pt x="121" y="676"/>
                </a:cubicBezTo>
                <a:lnTo>
                  <a:pt x="121" y="415"/>
                </a:lnTo>
                <a:lnTo>
                  <a:pt x="149" y="415"/>
                </a:lnTo>
                <a:lnTo>
                  <a:pt x="149" y="676"/>
                </a:lnTo>
                <a:cubicBezTo>
                  <a:pt x="149" y="695"/>
                  <a:pt x="157" y="705"/>
                  <a:pt x="175" y="705"/>
                </a:cubicBezTo>
                <a:cubicBezTo>
                  <a:pt x="194" y="705"/>
                  <a:pt x="202" y="695"/>
                  <a:pt x="202" y="676"/>
                </a:cubicBezTo>
                <a:lnTo>
                  <a:pt x="202" y="230"/>
                </a:lnTo>
                <a:lnTo>
                  <a:pt x="229" y="230"/>
                </a:lnTo>
                <a:lnTo>
                  <a:pt x="229" y="390"/>
                </a:lnTo>
                <a:cubicBezTo>
                  <a:pt x="229" y="404"/>
                  <a:pt x="236" y="414"/>
                  <a:pt x="250" y="414"/>
                </a:cubicBezTo>
                <a:cubicBezTo>
                  <a:pt x="264" y="414"/>
                  <a:pt x="271" y="404"/>
                  <a:pt x="271" y="390"/>
                </a:cubicBezTo>
                <a:lnTo>
                  <a:pt x="271" y="213"/>
                </a:lnTo>
                <a:cubicBezTo>
                  <a:pt x="271" y="173"/>
                  <a:pt x="238" y="140"/>
                  <a:pt x="198" y="140"/>
                </a:cubicBezTo>
                <a:close/>
                <a:moveTo>
                  <a:pt x="79" y="56"/>
                </a:moveTo>
                <a:lnTo>
                  <a:pt x="79" y="56"/>
                </a:lnTo>
                <a:cubicBezTo>
                  <a:pt x="79" y="24"/>
                  <a:pt x="104" y="0"/>
                  <a:pt x="135" y="0"/>
                </a:cubicBezTo>
                <a:cubicBezTo>
                  <a:pt x="167" y="0"/>
                  <a:pt x="192" y="24"/>
                  <a:pt x="192" y="56"/>
                </a:cubicBezTo>
                <a:cubicBezTo>
                  <a:pt x="192" y="87"/>
                  <a:pt x="167" y="113"/>
                  <a:pt x="135" y="113"/>
                </a:cubicBezTo>
                <a:cubicBezTo>
                  <a:pt x="104" y="113"/>
                  <a:pt x="79" y="87"/>
                  <a:pt x="79" y="56"/>
                </a:cubicBezTo>
                <a:close/>
              </a:path>
            </a:pathLst>
          </a:custGeom>
          <a:solidFill>
            <a:srgbClr val="184F9A"/>
          </a:solidFill>
          <a:ln w="0">
            <a:noFill/>
            <a:prstDash val="solid"/>
            <a:round/>
            <a:headEnd/>
            <a:tailEnd/>
          </a:ln>
        </p:spPr>
        <p:txBody>
          <a:bodyPr vert="horz" wrap="square" lIns="68750" tIns="34375" rIns="68750" bIns="34375" numCol="1" anchor="t" anchorCtr="0" compatLnSpc="1">
            <a:prstTxWarp prst="textNoShape">
              <a:avLst/>
            </a:prstTxWarp>
          </a:bodyPr>
          <a:lstStyle/>
          <a:p>
            <a:endParaRPr lang="en-US" sz="1353" dirty="0"/>
          </a:p>
        </p:txBody>
      </p:sp>
      <p:sp>
        <p:nvSpPr>
          <p:cNvPr id="29" name="Freeform 9">
            <a:extLst>
              <a:ext uri="{FF2B5EF4-FFF2-40B4-BE49-F238E27FC236}">
                <a16:creationId xmlns:a16="http://schemas.microsoft.com/office/drawing/2014/main" id="{0FB40698-DCE4-0F4A-B8B4-D0691DD83568}"/>
              </a:ext>
            </a:extLst>
          </p:cNvPr>
          <p:cNvSpPr>
            <a:spLocks noChangeAspect="1" noEditPoints="1"/>
          </p:cNvSpPr>
          <p:nvPr/>
        </p:nvSpPr>
        <p:spPr bwMode="auto">
          <a:xfrm>
            <a:off x="1320873" y="2875519"/>
            <a:ext cx="106697" cy="275000"/>
          </a:xfrm>
          <a:custGeom>
            <a:avLst/>
            <a:gdLst>
              <a:gd name="T0" fmla="*/ 198 w 271"/>
              <a:gd name="T1" fmla="*/ 140 h 705"/>
              <a:gd name="T2" fmla="*/ 198 w 271"/>
              <a:gd name="T3" fmla="*/ 140 h 705"/>
              <a:gd name="T4" fmla="*/ 73 w 271"/>
              <a:gd name="T5" fmla="*/ 140 h 705"/>
              <a:gd name="T6" fmla="*/ 0 w 271"/>
              <a:gd name="T7" fmla="*/ 213 h 705"/>
              <a:gd name="T8" fmla="*/ 0 w 271"/>
              <a:gd name="T9" fmla="*/ 390 h 705"/>
              <a:gd name="T10" fmla="*/ 21 w 271"/>
              <a:gd name="T11" fmla="*/ 414 h 705"/>
              <a:gd name="T12" fmla="*/ 42 w 271"/>
              <a:gd name="T13" fmla="*/ 390 h 705"/>
              <a:gd name="T14" fmla="*/ 42 w 271"/>
              <a:gd name="T15" fmla="*/ 230 h 705"/>
              <a:gd name="T16" fmla="*/ 69 w 271"/>
              <a:gd name="T17" fmla="*/ 230 h 705"/>
              <a:gd name="T18" fmla="*/ 69 w 271"/>
              <a:gd name="T19" fmla="*/ 676 h 705"/>
              <a:gd name="T20" fmla="*/ 95 w 271"/>
              <a:gd name="T21" fmla="*/ 705 h 705"/>
              <a:gd name="T22" fmla="*/ 121 w 271"/>
              <a:gd name="T23" fmla="*/ 676 h 705"/>
              <a:gd name="T24" fmla="*/ 121 w 271"/>
              <a:gd name="T25" fmla="*/ 415 h 705"/>
              <a:gd name="T26" fmla="*/ 149 w 271"/>
              <a:gd name="T27" fmla="*/ 415 h 705"/>
              <a:gd name="T28" fmla="*/ 149 w 271"/>
              <a:gd name="T29" fmla="*/ 676 h 705"/>
              <a:gd name="T30" fmla="*/ 175 w 271"/>
              <a:gd name="T31" fmla="*/ 705 h 705"/>
              <a:gd name="T32" fmla="*/ 202 w 271"/>
              <a:gd name="T33" fmla="*/ 676 h 705"/>
              <a:gd name="T34" fmla="*/ 202 w 271"/>
              <a:gd name="T35" fmla="*/ 230 h 705"/>
              <a:gd name="T36" fmla="*/ 229 w 271"/>
              <a:gd name="T37" fmla="*/ 230 h 705"/>
              <a:gd name="T38" fmla="*/ 229 w 271"/>
              <a:gd name="T39" fmla="*/ 390 h 705"/>
              <a:gd name="T40" fmla="*/ 250 w 271"/>
              <a:gd name="T41" fmla="*/ 414 h 705"/>
              <a:gd name="T42" fmla="*/ 271 w 271"/>
              <a:gd name="T43" fmla="*/ 390 h 705"/>
              <a:gd name="T44" fmla="*/ 271 w 271"/>
              <a:gd name="T45" fmla="*/ 213 h 705"/>
              <a:gd name="T46" fmla="*/ 198 w 271"/>
              <a:gd name="T47" fmla="*/ 140 h 705"/>
              <a:gd name="T48" fmla="*/ 79 w 271"/>
              <a:gd name="T49" fmla="*/ 56 h 705"/>
              <a:gd name="T50" fmla="*/ 79 w 271"/>
              <a:gd name="T51" fmla="*/ 56 h 705"/>
              <a:gd name="T52" fmla="*/ 135 w 271"/>
              <a:gd name="T53" fmla="*/ 0 h 705"/>
              <a:gd name="T54" fmla="*/ 192 w 271"/>
              <a:gd name="T55" fmla="*/ 56 h 705"/>
              <a:gd name="T56" fmla="*/ 135 w 271"/>
              <a:gd name="T57" fmla="*/ 113 h 705"/>
              <a:gd name="T58" fmla="*/ 79 w 271"/>
              <a:gd name="T59" fmla="*/ 56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1" h="705">
                <a:moveTo>
                  <a:pt x="198" y="140"/>
                </a:moveTo>
                <a:lnTo>
                  <a:pt x="198" y="140"/>
                </a:lnTo>
                <a:lnTo>
                  <a:pt x="73" y="140"/>
                </a:lnTo>
                <a:cubicBezTo>
                  <a:pt x="32" y="140"/>
                  <a:pt x="0" y="173"/>
                  <a:pt x="0" y="213"/>
                </a:cubicBezTo>
                <a:lnTo>
                  <a:pt x="0" y="390"/>
                </a:lnTo>
                <a:cubicBezTo>
                  <a:pt x="0" y="404"/>
                  <a:pt x="7" y="414"/>
                  <a:pt x="21" y="414"/>
                </a:cubicBezTo>
                <a:cubicBezTo>
                  <a:pt x="34" y="414"/>
                  <a:pt x="42" y="404"/>
                  <a:pt x="42" y="390"/>
                </a:cubicBezTo>
                <a:lnTo>
                  <a:pt x="42" y="230"/>
                </a:lnTo>
                <a:lnTo>
                  <a:pt x="69" y="230"/>
                </a:lnTo>
                <a:cubicBezTo>
                  <a:pt x="69" y="230"/>
                  <a:pt x="69" y="649"/>
                  <a:pt x="69" y="676"/>
                </a:cubicBezTo>
                <a:cubicBezTo>
                  <a:pt x="69" y="695"/>
                  <a:pt x="77" y="705"/>
                  <a:pt x="95" y="705"/>
                </a:cubicBezTo>
                <a:cubicBezTo>
                  <a:pt x="113" y="705"/>
                  <a:pt x="121" y="695"/>
                  <a:pt x="121" y="676"/>
                </a:cubicBezTo>
                <a:lnTo>
                  <a:pt x="121" y="415"/>
                </a:lnTo>
                <a:lnTo>
                  <a:pt x="149" y="415"/>
                </a:lnTo>
                <a:lnTo>
                  <a:pt x="149" y="676"/>
                </a:lnTo>
                <a:cubicBezTo>
                  <a:pt x="149" y="695"/>
                  <a:pt x="157" y="705"/>
                  <a:pt x="175" y="705"/>
                </a:cubicBezTo>
                <a:cubicBezTo>
                  <a:pt x="194" y="705"/>
                  <a:pt x="202" y="695"/>
                  <a:pt x="202" y="676"/>
                </a:cubicBezTo>
                <a:lnTo>
                  <a:pt x="202" y="230"/>
                </a:lnTo>
                <a:lnTo>
                  <a:pt x="229" y="230"/>
                </a:lnTo>
                <a:lnTo>
                  <a:pt x="229" y="390"/>
                </a:lnTo>
                <a:cubicBezTo>
                  <a:pt x="229" y="404"/>
                  <a:pt x="236" y="414"/>
                  <a:pt x="250" y="414"/>
                </a:cubicBezTo>
                <a:cubicBezTo>
                  <a:pt x="264" y="414"/>
                  <a:pt x="271" y="404"/>
                  <a:pt x="271" y="390"/>
                </a:cubicBezTo>
                <a:lnTo>
                  <a:pt x="271" y="213"/>
                </a:lnTo>
                <a:cubicBezTo>
                  <a:pt x="271" y="173"/>
                  <a:pt x="238" y="140"/>
                  <a:pt x="198" y="140"/>
                </a:cubicBezTo>
                <a:close/>
                <a:moveTo>
                  <a:pt x="79" y="56"/>
                </a:moveTo>
                <a:lnTo>
                  <a:pt x="79" y="56"/>
                </a:lnTo>
                <a:cubicBezTo>
                  <a:pt x="79" y="24"/>
                  <a:pt x="104" y="0"/>
                  <a:pt x="135" y="0"/>
                </a:cubicBezTo>
                <a:cubicBezTo>
                  <a:pt x="167" y="0"/>
                  <a:pt x="192" y="24"/>
                  <a:pt x="192" y="56"/>
                </a:cubicBezTo>
                <a:cubicBezTo>
                  <a:pt x="192" y="87"/>
                  <a:pt x="167" y="113"/>
                  <a:pt x="135" y="113"/>
                </a:cubicBezTo>
                <a:cubicBezTo>
                  <a:pt x="104" y="113"/>
                  <a:pt x="79" y="87"/>
                  <a:pt x="79" y="56"/>
                </a:cubicBezTo>
                <a:close/>
              </a:path>
            </a:pathLst>
          </a:custGeom>
          <a:solidFill>
            <a:srgbClr val="184F9A"/>
          </a:solidFill>
          <a:ln w="0">
            <a:noFill/>
            <a:prstDash val="solid"/>
            <a:round/>
            <a:headEnd/>
            <a:tailEnd/>
          </a:ln>
        </p:spPr>
        <p:txBody>
          <a:bodyPr vert="horz" wrap="square" lIns="68750" tIns="34375" rIns="68750" bIns="34375" numCol="1" anchor="t" anchorCtr="0" compatLnSpc="1">
            <a:prstTxWarp prst="textNoShape">
              <a:avLst/>
            </a:prstTxWarp>
          </a:bodyPr>
          <a:lstStyle/>
          <a:p>
            <a:endParaRPr lang="en-US" sz="1353" dirty="0"/>
          </a:p>
        </p:txBody>
      </p:sp>
      <p:sp>
        <p:nvSpPr>
          <p:cNvPr id="30" name="TextBox 29">
            <a:extLst>
              <a:ext uri="{FF2B5EF4-FFF2-40B4-BE49-F238E27FC236}">
                <a16:creationId xmlns:a16="http://schemas.microsoft.com/office/drawing/2014/main" id="{5658C5A5-6435-FF4B-9997-5E9C625BC707}"/>
              </a:ext>
            </a:extLst>
          </p:cNvPr>
          <p:cNvSpPr txBox="1"/>
          <p:nvPr/>
        </p:nvSpPr>
        <p:spPr>
          <a:xfrm>
            <a:off x="4809706" y="2345647"/>
            <a:ext cx="2505494" cy="338554"/>
          </a:xfrm>
          <a:prstGeom prst="rect">
            <a:avLst/>
          </a:prstGeom>
          <a:noFill/>
        </p:spPr>
        <p:txBody>
          <a:bodyPr wrap="none" rtlCol="0">
            <a:spAutoFit/>
          </a:bodyPr>
          <a:lstStyle/>
          <a:p>
            <a:pPr algn="ctr"/>
            <a:r>
              <a:rPr lang="en-US" sz="1600" b="1" dirty="0">
                <a:solidFill>
                  <a:schemeClr val="bg2"/>
                </a:solidFill>
                <a:latin typeface="+mn-lt"/>
              </a:rPr>
              <a:t>Coordination and Outr</a:t>
            </a:r>
            <a:r>
              <a:rPr lang="en-US" sz="1600" b="1" dirty="0">
                <a:solidFill>
                  <a:schemeClr val="bg2"/>
                </a:solidFill>
              </a:rPr>
              <a:t>each</a:t>
            </a:r>
          </a:p>
        </p:txBody>
      </p:sp>
      <p:sp>
        <p:nvSpPr>
          <p:cNvPr id="31" name="TextBox 30">
            <a:extLst>
              <a:ext uri="{FF2B5EF4-FFF2-40B4-BE49-F238E27FC236}">
                <a16:creationId xmlns:a16="http://schemas.microsoft.com/office/drawing/2014/main" id="{2D4A2FD0-F9DC-E848-A22B-A25E4BC26606}"/>
              </a:ext>
            </a:extLst>
          </p:cNvPr>
          <p:cNvSpPr txBox="1"/>
          <p:nvPr/>
        </p:nvSpPr>
        <p:spPr>
          <a:xfrm>
            <a:off x="588605" y="3526681"/>
            <a:ext cx="2154595" cy="338554"/>
          </a:xfrm>
          <a:prstGeom prst="rect">
            <a:avLst/>
          </a:prstGeom>
          <a:noFill/>
        </p:spPr>
        <p:txBody>
          <a:bodyPr wrap="square" rtlCol="0">
            <a:spAutoFit/>
          </a:bodyPr>
          <a:lstStyle/>
          <a:p>
            <a:pPr algn="ctr"/>
            <a:r>
              <a:rPr lang="en-US" sz="1600" b="1" dirty="0"/>
              <a:t>Ad Hoc Data Gathering</a:t>
            </a:r>
            <a:endParaRPr lang="en-US" sz="1600" b="1" dirty="0">
              <a:latin typeface="+mn-lt"/>
            </a:endParaRPr>
          </a:p>
        </p:txBody>
      </p:sp>
      <p:sp>
        <p:nvSpPr>
          <p:cNvPr id="32" name="TextBox 31">
            <a:extLst>
              <a:ext uri="{FF2B5EF4-FFF2-40B4-BE49-F238E27FC236}">
                <a16:creationId xmlns:a16="http://schemas.microsoft.com/office/drawing/2014/main" id="{FAD734C9-AD54-164D-B8FA-DEEA1FC4F90B}"/>
              </a:ext>
            </a:extLst>
          </p:cNvPr>
          <p:cNvSpPr txBox="1"/>
          <p:nvPr/>
        </p:nvSpPr>
        <p:spPr>
          <a:xfrm>
            <a:off x="624707" y="4599913"/>
            <a:ext cx="2270893" cy="338554"/>
          </a:xfrm>
          <a:prstGeom prst="rect">
            <a:avLst/>
          </a:prstGeom>
          <a:noFill/>
        </p:spPr>
        <p:txBody>
          <a:bodyPr wrap="square" rtlCol="0">
            <a:spAutoFit/>
          </a:bodyPr>
          <a:lstStyle/>
          <a:p>
            <a:r>
              <a:rPr lang="en-US" sz="1600" b="1" dirty="0"/>
              <a:t>Cost-Reimbursement </a:t>
            </a:r>
            <a:endParaRPr lang="en-US" sz="1600" b="1" dirty="0">
              <a:latin typeface="+mn-lt"/>
            </a:endParaRPr>
          </a:p>
        </p:txBody>
      </p:sp>
      <p:sp>
        <p:nvSpPr>
          <p:cNvPr id="33" name="Freeform 278">
            <a:extLst>
              <a:ext uri="{FF2B5EF4-FFF2-40B4-BE49-F238E27FC236}">
                <a16:creationId xmlns:a16="http://schemas.microsoft.com/office/drawing/2014/main" id="{172DCF67-D9CE-E544-95E2-6B3B424CCB21}"/>
              </a:ext>
            </a:extLst>
          </p:cNvPr>
          <p:cNvSpPr>
            <a:spLocks noChangeAspect="1" noEditPoints="1"/>
          </p:cNvSpPr>
          <p:nvPr/>
        </p:nvSpPr>
        <p:spPr bwMode="auto">
          <a:xfrm>
            <a:off x="1024550" y="5037158"/>
            <a:ext cx="347050" cy="401632"/>
          </a:xfrm>
          <a:custGeom>
            <a:avLst/>
            <a:gdLst>
              <a:gd name="T0" fmla="*/ 2997 w 5074"/>
              <a:gd name="T1" fmla="*/ 4626 h 5872"/>
              <a:gd name="T2" fmla="*/ 3300 w 5074"/>
              <a:gd name="T3" fmla="*/ 3685 h 5872"/>
              <a:gd name="T4" fmla="*/ 3300 w 5074"/>
              <a:gd name="T5" fmla="*/ 3685 h 5872"/>
              <a:gd name="T6" fmla="*/ 3002 w 5074"/>
              <a:gd name="T7" fmla="*/ 3673 h 5872"/>
              <a:gd name="T8" fmla="*/ 915 w 5074"/>
              <a:gd name="T9" fmla="*/ 2422 h 5872"/>
              <a:gd name="T10" fmla="*/ 915 w 5074"/>
              <a:gd name="T11" fmla="*/ 2719 h 5872"/>
              <a:gd name="T12" fmla="*/ 4766 w 5074"/>
              <a:gd name="T13" fmla="*/ 2803 h 5872"/>
              <a:gd name="T14" fmla="*/ 4085 w 5074"/>
              <a:gd name="T15" fmla="*/ 2384 h 5872"/>
              <a:gd name="T16" fmla="*/ 3638 w 5074"/>
              <a:gd name="T17" fmla="*/ 2874 h 5872"/>
              <a:gd name="T18" fmla="*/ 4677 w 5074"/>
              <a:gd name="T19" fmla="*/ 1810 h 5872"/>
              <a:gd name="T20" fmla="*/ 4834 w 5074"/>
              <a:gd name="T21" fmla="*/ 1861 h 5872"/>
              <a:gd name="T22" fmla="*/ 4992 w 5074"/>
              <a:gd name="T23" fmla="*/ 1979 h 5872"/>
              <a:gd name="T24" fmla="*/ 5065 w 5074"/>
              <a:gd name="T25" fmla="*/ 2123 h 5872"/>
              <a:gd name="T26" fmla="*/ 5065 w 5074"/>
              <a:gd name="T27" fmla="*/ 2283 h 5872"/>
              <a:gd name="T28" fmla="*/ 4852 w 5074"/>
              <a:gd name="T29" fmla="*/ 2666 h 5872"/>
              <a:gd name="T30" fmla="*/ 4337 w 5074"/>
              <a:gd name="T31" fmla="*/ 2349 h 5872"/>
              <a:gd name="T32" fmla="*/ 4355 w 5074"/>
              <a:gd name="T33" fmla="*/ 1975 h 5872"/>
              <a:gd name="T34" fmla="*/ 4471 w 5074"/>
              <a:gd name="T35" fmla="*/ 1859 h 5872"/>
              <a:gd name="T36" fmla="*/ 4624 w 5074"/>
              <a:gd name="T37" fmla="*/ 1810 h 5872"/>
              <a:gd name="T38" fmla="*/ 3011 w 5074"/>
              <a:gd name="T39" fmla="*/ 1093 h 5872"/>
              <a:gd name="T40" fmla="*/ 3054 w 5074"/>
              <a:gd name="T41" fmla="*/ 1288 h 5872"/>
              <a:gd name="T42" fmla="*/ 3172 w 5074"/>
              <a:gd name="T43" fmla="*/ 1443 h 5872"/>
              <a:gd name="T44" fmla="*/ 3342 w 5074"/>
              <a:gd name="T45" fmla="*/ 1537 h 5872"/>
              <a:gd name="T46" fmla="*/ 3860 w 5074"/>
              <a:gd name="T47" fmla="*/ 1557 h 5872"/>
              <a:gd name="T48" fmla="*/ 881 w 5074"/>
              <a:gd name="T49" fmla="*/ 0 h 5872"/>
              <a:gd name="T50" fmla="*/ 4476 w 5074"/>
              <a:gd name="T51" fmla="*/ 1673 h 5872"/>
              <a:gd name="T52" fmla="*/ 4300 w 5074"/>
              <a:gd name="T53" fmla="*/ 1779 h 5872"/>
              <a:gd name="T54" fmla="*/ 4154 w 5074"/>
              <a:gd name="T55" fmla="*/ 1982 h 5872"/>
              <a:gd name="T56" fmla="*/ 3382 w 5074"/>
              <a:gd name="T57" fmla="*/ 1968 h 5872"/>
              <a:gd name="T58" fmla="*/ 3113 w 5074"/>
              <a:gd name="T59" fmla="*/ 1893 h 5872"/>
              <a:gd name="T60" fmla="*/ 2887 w 5074"/>
              <a:gd name="T61" fmla="*/ 1746 h 5872"/>
              <a:gd name="T62" fmla="*/ 2716 w 5074"/>
              <a:gd name="T63" fmla="*/ 1536 h 5872"/>
              <a:gd name="T64" fmla="*/ 2616 w 5074"/>
              <a:gd name="T65" fmla="*/ 1281 h 5872"/>
              <a:gd name="T66" fmla="*/ 2597 w 5074"/>
              <a:gd name="T67" fmla="*/ 416 h 5872"/>
              <a:gd name="T68" fmla="*/ 748 w 5074"/>
              <a:gd name="T69" fmla="*/ 436 h 5872"/>
              <a:gd name="T70" fmla="*/ 577 w 5074"/>
              <a:gd name="T71" fmla="*/ 530 h 5872"/>
              <a:gd name="T72" fmla="*/ 459 w 5074"/>
              <a:gd name="T73" fmla="*/ 685 h 5872"/>
              <a:gd name="T74" fmla="*/ 417 w 5074"/>
              <a:gd name="T75" fmla="*/ 881 h 5872"/>
              <a:gd name="T76" fmla="*/ 436 w 5074"/>
              <a:gd name="T77" fmla="*/ 5125 h 5872"/>
              <a:gd name="T78" fmla="*/ 531 w 5074"/>
              <a:gd name="T79" fmla="*/ 5297 h 5872"/>
              <a:gd name="T80" fmla="*/ 685 w 5074"/>
              <a:gd name="T81" fmla="*/ 5413 h 5872"/>
              <a:gd name="T82" fmla="*/ 881 w 5074"/>
              <a:gd name="T83" fmla="*/ 5457 h 5872"/>
              <a:gd name="T84" fmla="*/ 3821 w 5074"/>
              <a:gd name="T85" fmla="*/ 5438 h 5872"/>
              <a:gd name="T86" fmla="*/ 3992 w 5074"/>
              <a:gd name="T87" fmla="*/ 5342 h 5872"/>
              <a:gd name="T88" fmla="*/ 4109 w 5074"/>
              <a:gd name="T89" fmla="*/ 5187 h 5872"/>
              <a:gd name="T90" fmla="*/ 4154 w 5074"/>
              <a:gd name="T91" fmla="*/ 4991 h 5872"/>
              <a:gd name="T92" fmla="*/ 4569 w 5074"/>
              <a:gd name="T93" fmla="*/ 3468 h 5872"/>
              <a:gd name="T94" fmla="*/ 4547 w 5074"/>
              <a:gd name="T95" fmla="*/ 5180 h 5872"/>
              <a:gd name="T96" fmla="*/ 4448 w 5074"/>
              <a:gd name="T97" fmla="*/ 5436 h 5872"/>
              <a:gd name="T98" fmla="*/ 4277 w 5074"/>
              <a:gd name="T99" fmla="*/ 5644 h 5872"/>
              <a:gd name="T100" fmla="*/ 4051 w 5074"/>
              <a:gd name="T101" fmla="*/ 5794 h 5872"/>
              <a:gd name="T102" fmla="*/ 3784 w 5074"/>
              <a:gd name="T103" fmla="*/ 5867 h 5872"/>
              <a:gd name="T104" fmla="*/ 785 w 5074"/>
              <a:gd name="T105" fmla="*/ 5867 h 5872"/>
              <a:gd name="T106" fmla="*/ 518 w 5074"/>
              <a:gd name="T107" fmla="*/ 5794 h 5872"/>
              <a:gd name="T108" fmla="*/ 292 w 5074"/>
              <a:gd name="T109" fmla="*/ 5644 h 5872"/>
              <a:gd name="T110" fmla="*/ 121 w 5074"/>
              <a:gd name="T111" fmla="*/ 5436 h 5872"/>
              <a:gd name="T112" fmla="*/ 22 w 5074"/>
              <a:gd name="T113" fmla="*/ 5180 h 5872"/>
              <a:gd name="T114" fmla="*/ 0 w 5074"/>
              <a:gd name="T115" fmla="*/ 881 h 5872"/>
              <a:gd name="T116" fmla="*/ 46 w 5074"/>
              <a:gd name="T117" fmla="*/ 603 h 5872"/>
              <a:gd name="T118" fmla="*/ 171 w 5074"/>
              <a:gd name="T119" fmla="*/ 361 h 5872"/>
              <a:gd name="T120" fmla="*/ 361 w 5074"/>
              <a:gd name="T121" fmla="*/ 171 h 5872"/>
              <a:gd name="T122" fmla="*/ 604 w 5074"/>
              <a:gd name="T123" fmla="*/ 46 h 5872"/>
              <a:gd name="T124" fmla="*/ 881 w 5074"/>
              <a:gd name="T125" fmla="*/ 0 h 5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74" h="5872">
                <a:moveTo>
                  <a:pt x="2088" y="4329"/>
                </a:moveTo>
                <a:lnTo>
                  <a:pt x="2999" y="4329"/>
                </a:lnTo>
                <a:lnTo>
                  <a:pt x="2997" y="4626"/>
                </a:lnTo>
                <a:lnTo>
                  <a:pt x="2088" y="4626"/>
                </a:lnTo>
                <a:lnTo>
                  <a:pt x="2088" y="4329"/>
                </a:lnTo>
                <a:close/>
                <a:moveTo>
                  <a:pt x="3300" y="3685"/>
                </a:moveTo>
                <a:lnTo>
                  <a:pt x="3980" y="4103"/>
                </a:lnTo>
                <a:lnTo>
                  <a:pt x="3200" y="4596"/>
                </a:lnTo>
                <a:lnTo>
                  <a:pt x="3300" y="3685"/>
                </a:lnTo>
                <a:close/>
                <a:moveTo>
                  <a:pt x="915" y="3376"/>
                </a:moveTo>
                <a:lnTo>
                  <a:pt x="3004" y="3376"/>
                </a:lnTo>
                <a:lnTo>
                  <a:pt x="3002" y="3673"/>
                </a:lnTo>
                <a:lnTo>
                  <a:pt x="915" y="3673"/>
                </a:lnTo>
                <a:lnTo>
                  <a:pt x="915" y="3376"/>
                </a:lnTo>
                <a:close/>
                <a:moveTo>
                  <a:pt x="915" y="2422"/>
                </a:moveTo>
                <a:lnTo>
                  <a:pt x="3259" y="2422"/>
                </a:lnTo>
                <a:lnTo>
                  <a:pt x="3259" y="2719"/>
                </a:lnTo>
                <a:lnTo>
                  <a:pt x="915" y="2719"/>
                </a:lnTo>
                <a:lnTo>
                  <a:pt x="915" y="2422"/>
                </a:lnTo>
                <a:close/>
                <a:moveTo>
                  <a:pt x="4085" y="2384"/>
                </a:moveTo>
                <a:lnTo>
                  <a:pt x="4766" y="2803"/>
                </a:lnTo>
                <a:lnTo>
                  <a:pt x="4076" y="3961"/>
                </a:lnTo>
                <a:lnTo>
                  <a:pt x="3394" y="3539"/>
                </a:lnTo>
                <a:lnTo>
                  <a:pt x="4085" y="2384"/>
                </a:lnTo>
                <a:close/>
                <a:moveTo>
                  <a:pt x="3819" y="2221"/>
                </a:moveTo>
                <a:lnTo>
                  <a:pt x="3971" y="2315"/>
                </a:lnTo>
                <a:lnTo>
                  <a:pt x="3638" y="2874"/>
                </a:lnTo>
                <a:lnTo>
                  <a:pt x="3488" y="2778"/>
                </a:lnTo>
                <a:lnTo>
                  <a:pt x="3819" y="2221"/>
                </a:lnTo>
                <a:close/>
                <a:moveTo>
                  <a:pt x="4677" y="1810"/>
                </a:moveTo>
                <a:lnTo>
                  <a:pt x="4731" y="1819"/>
                </a:lnTo>
                <a:lnTo>
                  <a:pt x="4784" y="1835"/>
                </a:lnTo>
                <a:lnTo>
                  <a:pt x="4834" y="1861"/>
                </a:lnTo>
                <a:lnTo>
                  <a:pt x="4908" y="1908"/>
                </a:lnTo>
                <a:lnTo>
                  <a:pt x="4955" y="1940"/>
                </a:lnTo>
                <a:lnTo>
                  <a:pt x="4992" y="1979"/>
                </a:lnTo>
                <a:lnTo>
                  <a:pt x="5024" y="2023"/>
                </a:lnTo>
                <a:lnTo>
                  <a:pt x="5049" y="2071"/>
                </a:lnTo>
                <a:lnTo>
                  <a:pt x="5065" y="2123"/>
                </a:lnTo>
                <a:lnTo>
                  <a:pt x="5074" y="2176"/>
                </a:lnTo>
                <a:lnTo>
                  <a:pt x="5074" y="2230"/>
                </a:lnTo>
                <a:lnTo>
                  <a:pt x="5065" y="2283"/>
                </a:lnTo>
                <a:lnTo>
                  <a:pt x="5049" y="2336"/>
                </a:lnTo>
                <a:lnTo>
                  <a:pt x="5022" y="2386"/>
                </a:lnTo>
                <a:lnTo>
                  <a:pt x="4852" y="2666"/>
                </a:lnTo>
                <a:lnTo>
                  <a:pt x="4485" y="2440"/>
                </a:lnTo>
                <a:lnTo>
                  <a:pt x="4453" y="2420"/>
                </a:lnTo>
                <a:lnTo>
                  <a:pt x="4337" y="2349"/>
                </a:lnTo>
                <a:lnTo>
                  <a:pt x="4307" y="2329"/>
                </a:lnTo>
                <a:lnTo>
                  <a:pt x="4182" y="2254"/>
                </a:lnTo>
                <a:lnTo>
                  <a:pt x="4355" y="1975"/>
                </a:lnTo>
                <a:lnTo>
                  <a:pt x="4387" y="1931"/>
                </a:lnTo>
                <a:lnTo>
                  <a:pt x="4428" y="1891"/>
                </a:lnTo>
                <a:lnTo>
                  <a:pt x="4471" y="1859"/>
                </a:lnTo>
                <a:lnTo>
                  <a:pt x="4519" y="1835"/>
                </a:lnTo>
                <a:lnTo>
                  <a:pt x="4570" y="1819"/>
                </a:lnTo>
                <a:lnTo>
                  <a:pt x="4624" y="1810"/>
                </a:lnTo>
                <a:lnTo>
                  <a:pt x="4677" y="1810"/>
                </a:lnTo>
                <a:close/>
                <a:moveTo>
                  <a:pt x="3011" y="710"/>
                </a:moveTo>
                <a:lnTo>
                  <a:pt x="3011" y="1093"/>
                </a:lnTo>
                <a:lnTo>
                  <a:pt x="3017" y="1160"/>
                </a:lnTo>
                <a:lnTo>
                  <a:pt x="3031" y="1226"/>
                </a:lnTo>
                <a:lnTo>
                  <a:pt x="3054" y="1288"/>
                </a:lnTo>
                <a:lnTo>
                  <a:pt x="3086" y="1345"/>
                </a:lnTo>
                <a:lnTo>
                  <a:pt x="3125" y="1397"/>
                </a:lnTo>
                <a:lnTo>
                  <a:pt x="3172" y="1443"/>
                </a:lnTo>
                <a:lnTo>
                  <a:pt x="3223" y="1482"/>
                </a:lnTo>
                <a:lnTo>
                  <a:pt x="3280" y="1514"/>
                </a:lnTo>
                <a:lnTo>
                  <a:pt x="3342" y="1537"/>
                </a:lnTo>
                <a:lnTo>
                  <a:pt x="3408" y="1552"/>
                </a:lnTo>
                <a:lnTo>
                  <a:pt x="3478" y="1557"/>
                </a:lnTo>
                <a:lnTo>
                  <a:pt x="3860" y="1557"/>
                </a:lnTo>
                <a:lnTo>
                  <a:pt x="3435" y="1133"/>
                </a:lnTo>
                <a:lnTo>
                  <a:pt x="3011" y="710"/>
                </a:lnTo>
                <a:close/>
                <a:moveTo>
                  <a:pt x="881" y="0"/>
                </a:moveTo>
                <a:lnTo>
                  <a:pt x="2889" y="0"/>
                </a:lnTo>
                <a:lnTo>
                  <a:pt x="4542" y="1653"/>
                </a:lnTo>
                <a:lnTo>
                  <a:pt x="4476" y="1673"/>
                </a:lnTo>
                <a:lnTo>
                  <a:pt x="4412" y="1699"/>
                </a:lnTo>
                <a:lnTo>
                  <a:pt x="4353" y="1735"/>
                </a:lnTo>
                <a:lnTo>
                  <a:pt x="4300" y="1779"/>
                </a:lnTo>
                <a:lnTo>
                  <a:pt x="4252" y="1829"/>
                </a:lnTo>
                <a:lnTo>
                  <a:pt x="4211" y="1888"/>
                </a:lnTo>
                <a:lnTo>
                  <a:pt x="4154" y="1982"/>
                </a:lnTo>
                <a:lnTo>
                  <a:pt x="4154" y="1973"/>
                </a:lnTo>
                <a:lnTo>
                  <a:pt x="3478" y="1973"/>
                </a:lnTo>
                <a:lnTo>
                  <a:pt x="3382" y="1968"/>
                </a:lnTo>
                <a:lnTo>
                  <a:pt x="3287" y="1952"/>
                </a:lnTo>
                <a:lnTo>
                  <a:pt x="3198" y="1927"/>
                </a:lnTo>
                <a:lnTo>
                  <a:pt x="3113" y="1893"/>
                </a:lnTo>
                <a:lnTo>
                  <a:pt x="3033" y="1852"/>
                </a:lnTo>
                <a:lnTo>
                  <a:pt x="2956" y="1803"/>
                </a:lnTo>
                <a:lnTo>
                  <a:pt x="2887" y="1746"/>
                </a:lnTo>
                <a:lnTo>
                  <a:pt x="2823" y="1682"/>
                </a:lnTo>
                <a:lnTo>
                  <a:pt x="2766" y="1612"/>
                </a:lnTo>
                <a:lnTo>
                  <a:pt x="2716" y="1536"/>
                </a:lnTo>
                <a:lnTo>
                  <a:pt x="2675" y="1456"/>
                </a:lnTo>
                <a:lnTo>
                  <a:pt x="2641" y="1370"/>
                </a:lnTo>
                <a:lnTo>
                  <a:pt x="2616" y="1281"/>
                </a:lnTo>
                <a:lnTo>
                  <a:pt x="2600" y="1187"/>
                </a:lnTo>
                <a:lnTo>
                  <a:pt x="2597" y="1093"/>
                </a:lnTo>
                <a:lnTo>
                  <a:pt x="2597" y="416"/>
                </a:lnTo>
                <a:lnTo>
                  <a:pt x="881" y="416"/>
                </a:lnTo>
                <a:lnTo>
                  <a:pt x="814" y="420"/>
                </a:lnTo>
                <a:lnTo>
                  <a:pt x="748" y="436"/>
                </a:lnTo>
                <a:lnTo>
                  <a:pt x="685" y="459"/>
                </a:lnTo>
                <a:lnTo>
                  <a:pt x="628" y="491"/>
                </a:lnTo>
                <a:lnTo>
                  <a:pt x="577" y="530"/>
                </a:lnTo>
                <a:lnTo>
                  <a:pt x="531" y="577"/>
                </a:lnTo>
                <a:lnTo>
                  <a:pt x="491" y="628"/>
                </a:lnTo>
                <a:lnTo>
                  <a:pt x="459" y="685"/>
                </a:lnTo>
                <a:lnTo>
                  <a:pt x="436" y="747"/>
                </a:lnTo>
                <a:lnTo>
                  <a:pt x="420" y="813"/>
                </a:lnTo>
                <a:lnTo>
                  <a:pt x="417" y="881"/>
                </a:lnTo>
                <a:lnTo>
                  <a:pt x="417" y="4991"/>
                </a:lnTo>
                <a:lnTo>
                  <a:pt x="420" y="5061"/>
                </a:lnTo>
                <a:lnTo>
                  <a:pt x="436" y="5125"/>
                </a:lnTo>
                <a:lnTo>
                  <a:pt x="459" y="5187"/>
                </a:lnTo>
                <a:lnTo>
                  <a:pt x="491" y="5244"/>
                </a:lnTo>
                <a:lnTo>
                  <a:pt x="531" y="5297"/>
                </a:lnTo>
                <a:lnTo>
                  <a:pt x="577" y="5342"/>
                </a:lnTo>
                <a:lnTo>
                  <a:pt x="628" y="5381"/>
                </a:lnTo>
                <a:lnTo>
                  <a:pt x="685" y="5413"/>
                </a:lnTo>
                <a:lnTo>
                  <a:pt x="748" y="5438"/>
                </a:lnTo>
                <a:lnTo>
                  <a:pt x="814" y="5452"/>
                </a:lnTo>
                <a:lnTo>
                  <a:pt x="881" y="5457"/>
                </a:lnTo>
                <a:lnTo>
                  <a:pt x="3688" y="5457"/>
                </a:lnTo>
                <a:lnTo>
                  <a:pt x="3755" y="5452"/>
                </a:lnTo>
                <a:lnTo>
                  <a:pt x="3821" y="5438"/>
                </a:lnTo>
                <a:lnTo>
                  <a:pt x="3883" y="5413"/>
                </a:lnTo>
                <a:lnTo>
                  <a:pt x="3940" y="5381"/>
                </a:lnTo>
                <a:lnTo>
                  <a:pt x="3992" y="5342"/>
                </a:lnTo>
                <a:lnTo>
                  <a:pt x="4038" y="5297"/>
                </a:lnTo>
                <a:lnTo>
                  <a:pt x="4077" y="5244"/>
                </a:lnTo>
                <a:lnTo>
                  <a:pt x="4109" y="5187"/>
                </a:lnTo>
                <a:lnTo>
                  <a:pt x="4133" y="5125"/>
                </a:lnTo>
                <a:lnTo>
                  <a:pt x="4149" y="5061"/>
                </a:lnTo>
                <a:lnTo>
                  <a:pt x="4154" y="4991"/>
                </a:lnTo>
                <a:lnTo>
                  <a:pt x="4154" y="4158"/>
                </a:lnTo>
                <a:lnTo>
                  <a:pt x="4163" y="4153"/>
                </a:lnTo>
                <a:lnTo>
                  <a:pt x="4569" y="3468"/>
                </a:lnTo>
                <a:lnTo>
                  <a:pt x="4569" y="4991"/>
                </a:lnTo>
                <a:lnTo>
                  <a:pt x="4563" y="5087"/>
                </a:lnTo>
                <a:lnTo>
                  <a:pt x="4547" y="5180"/>
                </a:lnTo>
                <a:lnTo>
                  <a:pt x="4524" y="5269"/>
                </a:lnTo>
                <a:lnTo>
                  <a:pt x="4490" y="5354"/>
                </a:lnTo>
                <a:lnTo>
                  <a:pt x="4448" y="5436"/>
                </a:lnTo>
                <a:lnTo>
                  <a:pt x="4398" y="5511"/>
                </a:lnTo>
                <a:lnTo>
                  <a:pt x="4341" y="5580"/>
                </a:lnTo>
                <a:lnTo>
                  <a:pt x="4277" y="5644"/>
                </a:lnTo>
                <a:lnTo>
                  <a:pt x="4207" y="5701"/>
                </a:lnTo>
                <a:lnTo>
                  <a:pt x="4131" y="5751"/>
                </a:lnTo>
                <a:lnTo>
                  <a:pt x="4051" y="5794"/>
                </a:lnTo>
                <a:lnTo>
                  <a:pt x="3965" y="5828"/>
                </a:lnTo>
                <a:lnTo>
                  <a:pt x="3876" y="5852"/>
                </a:lnTo>
                <a:lnTo>
                  <a:pt x="3784" y="5867"/>
                </a:lnTo>
                <a:lnTo>
                  <a:pt x="3688" y="5872"/>
                </a:lnTo>
                <a:lnTo>
                  <a:pt x="881" y="5872"/>
                </a:lnTo>
                <a:lnTo>
                  <a:pt x="785" y="5867"/>
                </a:lnTo>
                <a:lnTo>
                  <a:pt x="693" y="5852"/>
                </a:lnTo>
                <a:lnTo>
                  <a:pt x="604" y="5828"/>
                </a:lnTo>
                <a:lnTo>
                  <a:pt x="518" y="5794"/>
                </a:lnTo>
                <a:lnTo>
                  <a:pt x="438" y="5751"/>
                </a:lnTo>
                <a:lnTo>
                  <a:pt x="361" y="5701"/>
                </a:lnTo>
                <a:lnTo>
                  <a:pt x="292" y="5644"/>
                </a:lnTo>
                <a:lnTo>
                  <a:pt x="228" y="5580"/>
                </a:lnTo>
                <a:lnTo>
                  <a:pt x="171" y="5511"/>
                </a:lnTo>
                <a:lnTo>
                  <a:pt x="121" y="5436"/>
                </a:lnTo>
                <a:lnTo>
                  <a:pt x="79" y="5354"/>
                </a:lnTo>
                <a:lnTo>
                  <a:pt x="46" y="5269"/>
                </a:lnTo>
                <a:lnTo>
                  <a:pt x="22" y="5180"/>
                </a:lnTo>
                <a:lnTo>
                  <a:pt x="6" y="5087"/>
                </a:lnTo>
                <a:lnTo>
                  <a:pt x="0" y="4991"/>
                </a:lnTo>
                <a:lnTo>
                  <a:pt x="0" y="881"/>
                </a:lnTo>
                <a:lnTo>
                  <a:pt x="6" y="785"/>
                </a:lnTo>
                <a:lnTo>
                  <a:pt x="22" y="692"/>
                </a:lnTo>
                <a:lnTo>
                  <a:pt x="46" y="603"/>
                </a:lnTo>
                <a:lnTo>
                  <a:pt x="79" y="518"/>
                </a:lnTo>
                <a:lnTo>
                  <a:pt x="121" y="438"/>
                </a:lnTo>
                <a:lnTo>
                  <a:pt x="171" y="361"/>
                </a:lnTo>
                <a:lnTo>
                  <a:pt x="228" y="292"/>
                </a:lnTo>
                <a:lnTo>
                  <a:pt x="292" y="228"/>
                </a:lnTo>
                <a:lnTo>
                  <a:pt x="361" y="171"/>
                </a:lnTo>
                <a:lnTo>
                  <a:pt x="438" y="121"/>
                </a:lnTo>
                <a:lnTo>
                  <a:pt x="518" y="78"/>
                </a:lnTo>
                <a:lnTo>
                  <a:pt x="604" y="46"/>
                </a:lnTo>
                <a:lnTo>
                  <a:pt x="693" y="21"/>
                </a:lnTo>
                <a:lnTo>
                  <a:pt x="785" y="5"/>
                </a:lnTo>
                <a:lnTo>
                  <a:pt x="881" y="0"/>
                </a:lnTo>
                <a:close/>
              </a:path>
            </a:pathLst>
          </a:custGeom>
          <a:solidFill>
            <a:srgbClr val="184F9A"/>
          </a:solidFill>
          <a:ln w="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4" name="Rectangle 33">
            <a:extLst>
              <a:ext uri="{FF2B5EF4-FFF2-40B4-BE49-F238E27FC236}">
                <a16:creationId xmlns:a16="http://schemas.microsoft.com/office/drawing/2014/main" id="{1FDEB449-5801-EC49-A266-7697E9A83D70}"/>
              </a:ext>
            </a:extLst>
          </p:cNvPr>
          <p:cNvSpPr/>
          <p:nvPr/>
        </p:nvSpPr>
        <p:spPr>
          <a:xfrm>
            <a:off x="1822498" y="2707250"/>
            <a:ext cx="2570831" cy="69654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91440"/>
            <a:r>
              <a:rPr lang="en-US" sz="1400" dirty="0"/>
              <a:t>Less than 5% of youth being served were foster care or justice-involved </a:t>
            </a:r>
          </a:p>
        </p:txBody>
      </p:sp>
      <p:sp>
        <p:nvSpPr>
          <p:cNvPr id="35" name="Rectangle 34">
            <a:extLst>
              <a:ext uri="{FF2B5EF4-FFF2-40B4-BE49-F238E27FC236}">
                <a16:creationId xmlns:a16="http://schemas.microsoft.com/office/drawing/2014/main" id="{B478B410-E1B4-1342-BDFA-94749BC95CA2}"/>
              </a:ext>
            </a:extLst>
          </p:cNvPr>
          <p:cNvSpPr/>
          <p:nvPr/>
        </p:nvSpPr>
        <p:spPr>
          <a:xfrm>
            <a:off x="5867400" y="2870644"/>
            <a:ext cx="2607532" cy="63455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91440"/>
            <a:r>
              <a:rPr lang="en-US" sz="1400" b="1" dirty="0">
                <a:solidFill>
                  <a:schemeClr val="bg2"/>
                </a:solidFill>
              </a:rPr>
              <a:t>30% of youth being served are foster care and justice-involved</a:t>
            </a:r>
          </a:p>
        </p:txBody>
      </p:sp>
      <p:sp>
        <p:nvSpPr>
          <p:cNvPr id="36" name="Rectangle 35">
            <a:extLst>
              <a:ext uri="{FF2B5EF4-FFF2-40B4-BE49-F238E27FC236}">
                <a16:creationId xmlns:a16="http://schemas.microsoft.com/office/drawing/2014/main" id="{C6460425-8A32-EF49-8270-52D685969166}"/>
              </a:ext>
            </a:extLst>
          </p:cNvPr>
          <p:cNvSpPr/>
          <p:nvPr/>
        </p:nvSpPr>
        <p:spPr>
          <a:xfrm>
            <a:off x="1814043" y="3858904"/>
            <a:ext cx="2587741" cy="69654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91440"/>
            <a:r>
              <a:rPr lang="en-US" sz="1400" dirty="0"/>
              <a:t>Outcomes not tracked for foster care and justice-involved youth </a:t>
            </a:r>
          </a:p>
        </p:txBody>
      </p:sp>
      <p:sp>
        <p:nvSpPr>
          <p:cNvPr id="37" name="Rectangle 36">
            <a:extLst>
              <a:ext uri="{FF2B5EF4-FFF2-40B4-BE49-F238E27FC236}">
                <a16:creationId xmlns:a16="http://schemas.microsoft.com/office/drawing/2014/main" id="{E4D82EDF-C42E-BE42-8769-5B7657665F68}"/>
              </a:ext>
            </a:extLst>
          </p:cNvPr>
          <p:cNvSpPr/>
          <p:nvPr/>
        </p:nvSpPr>
        <p:spPr>
          <a:xfrm>
            <a:off x="5832752" y="3858904"/>
            <a:ext cx="2691528" cy="69654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91440"/>
            <a:r>
              <a:rPr lang="en-US" sz="1400" dirty="0">
                <a:solidFill>
                  <a:schemeClr val="bg2"/>
                </a:solidFill>
              </a:rPr>
              <a:t>Employment and academic outcomes </a:t>
            </a:r>
            <a:r>
              <a:rPr lang="en-US" sz="1400" b="1" dirty="0">
                <a:solidFill>
                  <a:schemeClr val="bg2"/>
                </a:solidFill>
              </a:rPr>
              <a:t>tracked quarterly</a:t>
            </a:r>
          </a:p>
        </p:txBody>
      </p:sp>
      <p:sp>
        <p:nvSpPr>
          <p:cNvPr id="38" name="Rectangle 37">
            <a:extLst>
              <a:ext uri="{FF2B5EF4-FFF2-40B4-BE49-F238E27FC236}">
                <a16:creationId xmlns:a16="http://schemas.microsoft.com/office/drawing/2014/main" id="{5343D66C-B1F9-B54B-92F0-F1BC5F2DEF30}"/>
              </a:ext>
            </a:extLst>
          </p:cNvPr>
          <p:cNvSpPr/>
          <p:nvPr/>
        </p:nvSpPr>
        <p:spPr>
          <a:xfrm>
            <a:off x="5859654" y="4932270"/>
            <a:ext cx="2679612" cy="69654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91440"/>
            <a:r>
              <a:rPr lang="en-US" sz="1400" dirty="0">
                <a:solidFill>
                  <a:schemeClr val="bg2"/>
                </a:solidFill>
              </a:rPr>
              <a:t>Up to </a:t>
            </a:r>
            <a:r>
              <a:rPr lang="en-US" sz="1400" b="1" dirty="0">
                <a:solidFill>
                  <a:schemeClr val="bg2"/>
                </a:solidFill>
              </a:rPr>
              <a:t>$150K </a:t>
            </a:r>
            <a:r>
              <a:rPr lang="en-US" sz="1400" dirty="0">
                <a:solidFill>
                  <a:schemeClr val="bg2"/>
                </a:solidFill>
              </a:rPr>
              <a:t>in payments for program outcomes during and after intervention period</a:t>
            </a:r>
          </a:p>
          <a:p>
            <a:pPr marL="91440"/>
            <a:endParaRPr lang="en-US" sz="1400" dirty="0">
              <a:solidFill>
                <a:schemeClr val="bg2"/>
              </a:solidFill>
            </a:endParaRPr>
          </a:p>
        </p:txBody>
      </p:sp>
      <p:sp>
        <p:nvSpPr>
          <p:cNvPr id="39" name="Rectangle 38">
            <a:extLst>
              <a:ext uri="{FF2B5EF4-FFF2-40B4-BE49-F238E27FC236}">
                <a16:creationId xmlns:a16="http://schemas.microsoft.com/office/drawing/2014/main" id="{A2BD8413-2F07-E14F-9975-54F5E6460CA4}"/>
              </a:ext>
            </a:extLst>
          </p:cNvPr>
          <p:cNvSpPr/>
          <p:nvPr/>
        </p:nvSpPr>
        <p:spPr>
          <a:xfrm>
            <a:off x="1796226" y="4932270"/>
            <a:ext cx="2623374" cy="69654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91440"/>
            <a:r>
              <a:rPr lang="en-US" sz="1400" dirty="0"/>
              <a:t>Provider reimbursed for time and materials</a:t>
            </a:r>
          </a:p>
        </p:txBody>
      </p:sp>
      <p:sp>
        <p:nvSpPr>
          <p:cNvPr id="40" name="Freeform 43">
            <a:extLst>
              <a:ext uri="{FF2B5EF4-FFF2-40B4-BE49-F238E27FC236}">
                <a16:creationId xmlns:a16="http://schemas.microsoft.com/office/drawing/2014/main" id="{0B5B8B86-23A9-3A4C-8D09-C99A9CE3404D}"/>
              </a:ext>
            </a:extLst>
          </p:cNvPr>
          <p:cNvSpPr>
            <a:spLocks noChangeAspect="1" noEditPoints="1"/>
          </p:cNvSpPr>
          <p:nvPr/>
        </p:nvSpPr>
        <p:spPr bwMode="auto">
          <a:xfrm>
            <a:off x="795996" y="3963860"/>
            <a:ext cx="326809" cy="226875"/>
          </a:xfrm>
          <a:custGeom>
            <a:avLst/>
            <a:gdLst>
              <a:gd name="T0" fmla="*/ 353 w 380"/>
              <a:gd name="T1" fmla="*/ 216 h 270"/>
              <a:gd name="T2" fmla="*/ 353 w 380"/>
              <a:gd name="T3" fmla="*/ 216 h 270"/>
              <a:gd name="T4" fmla="*/ 163 w 380"/>
              <a:gd name="T5" fmla="*/ 216 h 270"/>
              <a:gd name="T6" fmla="*/ 135 w 380"/>
              <a:gd name="T7" fmla="*/ 243 h 270"/>
              <a:gd name="T8" fmla="*/ 163 w 380"/>
              <a:gd name="T9" fmla="*/ 270 h 270"/>
              <a:gd name="T10" fmla="*/ 353 w 380"/>
              <a:gd name="T11" fmla="*/ 270 h 270"/>
              <a:gd name="T12" fmla="*/ 380 w 380"/>
              <a:gd name="T13" fmla="*/ 243 h 270"/>
              <a:gd name="T14" fmla="*/ 353 w 380"/>
              <a:gd name="T15" fmla="*/ 216 h 270"/>
              <a:gd name="T16" fmla="*/ 353 w 380"/>
              <a:gd name="T17" fmla="*/ 107 h 270"/>
              <a:gd name="T18" fmla="*/ 353 w 380"/>
              <a:gd name="T19" fmla="*/ 107 h 270"/>
              <a:gd name="T20" fmla="*/ 163 w 380"/>
              <a:gd name="T21" fmla="*/ 107 h 270"/>
              <a:gd name="T22" fmla="*/ 135 w 380"/>
              <a:gd name="T23" fmla="*/ 135 h 270"/>
              <a:gd name="T24" fmla="*/ 163 w 380"/>
              <a:gd name="T25" fmla="*/ 162 h 270"/>
              <a:gd name="T26" fmla="*/ 353 w 380"/>
              <a:gd name="T27" fmla="*/ 162 h 270"/>
              <a:gd name="T28" fmla="*/ 380 w 380"/>
              <a:gd name="T29" fmla="*/ 135 h 270"/>
              <a:gd name="T30" fmla="*/ 353 w 380"/>
              <a:gd name="T31" fmla="*/ 107 h 270"/>
              <a:gd name="T32" fmla="*/ 163 w 380"/>
              <a:gd name="T33" fmla="*/ 53 h 270"/>
              <a:gd name="T34" fmla="*/ 163 w 380"/>
              <a:gd name="T35" fmla="*/ 53 h 270"/>
              <a:gd name="T36" fmla="*/ 353 w 380"/>
              <a:gd name="T37" fmla="*/ 53 h 270"/>
              <a:gd name="T38" fmla="*/ 380 w 380"/>
              <a:gd name="T39" fmla="*/ 26 h 270"/>
              <a:gd name="T40" fmla="*/ 353 w 380"/>
              <a:gd name="T41" fmla="*/ 0 h 270"/>
              <a:gd name="T42" fmla="*/ 163 w 380"/>
              <a:gd name="T43" fmla="*/ 0 h 270"/>
              <a:gd name="T44" fmla="*/ 135 w 380"/>
              <a:gd name="T45" fmla="*/ 26 h 270"/>
              <a:gd name="T46" fmla="*/ 163 w 380"/>
              <a:gd name="T47" fmla="*/ 53 h 270"/>
              <a:gd name="T48" fmla="*/ 54 w 380"/>
              <a:gd name="T49" fmla="*/ 0 h 270"/>
              <a:gd name="T50" fmla="*/ 54 w 380"/>
              <a:gd name="T51" fmla="*/ 0 h 270"/>
              <a:gd name="T52" fmla="*/ 27 w 380"/>
              <a:gd name="T53" fmla="*/ 0 h 270"/>
              <a:gd name="T54" fmla="*/ 0 w 380"/>
              <a:gd name="T55" fmla="*/ 26 h 270"/>
              <a:gd name="T56" fmla="*/ 27 w 380"/>
              <a:gd name="T57" fmla="*/ 53 h 270"/>
              <a:gd name="T58" fmla="*/ 54 w 380"/>
              <a:gd name="T59" fmla="*/ 53 h 270"/>
              <a:gd name="T60" fmla="*/ 81 w 380"/>
              <a:gd name="T61" fmla="*/ 26 h 270"/>
              <a:gd name="T62" fmla="*/ 54 w 380"/>
              <a:gd name="T63" fmla="*/ 0 h 270"/>
              <a:gd name="T64" fmla="*/ 54 w 380"/>
              <a:gd name="T65" fmla="*/ 107 h 270"/>
              <a:gd name="T66" fmla="*/ 54 w 380"/>
              <a:gd name="T67" fmla="*/ 107 h 270"/>
              <a:gd name="T68" fmla="*/ 27 w 380"/>
              <a:gd name="T69" fmla="*/ 107 h 270"/>
              <a:gd name="T70" fmla="*/ 0 w 380"/>
              <a:gd name="T71" fmla="*/ 135 h 270"/>
              <a:gd name="T72" fmla="*/ 27 w 380"/>
              <a:gd name="T73" fmla="*/ 162 h 270"/>
              <a:gd name="T74" fmla="*/ 54 w 380"/>
              <a:gd name="T75" fmla="*/ 162 h 270"/>
              <a:gd name="T76" fmla="*/ 81 w 380"/>
              <a:gd name="T77" fmla="*/ 135 h 270"/>
              <a:gd name="T78" fmla="*/ 54 w 380"/>
              <a:gd name="T79" fmla="*/ 107 h 270"/>
              <a:gd name="T80" fmla="*/ 54 w 380"/>
              <a:gd name="T81" fmla="*/ 216 h 270"/>
              <a:gd name="T82" fmla="*/ 54 w 380"/>
              <a:gd name="T83" fmla="*/ 216 h 270"/>
              <a:gd name="T84" fmla="*/ 27 w 380"/>
              <a:gd name="T85" fmla="*/ 216 h 270"/>
              <a:gd name="T86" fmla="*/ 0 w 380"/>
              <a:gd name="T87" fmla="*/ 243 h 270"/>
              <a:gd name="T88" fmla="*/ 27 w 380"/>
              <a:gd name="T89" fmla="*/ 270 h 270"/>
              <a:gd name="T90" fmla="*/ 54 w 380"/>
              <a:gd name="T91" fmla="*/ 270 h 270"/>
              <a:gd name="T92" fmla="*/ 81 w 380"/>
              <a:gd name="T93" fmla="*/ 243 h 270"/>
              <a:gd name="T94" fmla="*/ 54 w 380"/>
              <a:gd name="T95" fmla="*/ 21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0" h="270">
                <a:moveTo>
                  <a:pt x="353" y="216"/>
                </a:moveTo>
                <a:lnTo>
                  <a:pt x="353" y="216"/>
                </a:lnTo>
                <a:lnTo>
                  <a:pt x="163" y="216"/>
                </a:lnTo>
                <a:cubicBezTo>
                  <a:pt x="148" y="216"/>
                  <a:pt x="135" y="228"/>
                  <a:pt x="135" y="243"/>
                </a:cubicBezTo>
                <a:cubicBezTo>
                  <a:pt x="135" y="258"/>
                  <a:pt x="148" y="270"/>
                  <a:pt x="163" y="270"/>
                </a:cubicBezTo>
                <a:lnTo>
                  <a:pt x="353" y="270"/>
                </a:lnTo>
                <a:cubicBezTo>
                  <a:pt x="368" y="270"/>
                  <a:pt x="380" y="258"/>
                  <a:pt x="380" y="243"/>
                </a:cubicBezTo>
                <a:cubicBezTo>
                  <a:pt x="380" y="228"/>
                  <a:pt x="368" y="216"/>
                  <a:pt x="353" y="216"/>
                </a:cubicBezTo>
                <a:close/>
                <a:moveTo>
                  <a:pt x="353" y="107"/>
                </a:moveTo>
                <a:lnTo>
                  <a:pt x="353" y="107"/>
                </a:lnTo>
                <a:lnTo>
                  <a:pt x="163" y="107"/>
                </a:lnTo>
                <a:cubicBezTo>
                  <a:pt x="148" y="107"/>
                  <a:pt x="135" y="120"/>
                  <a:pt x="135" y="135"/>
                </a:cubicBezTo>
                <a:cubicBezTo>
                  <a:pt x="135" y="150"/>
                  <a:pt x="148" y="162"/>
                  <a:pt x="163" y="162"/>
                </a:cubicBezTo>
                <a:lnTo>
                  <a:pt x="353" y="162"/>
                </a:lnTo>
                <a:cubicBezTo>
                  <a:pt x="368" y="162"/>
                  <a:pt x="380" y="150"/>
                  <a:pt x="380" y="135"/>
                </a:cubicBezTo>
                <a:cubicBezTo>
                  <a:pt x="380" y="120"/>
                  <a:pt x="368" y="107"/>
                  <a:pt x="353" y="107"/>
                </a:cubicBezTo>
                <a:close/>
                <a:moveTo>
                  <a:pt x="163" y="53"/>
                </a:moveTo>
                <a:lnTo>
                  <a:pt x="163" y="53"/>
                </a:lnTo>
                <a:lnTo>
                  <a:pt x="353" y="53"/>
                </a:lnTo>
                <a:cubicBezTo>
                  <a:pt x="368" y="53"/>
                  <a:pt x="380" y="41"/>
                  <a:pt x="380" y="26"/>
                </a:cubicBezTo>
                <a:cubicBezTo>
                  <a:pt x="380" y="11"/>
                  <a:pt x="368" y="0"/>
                  <a:pt x="353" y="0"/>
                </a:cubicBezTo>
                <a:lnTo>
                  <a:pt x="163" y="0"/>
                </a:lnTo>
                <a:cubicBezTo>
                  <a:pt x="148" y="0"/>
                  <a:pt x="135" y="11"/>
                  <a:pt x="135" y="26"/>
                </a:cubicBezTo>
                <a:cubicBezTo>
                  <a:pt x="135" y="41"/>
                  <a:pt x="148" y="53"/>
                  <a:pt x="163" y="53"/>
                </a:cubicBezTo>
                <a:close/>
                <a:moveTo>
                  <a:pt x="54" y="0"/>
                </a:moveTo>
                <a:lnTo>
                  <a:pt x="54" y="0"/>
                </a:lnTo>
                <a:lnTo>
                  <a:pt x="27" y="0"/>
                </a:lnTo>
                <a:cubicBezTo>
                  <a:pt x="12" y="0"/>
                  <a:pt x="0" y="11"/>
                  <a:pt x="0" y="26"/>
                </a:cubicBezTo>
                <a:cubicBezTo>
                  <a:pt x="0" y="41"/>
                  <a:pt x="12" y="53"/>
                  <a:pt x="27" y="53"/>
                </a:cubicBezTo>
                <a:lnTo>
                  <a:pt x="54" y="53"/>
                </a:lnTo>
                <a:cubicBezTo>
                  <a:pt x="69" y="53"/>
                  <a:pt x="81" y="41"/>
                  <a:pt x="81" y="26"/>
                </a:cubicBezTo>
                <a:cubicBezTo>
                  <a:pt x="81" y="11"/>
                  <a:pt x="69" y="0"/>
                  <a:pt x="54" y="0"/>
                </a:cubicBezTo>
                <a:close/>
                <a:moveTo>
                  <a:pt x="54" y="107"/>
                </a:moveTo>
                <a:lnTo>
                  <a:pt x="54" y="107"/>
                </a:lnTo>
                <a:lnTo>
                  <a:pt x="27" y="107"/>
                </a:lnTo>
                <a:cubicBezTo>
                  <a:pt x="12" y="107"/>
                  <a:pt x="0" y="120"/>
                  <a:pt x="0" y="135"/>
                </a:cubicBezTo>
                <a:cubicBezTo>
                  <a:pt x="0" y="150"/>
                  <a:pt x="12" y="162"/>
                  <a:pt x="27" y="162"/>
                </a:cubicBezTo>
                <a:lnTo>
                  <a:pt x="54" y="162"/>
                </a:lnTo>
                <a:cubicBezTo>
                  <a:pt x="69" y="162"/>
                  <a:pt x="81" y="150"/>
                  <a:pt x="81" y="135"/>
                </a:cubicBezTo>
                <a:cubicBezTo>
                  <a:pt x="81" y="120"/>
                  <a:pt x="69" y="107"/>
                  <a:pt x="54" y="107"/>
                </a:cubicBezTo>
                <a:close/>
                <a:moveTo>
                  <a:pt x="54" y="216"/>
                </a:moveTo>
                <a:lnTo>
                  <a:pt x="54" y="216"/>
                </a:lnTo>
                <a:lnTo>
                  <a:pt x="27" y="216"/>
                </a:lnTo>
                <a:cubicBezTo>
                  <a:pt x="12" y="216"/>
                  <a:pt x="0" y="228"/>
                  <a:pt x="0" y="243"/>
                </a:cubicBezTo>
                <a:cubicBezTo>
                  <a:pt x="0" y="258"/>
                  <a:pt x="12" y="270"/>
                  <a:pt x="27" y="270"/>
                </a:cubicBezTo>
                <a:lnTo>
                  <a:pt x="54" y="270"/>
                </a:lnTo>
                <a:cubicBezTo>
                  <a:pt x="69" y="270"/>
                  <a:pt x="81" y="258"/>
                  <a:pt x="81" y="243"/>
                </a:cubicBezTo>
                <a:cubicBezTo>
                  <a:pt x="81" y="228"/>
                  <a:pt x="69" y="216"/>
                  <a:pt x="54" y="216"/>
                </a:cubicBezTo>
                <a:close/>
              </a:path>
            </a:pathLst>
          </a:custGeom>
          <a:solidFill>
            <a:srgbClr val="184F9A"/>
          </a:solidFill>
          <a:ln w="0">
            <a:noFill/>
            <a:prstDash val="solid"/>
            <a:round/>
            <a:headEnd/>
            <a:tailEnd/>
          </a:ln>
        </p:spPr>
        <p:txBody>
          <a:bodyPr vert="horz" wrap="square" lIns="68750" tIns="34375" rIns="68750" bIns="34375" numCol="1" anchor="t" anchorCtr="0" compatLnSpc="1">
            <a:prstTxWarp prst="textNoShape">
              <a:avLst/>
            </a:prstTxWarp>
          </a:bodyPr>
          <a:lstStyle/>
          <a:p>
            <a:endParaRPr lang="en-US" sz="1353" dirty="0"/>
          </a:p>
        </p:txBody>
      </p:sp>
      <p:sp>
        <p:nvSpPr>
          <p:cNvPr id="41" name="Freeform 43">
            <a:extLst>
              <a:ext uri="{FF2B5EF4-FFF2-40B4-BE49-F238E27FC236}">
                <a16:creationId xmlns:a16="http://schemas.microsoft.com/office/drawing/2014/main" id="{7A8A680A-1294-284B-90D7-9629982DC74F}"/>
              </a:ext>
            </a:extLst>
          </p:cNvPr>
          <p:cNvSpPr>
            <a:spLocks noChangeAspect="1" noEditPoints="1"/>
          </p:cNvSpPr>
          <p:nvPr/>
        </p:nvSpPr>
        <p:spPr bwMode="auto">
          <a:xfrm>
            <a:off x="1260948" y="4077297"/>
            <a:ext cx="326809" cy="226875"/>
          </a:xfrm>
          <a:custGeom>
            <a:avLst/>
            <a:gdLst>
              <a:gd name="T0" fmla="*/ 353 w 380"/>
              <a:gd name="T1" fmla="*/ 216 h 270"/>
              <a:gd name="T2" fmla="*/ 353 w 380"/>
              <a:gd name="T3" fmla="*/ 216 h 270"/>
              <a:gd name="T4" fmla="*/ 163 w 380"/>
              <a:gd name="T5" fmla="*/ 216 h 270"/>
              <a:gd name="T6" fmla="*/ 135 w 380"/>
              <a:gd name="T7" fmla="*/ 243 h 270"/>
              <a:gd name="T8" fmla="*/ 163 w 380"/>
              <a:gd name="T9" fmla="*/ 270 h 270"/>
              <a:gd name="T10" fmla="*/ 353 w 380"/>
              <a:gd name="T11" fmla="*/ 270 h 270"/>
              <a:gd name="T12" fmla="*/ 380 w 380"/>
              <a:gd name="T13" fmla="*/ 243 h 270"/>
              <a:gd name="T14" fmla="*/ 353 w 380"/>
              <a:gd name="T15" fmla="*/ 216 h 270"/>
              <a:gd name="T16" fmla="*/ 353 w 380"/>
              <a:gd name="T17" fmla="*/ 107 h 270"/>
              <a:gd name="T18" fmla="*/ 353 w 380"/>
              <a:gd name="T19" fmla="*/ 107 h 270"/>
              <a:gd name="T20" fmla="*/ 163 w 380"/>
              <a:gd name="T21" fmla="*/ 107 h 270"/>
              <a:gd name="T22" fmla="*/ 135 w 380"/>
              <a:gd name="T23" fmla="*/ 135 h 270"/>
              <a:gd name="T24" fmla="*/ 163 w 380"/>
              <a:gd name="T25" fmla="*/ 162 h 270"/>
              <a:gd name="T26" fmla="*/ 353 w 380"/>
              <a:gd name="T27" fmla="*/ 162 h 270"/>
              <a:gd name="T28" fmla="*/ 380 w 380"/>
              <a:gd name="T29" fmla="*/ 135 h 270"/>
              <a:gd name="T30" fmla="*/ 353 w 380"/>
              <a:gd name="T31" fmla="*/ 107 h 270"/>
              <a:gd name="T32" fmla="*/ 163 w 380"/>
              <a:gd name="T33" fmla="*/ 53 h 270"/>
              <a:gd name="T34" fmla="*/ 163 w 380"/>
              <a:gd name="T35" fmla="*/ 53 h 270"/>
              <a:gd name="T36" fmla="*/ 353 w 380"/>
              <a:gd name="T37" fmla="*/ 53 h 270"/>
              <a:gd name="T38" fmla="*/ 380 w 380"/>
              <a:gd name="T39" fmla="*/ 26 h 270"/>
              <a:gd name="T40" fmla="*/ 353 w 380"/>
              <a:gd name="T41" fmla="*/ 0 h 270"/>
              <a:gd name="T42" fmla="*/ 163 w 380"/>
              <a:gd name="T43" fmla="*/ 0 h 270"/>
              <a:gd name="T44" fmla="*/ 135 w 380"/>
              <a:gd name="T45" fmla="*/ 26 h 270"/>
              <a:gd name="T46" fmla="*/ 163 w 380"/>
              <a:gd name="T47" fmla="*/ 53 h 270"/>
              <a:gd name="T48" fmla="*/ 54 w 380"/>
              <a:gd name="T49" fmla="*/ 0 h 270"/>
              <a:gd name="T50" fmla="*/ 54 w 380"/>
              <a:gd name="T51" fmla="*/ 0 h 270"/>
              <a:gd name="T52" fmla="*/ 27 w 380"/>
              <a:gd name="T53" fmla="*/ 0 h 270"/>
              <a:gd name="T54" fmla="*/ 0 w 380"/>
              <a:gd name="T55" fmla="*/ 26 h 270"/>
              <a:gd name="T56" fmla="*/ 27 w 380"/>
              <a:gd name="T57" fmla="*/ 53 h 270"/>
              <a:gd name="T58" fmla="*/ 54 w 380"/>
              <a:gd name="T59" fmla="*/ 53 h 270"/>
              <a:gd name="T60" fmla="*/ 81 w 380"/>
              <a:gd name="T61" fmla="*/ 26 h 270"/>
              <a:gd name="T62" fmla="*/ 54 w 380"/>
              <a:gd name="T63" fmla="*/ 0 h 270"/>
              <a:gd name="T64" fmla="*/ 54 w 380"/>
              <a:gd name="T65" fmla="*/ 107 h 270"/>
              <a:gd name="T66" fmla="*/ 54 w 380"/>
              <a:gd name="T67" fmla="*/ 107 h 270"/>
              <a:gd name="T68" fmla="*/ 27 w 380"/>
              <a:gd name="T69" fmla="*/ 107 h 270"/>
              <a:gd name="T70" fmla="*/ 0 w 380"/>
              <a:gd name="T71" fmla="*/ 135 h 270"/>
              <a:gd name="T72" fmla="*/ 27 w 380"/>
              <a:gd name="T73" fmla="*/ 162 h 270"/>
              <a:gd name="T74" fmla="*/ 54 w 380"/>
              <a:gd name="T75" fmla="*/ 162 h 270"/>
              <a:gd name="T76" fmla="*/ 81 w 380"/>
              <a:gd name="T77" fmla="*/ 135 h 270"/>
              <a:gd name="T78" fmla="*/ 54 w 380"/>
              <a:gd name="T79" fmla="*/ 107 h 270"/>
              <a:gd name="T80" fmla="*/ 54 w 380"/>
              <a:gd name="T81" fmla="*/ 216 h 270"/>
              <a:gd name="T82" fmla="*/ 54 w 380"/>
              <a:gd name="T83" fmla="*/ 216 h 270"/>
              <a:gd name="T84" fmla="*/ 27 w 380"/>
              <a:gd name="T85" fmla="*/ 216 h 270"/>
              <a:gd name="T86" fmla="*/ 0 w 380"/>
              <a:gd name="T87" fmla="*/ 243 h 270"/>
              <a:gd name="T88" fmla="*/ 27 w 380"/>
              <a:gd name="T89" fmla="*/ 270 h 270"/>
              <a:gd name="T90" fmla="*/ 54 w 380"/>
              <a:gd name="T91" fmla="*/ 270 h 270"/>
              <a:gd name="T92" fmla="*/ 81 w 380"/>
              <a:gd name="T93" fmla="*/ 243 h 270"/>
              <a:gd name="T94" fmla="*/ 54 w 380"/>
              <a:gd name="T95" fmla="*/ 21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0" h="270">
                <a:moveTo>
                  <a:pt x="353" y="216"/>
                </a:moveTo>
                <a:lnTo>
                  <a:pt x="353" y="216"/>
                </a:lnTo>
                <a:lnTo>
                  <a:pt x="163" y="216"/>
                </a:lnTo>
                <a:cubicBezTo>
                  <a:pt x="148" y="216"/>
                  <a:pt x="135" y="228"/>
                  <a:pt x="135" y="243"/>
                </a:cubicBezTo>
                <a:cubicBezTo>
                  <a:pt x="135" y="258"/>
                  <a:pt x="148" y="270"/>
                  <a:pt x="163" y="270"/>
                </a:cubicBezTo>
                <a:lnTo>
                  <a:pt x="353" y="270"/>
                </a:lnTo>
                <a:cubicBezTo>
                  <a:pt x="368" y="270"/>
                  <a:pt x="380" y="258"/>
                  <a:pt x="380" y="243"/>
                </a:cubicBezTo>
                <a:cubicBezTo>
                  <a:pt x="380" y="228"/>
                  <a:pt x="368" y="216"/>
                  <a:pt x="353" y="216"/>
                </a:cubicBezTo>
                <a:close/>
                <a:moveTo>
                  <a:pt x="353" y="107"/>
                </a:moveTo>
                <a:lnTo>
                  <a:pt x="353" y="107"/>
                </a:lnTo>
                <a:lnTo>
                  <a:pt x="163" y="107"/>
                </a:lnTo>
                <a:cubicBezTo>
                  <a:pt x="148" y="107"/>
                  <a:pt x="135" y="120"/>
                  <a:pt x="135" y="135"/>
                </a:cubicBezTo>
                <a:cubicBezTo>
                  <a:pt x="135" y="150"/>
                  <a:pt x="148" y="162"/>
                  <a:pt x="163" y="162"/>
                </a:cubicBezTo>
                <a:lnTo>
                  <a:pt x="353" y="162"/>
                </a:lnTo>
                <a:cubicBezTo>
                  <a:pt x="368" y="162"/>
                  <a:pt x="380" y="150"/>
                  <a:pt x="380" y="135"/>
                </a:cubicBezTo>
                <a:cubicBezTo>
                  <a:pt x="380" y="120"/>
                  <a:pt x="368" y="107"/>
                  <a:pt x="353" y="107"/>
                </a:cubicBezTo>
                <a:close/>
                <a:moveTo>
                  <a:pt x="163" y="53"/>
                </a:moveTo>
                <a:lnTo>
                  <a:pt x="163" y="53"/>
                </a:lnTo>
                <a:lnTo>
                  <a:pt x="353" y="53"/>
                </a:lnTo>
                <a:cubicBezTo>
                  <a:pt x="368" y="53"/>
                  <a:pt x="380" y="41"/>
                  <a:pt x="380" y="26"/>
                </a:cubicBezTo>
                <a:cubicBezTo>
                  <a:pt x="380" y="11"/>
                  <a:pt x="368" y="0"/>
                  <a:pt x="353" y="0"/>
                </a:cubicBezTo>
                <a:lnTo>
                  <a:pt x="163" y="0"/>
                </a:lnTo>
                <a:cubicBezTo>
                  <a:pt x="148" y="0"/>
                  <a:pt x="135" y="11"/>
                  <a:pt x="135" y="26"/>
                </a:cubicBezTo>
                <a:cubicBezTo>
                  <a:pt x="135" y="41"/>
                  <a:pt x="148" y="53"/>
                  <a:pt x="163" y="53"/>
                </a:cubicBezTo>
                <a:close/>
                <a:moveTo>
                  <a:pt x="54" y="0"/>
                </a:moveTo>
                <a:lnTo>
                  <a:pt x="54" y="0"/>
                </a:lnTo>
                <a:lnTo>
                  <a:pt x="27" y="0"/>
                </a:lnTo>
                <a:cubicBezTo>
                  <a:pt x="12" y="0"/>
                  <a:pt x="0" y="11"/>
                  <a:pt x="0" y="26"/>
                </a:cubicBezTo>
                <a:cubicBezTo>
                  <a:pt x="0" y="41"/>
                  <a:pt x="12" y="53"/>
                  <a:pt x="27" y="53"/>
                </a:cubicBezTo>
                <a:lnTo>
                  <a:pt x="54" y="53"/>
                </a:lnTo>
                <a:cubicBezTo>
                  <a:pt x="69" y="53"/>
                  <a:pt x="81" y="41"/>
                  <a:pt x="81" y="26"/>
                </a:cubicBezTo>
                <a:cubicBezTo>
                  <a:pt x="81" y="11"/>
                  <a:pt x="69" y="0"/>
                  <a:pt x="54" y="0"/>
                </a:cubicBezTo>
                <a:close/>
                <a:moveTo>
                  <a:pt x="54" y="107"/>
                </a:moveTo>
                <a:lnTo>
                  <a:pt x="54" y="107"/>
                </a:lnTo>
                <a:lnTo>
                  <a:pt x="27" y="107"/>
                </a:lnTo>
                <a:cubicBezTo>
                  <a:pt x="12" y="107"/>
                  <a:pt x="0" y="120"/>
                  <a:pt x="0" y="135"/>
                </a:cubicBezTo>
                <a:cubicBezTo>
                  <a:pt x="0" y="150"/>
                  <a:pt x="12" y="162"/>
                  <a:pt x="27" y="162"/>
                </a:cubicBezTo>
                <a:lnTo>
                  <a:pt x="54" y="162"/>
                </a:lnTo>
                <a:cubicBezTo>
                  <a:pt x="69" y="162"/>
                  <a:pt x="81" y="150"/>
                  <a:pt x="81" y="135"/>
                </a:cubicBezTo>
                <a:cubicBezTo>
                  <a:pt x="81" y="120"/>
                  <a:pt x="69" y="107"/>
                  <a:pt x="54" y="107"/>
                </a:cubicBezTo>
                <a:close/>
                <a:moveTo>
                  <a:pt x="54" y="216"/>
                </a:moveTo>
                <a:lnTo>
                  <a:pt x="54" y="216"/>
                </a:lnTo>
                <a:lnTo>
                  <a:pt x="27" y="216"/>
                </a:lnTo>
                <a:cubicBezTo>
                  <a:pt x="12" y="216"/>
                  <a:pt x="0" y="228"/>
                  <a:pt x="0" y="243"/>
                </a:cubicBezTo>
                <a:cubicBezTo>
                  <a:pt x="0" y="258"/>
                  <a:pt x="12" y="270"/>
                  <a:pt x="27" y="270"/>
                </a:cubicBezTo>
                <a:lnTo>
                  <a:pt x="54" y="270"/>
                </a:lnTo>
                <a:cubicBezTo>
                  <a:pt x="69" y="270"/>
                  <a:pt x="81" y="258"/>
                  <a:pt x="81" y="243"/>
                </a:cubicBezTo>
                <a:cubicBezTo>
                  <a:pt x="81" y="228"/>
                  <a:pt x="69" y="216"/>
                  <a:pt x="54" y="216"/>
                </a:cubicBezTo>
                <a:close/>
              </a:path>
            </a:pathLst>
          </a:custGeom>
          <a:solidFill>
            <a:srgbClr val="184F9A"/>
          </a:solidFill>
          <a:ln w="0">
            <a:noFill/>
            <a:prstDash val="solid"/>
            <a:round/>
            <a:headEnd/>
            <a:tailEnd/>
          </a:ln>
        </p:spPr>
        <p:txBody>
          <a:bodyPr vert="horz" wrap="square" lIns="68750" tIns="34375" rIns="68750" bIns="34375" numCol="1" anchor="t" anchorCtr="0" compatLnSpc="1">
            <a:prstTxWarp prst="textNoShape">
              <a:avLst/>
            </a:prstTxWarp>
          </a:bodyPr>
          <a:lstStyle/>
          <a:p>
            <a:endParaRPr lang="en-US" sz="1353" dirty="0"/>
          </a:p>
        </p:txBody>
      </p:sp>
      <p:sp>
        <p:nvSpPr>
          <p:cNvPr id="42" name="Text Placeholder 5">
            <a:extLst>
              <a:ext uri="{FF2B5EF4-FFF2-40B4-BE49-F238E27FC236}">
                <a16:creationId xmlns:a16="http://schemas.microsoft.com/office/drawing/2014/main" id="{3BB5A7F1-6958-0645-B74A-9B6EBE55EBAE}"/>
              </a:ext>
            </a:extLst>
          </p:cNvPr>
          <p:cNvSpPr txBox="1">
            <a:spLocks/>
          </p:cNvSpPr>
          <p:nvPr/>
        </p:nvSpPr>
        <p:spPr>
          <a:xfrm>
            <a:off x="624707" y="1981200"/>
            <a:ext cx="3768622" cy="338554"/>
          </a:xfrm>
          <a:prstGeom prst="rect">
            <a:avLst/>
          </a:prstGeom>
          <a:solidFill>
            <a:schemeClr val="tx2"/>
          </a:solidFill>
          <a:ln w="12700">
            <a:solidFill>
              <a:schemeClr val="tx2"/>
            </a:solidFill>
          </a:ln>
        </p:spPr>
        <p:txBody>
          <a:bodyPr wrap="square">
            <a:spAutoFit/>
          </a:bodyPr>
          <a:lstStyle>
            <a:lvl1pPr marL="0" indent="0" algn="ctr" defTabSz="457200" rtl="0" eaLnBrk="1" latinLnBrk="0" hangingPunct="1">
              <a:spcBef>
                <a:spcPct val="20000"/>
              </a:spcBef>
              <a:buFont typeface="Arial"/>
              <a:buNone/>
              <a:defRPr sz="1400" b="1" kern="1200" baseline="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bg1"/>
                </a:solidFill>
              </a:rPr>
              <a:t>Traditional Contracting</a:t>
            </a:r>
          </a:p>
        </p:txBody>
      </p:sp>
      <p:sp>
        <p:nvSpPr>
          <p:cNvPr id="43" name="Text Placeholder 5">
            <a:extLst>
              <a:ext uri="{FF2B5EF4-FFF2-40B4-BE49-F238E27FC236}">
                <a16:creationId xmlns:a16="http://schemas.microsoft.com/office/drawing/2014/main" id="{EF5079CA-ED5C-8442-8CB5-179F5E6035BD}"/>
              </a:ext>
            </a:extLst>
          </p:cNvPr>
          <p:cNvSpPr txBox="1">
            <a:spLocks/>
          </p:cNvSpPr>
          <p:nvPr/>
        </p:nvSpPr>
        <p:spPr>
          <a:xfrm>
            <a:off x="4686300" y="1981200"/>
            <a:ext cx="3794760" cy="338554"/>
          </a:xfrm>
          <a:prstGeom prst="rect">
            <a:avLst/>
          </a:prstGeom>
          <a:solidFill>
            <a:schemeClr val="bg2"/>
          </a:solidFill>
          <a:ln>
            <a:solidFill>
              <a:schemeClr val="bg2"/>
            </a:solidFill>
          </a:ln>
        </p:spPr>
        <p:txBody>
          <a:bodyPr wrap="square">
            <a:spAutoFit/>
          </a:bodyPr>
          <a:lstStyle>
            <a:lvl1pPr marL="0" indent="0" algn="ctr" defTabSz="457200" rtl="0" eaLnBrk="1" latinLnBrk="0" hangingPunct="1">
              <a:spcBef>
                <a:spcPct val="20000"/>
              </a:spcBef>
              <a:buFont typeface="Arial"/>
              <a:buNone/>
              <a:defRPr sz="1400" b="1" kern="1200" baseline="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bg1"/>
                </a:solidFill>
              </a:rPr>
              <a:t>Outcomes-Based Contracting</a:t>
            </a:r>
          </a:p>
        </p:txBody>
      </p:sp>
      <p:pic>
        <p:nvPicPr>
          <p:cNvPr id="44" name="Picture 43">
            <a:extLst>
              <a:ext uri="{FF2B5EF4-FFF2-40B4-BE49-F238E27FC236}">
                <a16:creationId xmlns:a16="http://schemas.microsoft.com/office/drawing/2014/main" id="{069BCB7B-D733-A84E-95BA-34B6EF03F8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43600" y="60960"/>
            <a:ext cx="1607895" cy="548640"/>
          </a:xfrm>
          <a:prstGeom prst="rect">
            <a:avLst/>
          </a:prstGeom>
        </p:spPr>
      </p:pic>
      <p:pic>
        <p:nvPicPr>
          <p:cNvPr id="1026" name="Picture 2" descr="Image result for virginia career works">
            <a:extLst>
              <a:ext uri="{FF2B5EF4-FFF2-40B4-BE49-F238E27FC236}">
                <a16:creationId xmlns:a16="http://schemas.microsoft.com/office/drawing/2014/main" id="{9333C443-A3B0-4EDD-8B36-EF618CACC8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0824" y="76200"/>
            <a:ext cx="1447800" cy="526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0685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039502A7-D42A-1241-9260-2C49A2956127}"/>
              </a:ext>
            </a:extLst>
          </p:cNvPr>
          <p:cNvSpPr>
            <a:spLocks noGrp="1"/>
          </p:cNvSpPr>
          <p:nvPr>
            <p:ph type="dt" sz="half" idx="20"/>
          </p:nvPr>
        </p:nvSpPr>
        <p:spPr/>
        <p:txBody>
          <a:bodyPr/>
          <a:lstStyle/>
          <a:p>
            <a:pPr>
              <a:defRPr/>
            </a:pPr>
            <a:fld id="{668DA429-D911-4D93-91CF-2E7FE3D2B01A}" type="datetime1">
              <a:rPr lang="en-US" smtClean="0"/>
              <a:t>2/21/20</a:t>
            </a:fld>
            <a:endParaRPr lang="en-US" dirty="0"/>
          </a:p>
        </p:txBody>
      </p:sp>
      <p:sp>
        <p:nvSpPr>
          <p:cNvPr id="7" name="Footer Placeholder 6">
            <a:extLst>
              <a:ext uri="{FF2B5EF4-FFF2-40B4-BE49-F238E27FC236}">
                <a16:creationId xmlns:a16="http://schemas.microsoft.com/office/drawing/2014/main" id="{272BC657-E676-0C4A-8C64-FD7006327B10}"/>
              </a:ext>
            </a:extLst>
          </p:cNvPr>
          <p:cNvSpPr>
            <a:spLocks noGrp="1"/>
          </p:cNvSpPr>
          <p:nvPr>
            <p:ph type="ftr" sz="quarter" idx="21"/>
          </p:nvPr>
        </p:nvSpPr>
        <p:spPr/>
        <p:txBody>
          <a:bodyPr/>
          <a:lstStyle/>
          <a:p>
            <a:pPr algn="l">
              <a:defRPr/>
            </a:pPr>
            <a:r>
              <a:rPr lang="en-US"/>
              <a:t>www.thirdsectorcap.org         		 © THIRD SECTOR CAPITAL PARTNERS, INC.</a:t>
            </a:r>
            <a:endParaRPr lang="en-US" dirty="0"/>
          </a:p>
        </p:txBody>
      </p:sp>
      <p:sp>
        <p:nvSpPr>
          <p:cNvPr id="8" name="Slide Number Placeholder 7">
            <a:extLst>
              <a:ext uri="{FF2B5EF4-FFF2-40B4-BE49-F238E27FC236}">
                <a16:creationId xmlns:a16="http://schemas.microsoft.com/office/drawing/2014/main" id="{3E378198-06F6-D842-B8D8-FAC6FB5F67E5}"/>
              </a:ext>
            </a:extLst>
          </p:cNvPr>
          <p:cNvSpPr>
            <a:spLocks noGrp="1"/>
          </p:cNvSpPr>
          <p:nvPr>
            <p:ph type="sldNum" sz="quarter" idx="22"/>
          </p:nvPr>
        </p:nvSpPr>
        <p:spPr/>
        <p:txBody>
          <a:bodyPr/>
          <a:lstStyle/>
          <a:p>
            <a:pPr>
              <a:defRPr/>
            </a:pPr>
            <a:fld id="{CDBF65C0-43BC-47E3-9F30-ABF09042DD72}" type="slidenum">
              <a:rPr lang="en-US" smtClean="0"/>
              <a:pPr>
                <a:defRPr/>
              </a:pPr>
              <a:t>13</a:t>
            </a:fld>
            <a:endParaRPr lang="en-US" dirty="0"/>
          </a:p>
        </p:txBody>
      </p:sp>
      <p:sp>
        <p:nvSpPr>
          <p:cNvPr id="9" name="Text Placeholder 2">
            <a:extLst>
              <a:ext uri="{FF2B5EF4-FFF2-40B4-BE49-F238E27FC236}">
                <a16:creationId xmlns:a16="http://schemas.microsoft.com/office/drawing/2014/main" id="{BAA07D89-5F39-8648-A573-AC01556457A1}"/>
              </a:ext>
            </a:extLst>
          </p:cNvPr>
          <p:cNvSpPr txBox="1">
            <a:spLocks/>
          </p:cNvSpPr>
          <p:nvPr/>
        </p:nvSpPr>
        <p:spPr>
          <a:xfrm>
            <a:off x="3135805" y="1368332"/>
            <a:ext cx="2872389" cy="307777"/>
          </a:xfrm>
          <a:prstGeom prst="rect">
            <a:avLst/>
          </a:prstGeom>
        </p:spPr>
        <p:txBody>
          <a:bodyPr wrap="none">
            <a:spAutoFit/>
          </a:bodyPr>
          <a:lstStyle>
            <a:lvl1pPr marL="0" indent="0" algn="ctr" defTabSz="457200" rtl="0" eaLnBrk="1" fontAlgn="base" hangingPunct="1">
              <a:spcBef>
                <a:spcPct val="20000"/>
              </a:spcBef>
              <a:spcAft>
                <a:spcPct val="0"/>
              </a:spcAft>
              <a:buFont typeface="Arial" panose="020B0604020202020204" pitchFamily="34" charset="0"/>
              <a:buNone/>
              <a:defRPr sz="1400" b="1" kern="1200" baseline="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rgbClr val="000000"/>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rgbClr val="000000"/>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rgbClr val="000000"/>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Northern Virginia Workforce Project</a:t>
            </a:r>
            <a:endParaRPr lang="en-US" dirty="0"/>
          </a:p>
        </p:txBody>
      </p:sp>
      <p:sp>
        <p:nvSpPr>
          <p:cNvPr id="10" name="Title 4">
            <a:extLst>
              <a:ext uri="{FF2B5EF4-FFF2-40B4-BE49-F238E27FC236}">
                <a16:creationId xmlns:a16="http://schemas.microsoft.com/office/drawing/2014/main" id="{909D92B1-9E44-8046-BC33-A1925B47A971}"/>
              </a:ext>
            </a:extLst>
          </p:cNvPr>
          <p:cNvSpPr txBox="1">
            <a:spLocks/>
          </p:cNvSpPr>
          <p:nvPr/>
        </p:nvSpPr>
        <p:spPr bwMode="auto">
          <a:xfrm>
            <a:off x="608076" y="457200"/>
            <a:ext cx="7927848" cy="789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lang="en-US" sz="2000" b="1" kern="1200" baseline="0">
                <a:solidFill>
                  <a:schemeClr val="tx1"/>
                </a:solidFill>
                <a:latin typeface="+mj-lt"/>
                <a:ea typeface="+mj-ea"/>
                <a:cs typeface="+mj-cs"/>
              </a:defRPr>
            </a:lvl1pPr>
            <a:lvl2pPr algn="l" defTabSz="457200" rtl="0" eaLnBrk="1" fontAlgn="base" hangingPunct="1">
              <a:spcBef>
                <a:spcPct val="0"/>
              </a:spcBef>
              <a:spcAft>
                <a:spcPct val="0"/>
              </a:spcAft>
              <a:defRPr sz="2000" b="1">
                <a:solidFill>
                  <a:srgbClr val="000000"/>
                </a:solidFill>
                <a:latin typeface="Calibri" panose="020F0502020204030204" pitchFamily="34" charset="0"/>
              </a:defRPr>
            </a:lvl2pPr>
            <a:lvl3pPr algn="l" defTabSz="457200" rtl="0" eaLnBrk="1" fontAlgn="base" hangingPunct="1">
              <a:spcBef>
                <a:spcPct val="0"/>
              </a:spcBef>
              <a:spcAft>
                <a:spcPct val="0"/>
              </a:spcAft>
              <a:defRPr sz="2000" b="1">
                <a:solidFill>
                  <a:srgbClr val="000000"/>
                </a:solidFill>
                <a:latin typeface="Calibri" panose="020F0502020204030204" pitchFamily="34" charset="0"/>
              </a:defRPr>
            </a:lvl3pPr>
            <a:lvl4pPr algn="l" defTabSz="457200" rtl="0" eaLnBrk="1" fontAlgn="base" hangingPunct="1">
              <a:spcBef>
                <a:spcPct val="0"/>
              </a:spcBef>
              <a:spcAft>
                <a:spcPct val="0"/>
              </a:spcAft>
              <a:defRPr sz="2000" b="1">
                <a:solidFill>
                  <a:srgbClr val="000000"/>
                </a:solidFill>
                <a:latin typeface="Calibri" panose="020F0502020204030204" pitchFamily="34" charset="0"/>
              </a:defRPr>
            </a:lvl4pPr>
            <a:lvl5pPr algn="l" defTabSz="457200" rtl="0" eaLnBrk="1" fontAlgn="base" hangingPunct="1">
              <a:spcBef>
                <a:spcPct val="0"/>
              </a:spcBef>
              <a:spcAft>
                <a:spcPct val="0"/>
              </a:spcAft>
              <a:defRPr sz="2000" b="1">
                <a:solidFill>
                  <a:srgbClr val="000000"/>
                </a:solidFill>
                <a:latin typeface="Calibri" panose="020F0502020204030204" pitchFamily="34" charset="0"/>
              </a:defRPr>
            </a:lvl5pPr>
            <a:lvl6pPr marL="457200" algn="l" defTabSz="457200" rtl="0" eaLnBrk="1" fontAlgn="base" hangingPunct="1">
              <a:spcBef>
                <a:spcPct val="0"/>
              </a:spcBef>
              <a:spcAft>
                <a:spcPct val="0"/>
              </a:spcAft>
              <a:defRPr sz="2000" b="1">
                <a:solidFill>
                  <a:srgbClr val="000000"/>
                </a:solidFill>
                <a:latin typeface="Calibri" panose="020F0502020204030204" pitchFamily="34" charset="0"/>
              </a:defRPr>
            </a:lvl6pPr>
            <a:lvl7pPr marL="914400" algn="l" defTabSz="457200" rtl="0" eaLnBrk="1" fontAlgn="base" hangingPunct="1">
              <a:spcBef>
                <a:spcPct val="0"/>
              </a:spcBef>
              <a:spcAft>
                <a:spcPct val="0"/>
              </a:spcAft>
              <a:defRPr sz="2000" b="1">
                <a:solidFill>
                  <a:srgbClr val="000000"/>
                </a:solidFill>
                <a:latin typeface="Calibri" panose="020F0502020204030204" pitchFamily="34" charset="0"/>
              </a:defRPr>
            </a:lvl7pPr>
            <a:lvl8pPr marL="1371600" algn="l" defTabSz="457200" rtl="0" eaLnBrk="1" fontAlgn="base" hangingPunct="1">
              <a:spcBef>
                <a:spcPct val="0"/>
              </a:spcBef>
              <a:spcAft>
                <a:spcPct val="0"/>
              </a:spcAft>
              <a:defRPr sz="2000" b="1">
                <a:solidFill>
                  <a:srgbClr val="000000"/>
                </a:solidFill>
                <a:latin typeface="Calibri" panose="020F0502020204030204" pitchFamily="34" charset="0"/>
              </a:defRPr>
            </a:lvl8pPr>
            <a:lvl9pPr marL="1828800" algn="l" defTabSz="457200" rtl="0" eaLnBrk="1" fontAlgn="base" hangingPunct="1">
              <a:spcBef>
                <a:spcPct val="0"/>
              </a:spcBef>
              <a:spcAft>
                <a:spcPct val="0"/>
              </a:spcAft>
              <a:defRPr sz="2000" b="1">
                <a:solidFill>
                  <a:srgbClr val="000000"/>
                </a:solidFill>
                <a:latin typeface="Calibri" panose="020F0502020204030204" pitchFamily="34" charset="0"/>
              </a:defRPr>
            </a:lvl9pPr>
          </a:lstStyle>
          <a:p>
            <a:r>
              <a:rPr lang="en-US" dirty="0"/>
              <a:t>Northern Virginia’s outcomes-oriented approach incentivizes improved education and employment outcomes for underserved youth</a:t>
            </a:r>
          </a:p>
        </p:txBody>
      </p:sp>
      <p:sp>
        <p:nvSpPr>
          <p:cNvPr id="11" name="Slide Number Placeholder 7">
            <a:extLst>
              <a:ext uri="{FF2B5EF4-FFF2-40B4-BE49-F238E27FC236}">
                <a16:creationId xmlns:a16="http://schemas.microsoft.com/office/drawing/2014/main" id="{A0BACCBF-2C28-5949-8B7E-69E09A5CA61D}"/>
              </a:ext>
            </a:extLst>
          </p:cNvPr>
          <p:cNvSpPr txBox="1">
            <a:spLocks/>
          </p:cNvSpPr>
          <p:nvPr/>
        </p:nvSpPr>
        <p:spPr>
          <a:xfrm>
            <a:off x="8140700" y="6146800"/>
            <a:ext cx="374650" cy="473075"/>
          </a:xfrm>
          <a:prstGeom prst="rect">
            <a:avLst/>
          </a:prstGeom>
        </p:spPr>
        <p:txBody>
          <a:bodyPr vert="horz" lIns="91440" tIns="45720" rIns="91440" bIns="45720" rtlCol="0" anchor="b"/>
          <a:lstStyle>
            <a:defPPr>
              <a:defRPr lang="en-US"/>
            </a:defPPr>
            <a:lvl1pPr algn="ctr" defTabSz="457200" rtl="0" eaLnBrk="1" fontAlgn="auto" hangingPunct="1">
              <a:spcBef>
                <a:spcPts val="0"/>
              </a:spcBef>
              <a:spcAft>
                <a:spcPts val="0"/>
              </a:spcAft>
              <a:defRPr lang="en-US" sz="900" kern="1200">
                <a:solidFill>
                  <a:schemeClr val="tx1">
                    <a:tint val="75000"/>
                  </a:schemeClr>
                </a:solidFill>
                <a:latin typeface="+mn-lt"/>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fld id="{DA0793FB-C4C3-534D-8179-FE2E76B41AD2}" type="slidenum">
              <a:rPr lang="en-US" smtClean="0"/>
              <a:pPr/>
              <a:t>13</a:t>
            </a:fld>
            <a:endParaRPr lang="en-US" dirty="0"/>
          </a:p>
        </p:txBody>
      </p:sp>
      <p:sp>
        <p:nvSpPr>
          <p:cNvPr id="12" name="Rectangle 11">
            <a:extLst>
              <a:ext uri="{FF2B5EF4-FFF2-40B4-BE49-F238E27FC236}">
                <a16:creationId xmlns:a16="http://schemas.microsoft.com/office/drawing/2014/main" id="{3C5417EC-6352-B24F-BF03-3405C699F658}"/>
              </a:ext>
            </a:extLst>
          </p:cNvPr>
          <p:cNvSpPr/>
          <p:nvPr/>
        </p:nvSpPr>
        <p:spPr>
          <a:xfrm>
            <a:off x="4699369" y="2312411"/>
            <a:ext cx="3768622" cy="3353125"/>
          </a:xfrm>
          <a:prstGeom prst="rect">
            <a:avLst/>
          </a:prstGeom>
          <a:solidFill>
            <a:schemeClr val="bg1"/>
          </a:solidFill>
          <a:ln>
            <a:solidFill>
              <a:schemeClr val="accent2"/>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solidFill>
            </a:endParaRPr>
          </a:p>
        </p:txBody>
      </p:sp>
      <p:sp>
        <p:nvSpPr>
          <p:cNvPr id="13" name="Right Arrow 15">
            <a:extLst>
              <a:ext uri="{FF2B5EF4-FFF2-40B4-BE49-F238E27FC236}">
                <a16:creationId xmlns:a16="http://schemas.microsoft.com/office/drawing/2014/main" id="{4F60A36B-1C8D-1A43-845E-031DB5A497B1}"/>
              </a:ext>
            </a:extLst>
          </p:cNvPr>
          <p:cNvSpPr/>
          <p:nvPr/>
        </p:nvSpPr>
        <p:spPr bwMode="auto">
          <a:xfrm>
            <a:off x="3107913" y="2399192"/>
            <a:ext cx="513793" cy="405689"/>
          </a:xfrm>
          <a:prstGeom prst="rightArrow">
            <a:avLst/>
          </a:prstGeom>
          <a:solidFill>
            <a:schemeClr val="bg2">
              <a:lumMod val="20000"/>
              <a:lumOff val="80000"/>
            </a:schemeClr>
          </a:solidFill>
          <a:ln w="9525">
            <a:noFill/>
            <a:miter lim="800000"/>
            <a:headEnd/>
            <a:tailEnd/>
          </a:ln>
          <a:effectLst/>
        </p:spPr>
        <p:txBody>
          <a:bodyPr lIns="0" tIns="0" rIns="0" bIns="0" rtlCol="0" anchor="ctr"/>
          <a:lstStyle/>
          <a:p>
            <a:pPr algn="ctr"/>
            <a:endParaRPr lang="en-US" sz="1200" i="1" dirty="0">
              <a:solidFill>
                <a:schemeClr val="bg1"/>
              </a:solidFill>
              <a:latin typeface="+mj-lt"/>
              <a:ea typeface="+mn-ea"/>
              <a:cs typeface="Calibri Light"/>
            </a:endParaRPr>
          </a:p>
        </p:txBody>
      </p:sp>
      <p:sp>
        <p:nvSpPr>
          <p:cNvPr id="14" name="Right Arrow 16">
            <a:extLst>
              <a:ext uri="{FF2B5EF4-FFF2-40B4-BE49-F238E27FC236}">
                <a16:creationId xmlns:a16="http://schemas.microsoft.com/office/drawing/2014/main" id="{34F25771-7FCD-C14B-B089-1BC6A7E356B4}"/>
              </a:ext>
            </a:extLst>
          </p:cNvPr>
          <p:cNvSpPr/>
          <p:nvPr/>
        </p:nvSpPr>
        <p:spPr bwMode="auto">
          <a:xfrm>
            <a:off x="5131301" y="2376338"/>
            <a:ext cx="513793" cy="405689"/>
          </a:xfrm>
          <a:prstGeom prst="rightArrow">
            <a:avLst/>
          </a:prstGeom>
          <a:solidFill>
            <a:schemeClr val="bg2">
              <a:lumMod val="20000"/>
              <a:lumOff val="80000"/>
            </a:schemeClr>
          </a:solidFill>
          <a:ln w="9525">
            <a:noFill/>
            <a:miter lim="800000"/>
            <a:headEnd/>
            <a:tailEnd/>
          </a:ln>
          <a:effectLst/>
        </p:spPr>
        <p:txBody>
          <a:bodyPr lIns="0" tIns="0" rIns="0" bIns="0" rtlCol="0" anchor="ctr"/>
          <a:lstStyle/>
          <a:p>
            <a:pPr algn="ctr"/>
            <a:endParaRPr lang="en-US" sz="1200" i="1" dirty="0">
              <a:solidFill>
                <a:schemeClr val="bg1"/>
              </a:solidFill>
              <a:latin typeface="+mj-lt"/>
              <a:ea typeface="+mn-ea"/>
              <a:cs typeface="Calibri Light"/>
            </a:endParaRPr>
          </a:p>
        </p:txBody>
      </p:sp>
      <p:sp>
        <p:nvSpPr>
          <p:cNvPr id="15" name="Rectangle 14">
            <a:extLst>
              <a:ext uri="{FF2B5EF4-FFF2-40B4-BE49-F238E27FC236}">
                <a16:creationId xmlns:a16="http://schemas.microsoft.com/office/drawing/2014/main" id="{83012B3A-6EE3-244E-A52B-4B826B21B4B8}"/>
              </a:ext>
            </a:extLst>
          </p:cNvPr>
          <p:cNvSpPr/>
          <p:nvPr/>
        </p:nvSpPr>
        <p:spPr>
          <a:xfrm>
            <a:off x="637677" y="2312411"/>
            <a:ext cx="3755652" cy="3353125"/>
          </a:xfrm>
          <a:prstGeom prst="rect">
            <a:avLst/>
          </a:prstGeom>
          <a:solidFill>
            <a:schemeClr val="bg1"/>
          </a:solidFill>
          <a:ln>
            <a:solidFill>
              <a:schemeClr val="bg2"/>
            </a:solidFill>
          </a:ln>
        </p:spPr>
        <p:style>
          <a:lnRef idx="2">
            <a:schemeClr val="dk1"/>
          </a:lnRef>
          <a:fillRef idx="1">
            <a:schemeClr val="lt1"/>
          </a:fillRef>
          <a:effectRef idx="0">
            <a:schemeClr val="dk1"/>
          </a:effectRef>
          <a:fontRef idx="minor">
            <a:schemeClr val="dk1"/>
          </a:fontRef>
        </p:style>
        <p:txBody>
          <a:bodyPr rtlCol="0" anchor="t"/>
          <a:lstStyle/>
          <a:p>
            <a:pPr algn="ctr"/>
            <a:endParaRPr lang="en-US" sz="1400" dirty="0">
              <a:solidFill>
                <a:schemeClr val="tx1"/>
              </a:solidFill>
            </a:endParaRPr>
          </a:p>
          <a:p>
            <a:pPr algn="ctr"/>
            <a:endParaRPr lang="en-US" sz="1400" dirty="0">
              <a:solidFill>
                <a:schemeClr val="tx1"/>
              </a:solidFill>
            </a:endParaRPr>
          </a:p>
          <a:p>
            <a:pPr algn="ctr"/>
            <a:endParaRPr lang="en-US" sz="1400" dirty="0">
              <a:solidFill>
                <a:schemeClr val="tx1"/>
              </a:solidFill>
            </a:endParaRPr>
          </a:p>
        </p:txBody>
      </p:sp>
      <p:sp>
        <p:nvSpPr>
          <p:cNvPr id="16" name="TextBox 15">
            <a:extLst>
              <a:ext uri="{FF2B5EF4-FFF2-40B4-BE49-F238E27FC236}">
                <a16:creationId xmlns:a16="http://schemas.microsoft.com/office/drawing/2014/main" id="{2D2A3797-CCC6-274B-A401-704E4A450138}"/>
              </a:ext>
            </a:extLst>
          </p:cNvPr>
          <p:cNvSpPr txBox="1"/>
          <p:nvPr/>
        </p:nvSpPr>
        <p:spPr>
          <a:xfrm>
            <a:off x="578339" y="2345647"/>
            <a:ext cx="1860061" cy="338554"/>
          </a:xfrm>
          <a:prstGeom prst="rect">
            <a:avLst/>
          </a:prstGeom>
          <a:noFill/>
        </p:spPr>
        <p:txBody>
          <a:bodyPr wrap="none" rtlCol="0">
            <a:spAutoFit/>
          </a:bodyPr>
          <a:lstStyle/>
          <a:p>
            <a:pPr algn="ctr"/>
            <a:r>
              <a:rPr lang="en-US" sz="1600" b="1" dirty="0">
                <a:solidFill>
                  <a:schemeClr val="bg2"/>
                </a:solidFill>
              </a:rPr>
              <a:t>Periodic Enrollment</a:t>
            </a:r>
          </a:p>
        </p:txBody>
      </p:sp>
      <p:sp>
        <p:nvSpPr>
          <p:cNvPr id="17" name="TextBox 16">
            <a:extLst>
              <a:ext uri="{FF2B5EF4-FFF2-40B4-BE49-F238E27FC236}">
                <a16:creationId xmlns:a16="http://schemas.microsoft.com/office/drawing/2014/main" id="{37204A4B-D8E3-EB4D-B498-900D9B7ED932}"/>
              </a:ext>
            </a:extLst>
          </p:cNvPr>
          <p:cNvSpPr txBox="1"/>
          <p:nvPr/>
        </p:nvSpPr>
        <p:spPr>
          <a:xfrm>
            <a:off x="4800600" y="3526681"/>
            <a:ext cx="1906877" cy="338554"/>
          </a:xfrm>
          <a:prstGeom prst="rect">
            <a:avLst/>
          </a:prstGeom>
          <a:noFill/>
        </p:spPr>
        <p:txBody>
          <a:bodyPr wrap="square" rtlCol="0">
            <a:spAutoFit/>
          </a:bodyPr>
          <a:lstStyle/>
          <a:p>
            <a:r>
              <a:rPr lang="en-US" sz="1600" b="1" dirty="0">
                <a:latin typeface="+mn-lt"/>
              </a:rPr>
              <a:t>Outcomes Tracking</a:t>
            </a:r>
          </a:p>
        </p:txBody>
      </p:sp>
      <p:sp>
        <p:nvSpPr>
          <p:cNvPr id="18" name="TextBox 17">
            <a:extLst>
              <a:ext uri="{FF2B5EF4-FFF2-40B4-BE49-F238E27FC236}">
                <a16:creationId xmlns:a16="http://schemas.microsoft.com/office/drawing/2014/main" id="{00B2CDA1-84E6-D242-9541-A6DDED808AE8}"/>
              </a:ext>
            </a:extLst>
          </p:cNvPr>
          <p:cNvSpPr txBox="1"/>
          <p:nvPr/>
        </p:nvSpPr>
        <p:spPr>
          <a:xfrm>
            <a:off x="4797769" y="4580272"/>
            <a:ext cx="2365031" cy="338554"/>
          </a:xfrm>
          <a:prstGeom prst="rect">
            <a:avLst/>
          </a:prstGeom>
          <a:noFill/>
        </p:spPr>
        <p:txBody>
          <a:bodyPr wrap="square" rtlCol="0">
            <a:spAutoFit/>
          </a:bodyPr>
          <a:lstStyle/>
          <a:p>
            <a:r>
              <a:rPr lang="en-US" sz="1600" b="1" dirty="0">
                <a:latin typeface="+mn-lt"/>
              </a:rPr>
              <a:t>Performance Payments</a:t>
            </a:r>
          </a:p>
        </p:txBody>
      </p:sp>
      <p:grpSp>
        <p:nvGrpSpPr>
          <p:cNvPr id="19" name="Group 18">
            <a:extLst>
              <a:ext uri="{FF2B5EF4-FFF2-40B4-BE49-F238E27FC236}">
                <a16:creationId xmlns:a16="http://schemas.microsoft.com/office/drawing/2014/main" id="{77DF1B12-8E20-2F43-84C0-82AF5C7E5CAC}"/>
              </a:ext>
            </a:extLst>
          </p:cNvPr>
          <p:cNvGrpSpPr/>
          <p:nvPr/>
        </p:nvGrpSpPr>
        <p:grpSpPr>
          <a:xfrm>
            <a:off x="5031209" y="2785264"/>
            <a:ext cx="853826" cy="606216"/>
            <a:chOff x="4802395" y="2894161"/>
            <a:chExt cx="853826" cy="606216"/>
          </a:xfrm>
          <a:solidFill>
            <a:schemeClr val="accent2"/>
          </a:solidFill>
        </p:grpSpPr>
        <p:sp>
          <p:nvSpPr>
            <p:cNvPr id="20" name="Freeform 5">
              <a:extLst>
                <a:ext uri="{FF2B5EF4-FFF2-40B4-BE49-F238E27FC236}">
                  <a16:creationId xmlns:a16="http://schemas.microsoft.com/office/drawing/2014/main" id="{F56009C8-5BEF-904A-AAD7-789EE4A8590A}"/>
                </a:ext>
              </a:extLst>
            </p:cNvPr>
            <p:cNvSpPr>
              <a:spLocks noChangeAspect="1" noEditPoints="1"/>
            </p:cNvSpPr>
            <p:nvPr/>
          </p:nvSpPr>
          <p:spPr bwMode="auto">
            <a:xfrm>
              <a:off x="4802395" y="3260375"/>
              <a:ext cx="260628" cy="240002"/>
            </a:xfrm>
            <a:custGeom>
              <a:avLst/>
              <a:gdLst>
                <a:gd name="T0" fmla="*/ 630 w 676"/>
                <a:gd name="T1" fmla="*/ 155 h 627"/>
                <a:gd name="T2" fmla="*/ 520 w 676"/>
                <a:gd name="T3" fmla="*/ 160 h 627"/>
                <a:gd name="T4" fmla="*/ 378 w 676"/>
                <a:gd name="T5" fmla="*/ 135 h 627"/>
                <a:gd name="T6" fmla="*/ 299 w 676"/>
                <a:gd name="T7" fmla="*/ 128 h 627"/>
                <a:gd name="T8" fmla="*/ 153 w 676"/>
                <a:gd name="T9" fmla="*/ 171 h 627"/>
                <a:gd name="T10" fmla="*/ 45 w 676"/>
                <a:gd name="T11" fmla="*/ 166 h 627"/>
                <a:gd name="T12" fmla="*/ 0 w 676"/>
                <a:gd name="T13" fmla="*/ 349 h 627"/>
                <a:gd name="T14" fmla="*/ 30 w 676"/>
                <a:gd name="T15" fmla="*/ 349 h 627"/>
                <a:gd name="T16" fmla="*/ 50 w 676"/>
                <a:gd name="T17" fmla="*/ 211 h 627"/>
                <a:gd name="T18" fmla="*/ 81 w 676"/>
                <a:gd name="T19" fmla="*/ 581 h 627"/>
                <a:gd name="T20" fmla="*/ 131 w 676"/>
                <a:gd name="T21" fmla="*/ 541 h 627"/>
                <a:gd name="T22" fmla="*/ 150 w 676"/>
                <a:gd name="T23" fmla="*/ 211 h 627"/>
                <a:gd name="T24" fmla="*/ 165 w 676"/>
                <a:gd name="T25" fmla="*/ 370 h 627"/>
                <a:gd name="T26" fmla="*/ 179 w 676"/>
                <a:gd name="T27" fmla="*/ 187 h 627"/>
                <a:gd name="T28" fmla="*/ 198 w 676"/>
                <a:gd name="T29" fmla="*/ 579 h 627"/>
                <a:gd name="T30" fmla="*/ 271 w 676"/>
                <a:gd name="T31" fmla="*/ 627 h 627"/>
                <a:gd name="T32" fmla="*/ 304 w 676"/>
                <a:gd name="T33" fmla="*/ 187 h 627"/>
                <a:gd name="T34" fmla="*/ 323 w 676"/>
                <a:gd name="T35" fmla="*/ 347 h 627"/>
                <a:gd name="T36" fmla="*/ 350 w 676"/>
                <a:gd name="T37" fmla="*/ 348 h 627"/>
                <a:gd name="T38" fmla="*/ 369 w 676"/>
                <a:gd name="T39" fmla="*/ 196 h 627"/>
                <a:gd name="T40" fmla="*/ 408 w 676"/>
                <a:gd name="T41" fmla="*/ 623 h 627"/>
                <a:gd name="T42" fmla="*/ 479 w 676"/>
                <a:gd name="T43" fmla="*/ 568 h 627"/>
                <a:gd name="T44" fmla="*/ 498 w 676"/>
                <a:gd name="T45" fmla="*/ 196 h 627"/>
                <a:gd name="T46" fmla="*/ 511 w 676"/>
                <a:gd name="T47" fmla="*/ 370 h 627"/>
                <a:gd name="T48" fmla="*/ 528 w 676"/>
                <a:gd name="T49" fmla="*/ 211 h 627"/>
                <a:gd name="T50" fmla="*/ 546 w 676"/>
                <a:gd name="T51" fmla="*/ 529 h 627"/>
                <a:gd name="T52" fmla="*/ 604 w 676"/>
                <a:gd name="T53" fmla="*/ 570 h 627"/>
                <a:gd name="T54" fmla="*/ 628 w 676"/>
                <a:gd name="T55" fmla="*/ 211 h 627"/>
                <a:gd name="T56" fmla="*/ 647 w 676"/>
                <a:gd name="T57" fmla="*/ 352 h 627"/>
                <a:gd name="T58" fmla="*/ 676 w 676"/>
                <a:gd name="T59" fmla="*/ 353 h 627"/>
                <a:gd name="T60" fmla="*/ 630 w 676"/>
                <a:gd name="T61" fmla="*/ 155 h 627"/>
                <a:gd name="T62" fmla="*/ 584 w 676"/>
                <a:gd name="T63" fmla="*/ 135 h 627"/>
                <a:gd name="T64" fmla="*/ 584 w 676"/>
                <a:gd name="T65" fmla="*/ 52 h 627"/>
                <a:gd name="T66" fmla="*/ 584 w 676"/>
                <a:gd name="T67" fmla="*/ 135 h 627"/>
                <a:gd name="T68" fmla="*/ 88 w 676"/>
                <a:gd name="T69" fmla="*/ 147 h 627"/>
                <a:gd name="T70" fmla="*/ 88 w 676"/>
                <a:gd name="T71" fmla="*/ 64 h 627"/>
                <a:gd name="T72" fmla="*/ 88 w 676"/>
                <a:gd name="T73" fmla="*/ 147 h 627"/>
                <a:gd name="T74" fmla="*/ 423 w 676"/>
                <a:gd name="T75" fmla="*/ 115 h 627"/>
                <a:gd name="T76" fmla="*/ 423 w 676"/>
                <a:gd name="T77" fmla="*/ 15 h 627"/>
                <a:gd name="T78" fmla="*/ 423 w 676"/>
                <a:gd name="T79" fmla="*/ 115 h 627"/>
                <a:gd name="T80" fmla="*/ 250 w 676"/>
                <a:gd name="T81" fmla="*/ 100 h 627"/>
                <a:gd name="T82" fmla="*/ 250 w 676"/>
                <a:gd name="T83" fmla="*/ 0 h 627"/>
                <a:gd name="T84" fmla="*/ 250 w 676"/>
                <a:gd name="T85" fmla="*/ 100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6" h="627">
                  <a:moveTo>
                    <a:pt x="630" y="155"/>
                  </a:moveTo>
                  <a:lnTo>
                    <a:pt x="630" y="155"/>
                  </a:lnTo>
                  <a:lnTo>
                    <a:pt x="538" y="155"/>
                  </a:lnTo>
                  <a:cubicBezTo>
                    <a:pt x="532" y="155"/>
                    <a:pt x="525" y="157"/>
                    <a:pt x="520" y="160"/>
                  </a:cubicBezTo>
                  <a:cubicBezTo>
                    <a:pt x="510" y="141"/>
                    <a:pt x="492" y="135"/>
                    <a:pt x="472" y="135"/>
                  </a:cubicBezTo>
                  <a:lnTo>
                    <a:pt x="378" y="135"/>
                  </a:lnTo>
                  <a:cubicBezTo>
                    <a:pt x="362" y="135"/>
                    <a:pt x="348" y="135"/>
                    <a:pt x="338" y="148"/>
                  </a:cubicBezTo>
                  <a:cubicBezTo>
                    <a:pt x="328" y="135"/>
                    <a:pt x="314" y="128"/>
                    <a:pt x="299" y="128"/>
                  </a:cubicBezTo>
                  <a:lnTo>
                    <a:pt x="204" y="128"/>
                  </a:lnTo>
                  <a:cubicBezTo>
                    <a:pt x="180" y="128"/>
                    <a:pt x="160" y="146"/>
                    <a:pt x="153" y="171"/>
                  </a:cubicBezTo>
                  <a:cubicBezTo>
                    <a:pt x="147" y="168"/>
                    <a:pt x="130" y="166"/>
                    <a:pt x="124" y="166"/>
                  </a:cubicBezTo>
                  <a:lnTo>
                    <a:pt x="45" y="166"/>
                  </a:lnTo>
                  <a:cubicBezTo>
                    <a:pt x="20" y="166"/>
                    <a:pt x="0" y="190"/>
                    <a:pt x="0" y="220"/>
                  </a:cubicBezTo>
                  <a:lnTo>
                    <a:pt x="0" y="349"/>
                  </a:lnTo>
                  <a:cubicBezTo>
                    <a:pt x="0" y="359"/>
                    <a:pt x="2" y="369"/>
                    <a:pt x="15" y="369"/>
                  </a:cubicBezTo>
                  <a:cubicBezTo>
                    <a:pt x="28" y="369"/>
                    <a:pt x="30" y="359"/>
                    <a:pt x="30" y="349"/>
                  </a:cubicBezTo>
                  <a:cubicBezTo>
                    <a:pt x="30" y="337"/>
                    <a:pt x="31" y="211"/>
                    <a:pt x="31" y="211"/>
                  </a:cubicBezTo>
                  <a:lnTo>
                    <a:pt x="50" y="211"/>
                  </a:lnTo>
                  <a:cubicBezTo>
                    <a:pt x="50" y="211"/>
                    <a:pt x="49" y="530"/>
                    <a:pt x="49" y="546"/>
                  </a:cubicBezTo>
                  <a:cubicBezTo>
                    <a:pt x="50" y="580"/>
                    <a:pt x="69" y="581"/>
                    <a:pt x="81" y="581"/>
                  </a:cubicBezTo>
                  <a:lnTo>
                    <a:pt x="101" y="581"/>
                  </a:lnTo>
                  <a:cubicBezTo>
                    <a:pt x="112" y="581"/>
                    <a:pt x="129" y="580"/>
                    <a:pt x="131" y="541"/>
                  </a:cubicBezTo>
                  <a:cubicBezTo>
                    <a:pt x="131" y="524"/>
                    <a:pt x="131" y="211"/>
                    <a:pt x="131" y="211"/>
                  </a:cubicBezTo>
                  <a:lnTo>
                    <a:pt x="150" y="211"/>
                  </a:lnTo>
                  <a:lnTo>
                    <a:pt x="150" y="353"/>
                  </a:lnTo>
                  <a:cubicBezTo>
                    <a:pt x="150" y="367"/>
                    <a:pt x="155" y="370"/>
                    <a:pt x="165" y="370"/>
                  </a:cubicBezTo>
                  <a:cubicBezTo>
                    <a:pt x="175" y="370"/>
                    <a:pt x="180" y="363"/>
                    <a:pt x="180" y="351"/>
                  </a:cubicBezTo>
                  <a:cubicBezTo>
                    <a:pt x="180" y="344"/>
                    <a:pt x="179" y="187"/>
                    <a:pt x="179" y="187"/>
                  </a:cubicBezTo>
                  <a:lnTo>
                    <a:pt x="198" y="187"/>
                  </a:lnTo>
                  <a:cubicBezTo>
                    <a:pt x="198" y="187"/>
                    <a:pt x="198" y="555"/>
                    <a:pt x="198" y="579"/>
                  </a:cubicBezTo>
                  <a:cubicBezTo>
                    <a:pt x="199" y="620"/>
                    <a:pt x="221" y="627"/>
                    <a:pt x="235" y="627"/>
                  </a:cubicBezTo>
                  <a:lnTo>
                    <a:pt x="271" y="627"/>
                  </a:lnTo>
                  <a:cubicBezTo>
                    <a:pt x="285" y="627"/>
                    <a:pt x="303" y="620"/>
                    <a:pt x="305" y="573"/>
                  </a:cubicBezTo>
                  <a:cubicBezTo>
                    <a:pt x="306" y="554"/>
                    <a:pt x="304" y="187"/>
                    <a:pt x="304" y="187"/>
                  </a:cubicBezTo>
                  <a:lnTo>
                    <a:pt x="323" y="187"/>
                  </a:lnTo>
                  <a:lnTo>
                    <a:pt x="323" y="347"/>
                  </a:lnTo>
                  <a:cubicBezTo>
                    <a:pt x="323" y="363"/>
                    <a:pt x="325" y="369"/>
                    <a:pt x="338" y="369"/>
                  </a:cubicBezTo>
                  <a:cubicBezTo>
                    <a:pt x="348" y="369"/>
                    <a:pt x="350" y="362"/>
                    <a:pt x="350" y="348"/>
                  </a:cubicBezTo>
                  <a:cubicBezTo>
                    <a:pt x="350" y="338"/>
                    <a:pt x="351" y="196"/>
                    <a:pt x="351" y="196"/>
                  </a:cubicBezTo>
                  <a:lnTo>
                    <a:pt x="369" y="196"/>
                  </a:lnTo>
                  <a:cubicBezTo>
                    <a:pt x="369" y="196"/>
                    <a:pt x="370" y="551"/>
                    <a:pt x="370" y="575"/>
                  </a:cubicBezTo>
                  <a:cubicBezTo>
                    <a:pt x="371" y="615"/>
                    <a:pt x="395" y="623"/>
                    <a:pt x="408" y="623"/>
                  </a:cubicBezTo>
                  <a:lnTo>
                    <a:pt x="445" y="623"/>
                  </a:lnTo>
                  <a:cubicBezTo>
                    <a:pt x="458" y="623"/>
                    <a:pt x="477" y="615"/>
                    <a:pt x="479" y="568"/>
                  </a:cubicBezTo>
                  <a:cubicBezTo>
                    <a:pt x="480" y="546"/>
                    <a:pt x="479" y="196"/>
                    <a:pt x="479" y="196"/>
                  </a:cubicBezTo>
                  <a:lnTo>
                    <a:pt x="498" y="196"/>
                  </a:lnTo>
                  <a:cubicBezTo>
                    <a:pt x="498" y="196"/>
                    <a:pt x="498" y="333"/>
                    <a:pt x="498" y="348"/>
                  </a:cubicBezTo>
                  <a:cubicBezTo>
                    <a:pt x="498" y="360"/>
                    <a:pt x="501" y="370"/>
                    <a:pt x="511" y="370"/>
                  </a:cubicBezTo>
                  <a:cubicBezTo>
                    <a:pt x="523" y="370"/>
                    <a:pt x="526" y="365"/>
                    <a:pt x="527" y="354"/>
                  </a:cubicBezTo>
                  <a:cubicBezTo>
                    <a:pt x="527" y="372"/>
                    <a:pt x="528" y="211"/>
                    <a:pt x="528" y="211"/>
                  </a:cubicBezTo>
                  <a:lnTo>
                    <a:pt x="546" y="211"/>
                  </a:lnTo>
                  <a:cubicBezTo>
                    <a:pt x="546" y="211"/>
                    <a:pt x="546" y="524"/>
                    <a:pt x="546" y="529"/>
                  </a:cubicBezTo>
                  <a:cubicBezTo>
                    <a:pt x="547" y="563"/>
                    <a:pt x="558" y="570"/>
                    <a:pt x="569" y="570"/>
                  </a:cubicBezTo>
                  <a:lnTo>
                    <a:pt x="604" y="570"/>
                  </a:lnTo>
                  <a:cubicBezTo>
                    <a:pt x="615" y="570"/>
                    <a:pt x="627" y="563"/>
                    <a:pt x="628" y="524"/>
                  </a:cubicBezTo>
                  <a:cubicBezTo>
                    <a:pt x="629" y="504"/>
                    <a:pt x="628" y="211"/>
                    <a:pt x="628" y="211"/>
                  </a:cubicBezTo>
                  <a:lnTo>
                    <a:pt x="647" y="211"/>
                  </a:lnTo>
                  <a:lnTo>
                    <a:pt x="647" y="352"/>
                  </a:lnTo>
                  <a:cubicBezTo>
                    <a:pt x="647" y="362"/>
                    <a:pt x="653" y="369"/>
                    <a:pt x="662" y="369"/>
                  </a:cubicBezTo>
                  <a:cubicBezTo>
                    <a:pt x="671" y="369"/>
                    <a:pt x="676" y="363"/>
                    <a:pt x="676" y="353"/>
                  </a:cubicBezTo>
                  <a:lnTo>
                    <a:pt x="676" y="215"/>
                  </a:lnTo>
                  <a:cubicBezTo>
                    <a:pt x="676" y="186"/>
                    <a:pt x="655" y="155"/>
                    <a:pt x="630" y="155"/>
                  </a:cubicBezTo>
                  <a:close/>
                  <a:moveTo>
                    <a:pt x="584" y="135"/>
                  </a:moveTo>
                  <a:lnTo>
                    <a:pt x="584" y="135"/>
                  </a:lnTo>
                  <a:cubicBezTo>
                    <a:pt x="607" y="135"/>
                    <a:pt x="626" y="116"/>
                    <a:pt x="626" y="93"/>
                  </a:cubicBezTo>
                  <a:cubicBezTo>
                    <a:pt x="626" y="70"/>
                    <a:pt x="607" y="52"/>
                    <a:pt x="584" y="52"/>
                  </a:cubicBezTo>
                  <a:cubicBezTo>
                    <a:pt x="562" y="52"/>
                    <a:pt x="543" y="70"/>
                    <a:pt x="543" y="93"/>
                  </a:cubicBezTo>
                  <a:cubicBezTo>
                    <a:pt x="543" y="116"/>
                    <a:pt x="562" y="135"/>
                    <a:pt x="584" y="135"/>
                  </a:cubicBezTo>
                  <a:close/>
                  <a:moveTo>
                    <a:pt x="88" y="147"/>
                  </a:moveTo>
                  <a:lnTo>
                    <a:pt x="88" y="147"/>
                  </a:lnTo>
                  <a:cubicBezTo>
                    <a:pt x="111" y="147"/>
                    <a:pt x="130" y="128"/>
                    <a:pt x="130" y="105"/>
                  </a:cubicBezTo>
                  <a:cubicBezTo>
                    <a:pt x="130" y="82"/>
                    <a:pt x="111" y="64"/>
                    <a:pt x="88" y="64"/>
                  </a:cubicBezTo>
                  <a:cubicBezTo>
                    <a:pt x="65" y="64"/>
                    <a:pt x="47" y="82"/>
                    <a:pt x="47" y="105"/>
                  </a:cubicBezTo>
                  <a:cubicBezTo>
                    <a:pt x="47" y="128"/>
                    <a:pt x="65" y="147"/>
                    <a:pt x="88" y="147"/>
                  </a:cubicBezTo>
                  <a:close/>
                  <a:moveTo>
                    <a:pt x="423" y="115"/>
                  </a:moveTo>
                  <a:lnTo>
                    <a:pt x="423" y="115"/>
                  </a:lnTo>
                  <a:cubicBezTo>
                    <a:pt x="451" y="115"/>
                    <a:pt x="473" y="93"/>
                    <a:pt x="473" y="65"/>
                  </a:cubicBezTo>
                  <a:cubicBezTo>
                    <a:pt x="473" y="37"/>
                    <a:pt x="451" y="15"/>
                    <a:pt x="423" y="15"/>
                  </a:cubicBezTo>
                  <a:cubicBezTo>
                    <a:pt x="396" y="15"/>
                    <a:pt x="373" y="37"/>
                    <a:pt x="373" y="65"/>
                  </a:cubicBezTo>
                  <a:cubicBezTo>
                    <a:pt x="373" y="93"/>
                    <a:pt x="396" y="115"/>
                    <a:pt x="423" y="115"/>
                  </a:cubicBezTo>
                  <a:close/>
                  <a:moveTo>
                    <a:pt x="250" y="100"/>
                  </a:moveTo>
                  <a:lnTo>
                    <a:pt x="250" y="100"/>
                  </a:lnTo>
                  <a:cubicBezTo>
                    <a:pt x="277" y="100"/>
                    <a:pt x="300" y="77"/>
                    <a:pt x="300" y="49"/>
                  </a:cubicBezTo>
                  <a:cubicBezTo>
                    <a:pt x="300" y="22"/>
                    <a:pt x="277" y="0"/>
                    <a:pt x="250" y="0"/>
                  </a:cubicBezTo>
                  <a:cubicBezTo>
                    <a:pt x="222" y="0"/>
                    <a:pt x="200" y="22"/>
                    <a:pt x="200" y="49"/>
                  </a:cubicBezTo>
                  <a:cubicBezTo>
                    <a:pt x="200" y="77"/>
                    <a:pt x="222" y="100"/>
                    <a:pt x="250" y="100"/>
                  </a:cubicBezTo>
                  <a:close/>
                </a:path>
              </a:pathLst>
            </a:custGeom>
            <a:grpFill/>
            <a:ln w="0">
              <a:noFill/>
              <a:prstDash val="solid"/>
              <a:round/>
              <a:headEnd/>
              <a:tailEnd/>
            </a:ln>
          </p:spPr>
          <p:txBody>
            <a:bodyPr vert="horz" wrap="square" lIns="68750" tIns="34375" rIns="68750" bIns="34375" numCol="1" anchor="t" anchorCtr="0" compatLnSpc="1">
              <a:prstTxWarp prst="textNoShape">
                <a:avLst/>
              </a:prstTxWarp>
            </a:bodyPr>
            <a:lstStyle/>
            <a:p>
              <a:endParaRPr lang="en-US" sz="1353" dirty="0"/>
            </a:p>
          </p:txBody>
        </p:sp>
        <p:sp>
          <p:nvSpPr>
            <p:cNvPr id="21" name="Freeform 5">
              <a:extLst>
                <a:ext uri="{FF2B5EF4-FFF2-40B4-BE49-F238E27FC236}">
                  <a16:creationId xmlns:a16="http://schemas.microsoft.com/office/drawing/2014/main" id="{D170DD8A-1728-0F4E-B7C5-19D2622194DE}"/>
                </a:ext>
              </a:extLst>
            </p:cNvPr>
            <p:cNvSpPr>
              <a:spLocks noChangeAspect="1" noEditPoints="1"/>
            </p:cNvSpPr>
            <p:nvPr/>
          </p:nvSpPr>
          <p:spPr bwMode="auto">
            <a:xfrm>
              <a:off x="5386429" y="2894161"/>
              <a:ext cx="260628" cy="240002"/>
            </a:xfrm>
            <a:custGeom>
              <a:avLst/>
              <a:gdLst>
                <a:gd name="T0" fmla="*/ 630 w 676"/>
                <a:gd name="T1" fmla="*/ 155 h 627"/>
                <a:gd name="T2" fmla="*/ 520 w 676"/>
                <a:gd name="T3" fmla="*/ 160 h 627"/>
                <a:gd name="T4" fmla="*/ 378 w 676"/>
                <a:gd name="T5" fmla="*/ 135 h 627"/>
                <a:gd name="T6" fmla="*/ 299 w 676"/>
                <a:gd name="T7" fmla="*/ 128 h 627"/>
                <a:gd name="T8" fmla="*/ 153 w 676"/>
                <a:gd name="T9" fmla="*/ 171 h 627"/>
                <a:gd name="T10" fmla="*/ 45 w 676"/>
                <a:gd name="T11" fmla="*/ 166 h 627"/>
                <a:gd name="T12" fmla="*/ 0 w 676"/>
                <a:gd name="T13" fmla="*/ 349 h 627"/>
                <a:gd name="T14" fmla="*/ 30 w 676"/>
                <a:gd name="T15" fmla="*/ 349 h 627"/>
                <a:gd name="T16" fmla="*/ 50 w 676"/>
                <a:gd name="T17" fmla="*/ 211 h 627"/>
                <a:gd name="T18" fmla="*/ 81 w 676"/>
                <a:gd name="T19" fmla="*/ 581 h 627"/>
                <a:gd name="T20" fmla="*/ 131 w 676"/>
                <a:gd name="T21" fmla="*/ 541 h 627"/>
                <a:gd name="T22" fmla="*/ 150 w 676"/>
                <a:gd name="T23" fmla="*/ 211 h 627"/>
                <a:gd name="T24" fmla="*/ 165 w 676"/>
                <a:gd name="T25" fmla="*/ 370 h 627"/>
                <a:gd name="T26" fmla="*/ 179 w 676"/>
                <a:gd name="T27" fmla="*/ 187 h 627"/>
                <a:gd name="T28" fmla="*/ 198 w 676"/>
                <a:gd name="T29" fmla="*/ 579 h 627"/>
                <a:gd name="T30" fmla="*/ 271 w 676"/>
                <a:gd name="T31" fmla="*/ 627 h 627"/>
                <a:gd name="T32" fmla="*/ 304 w 676"/>
                <a:gd name="T33" fmla="*/ 187 h 627"/>
                <a:gd name="T34" fmla="*/ 323 w 676"/>
                <a:gd name="T35" fmla="*/ 347 h 627"/>
                <a:gd name="T36" fmla="*/ 350 w 676"/>
                <a:gd name="T37" fmla="*/ 348 h 627"/>
                <a:gd name="T38" fmla="*/ 369 w 676"/>
                <a:gd name="T39" fmla="*/ 196 h 627"/>
                <a:gd name="T40" fmla="*/ 408 w 676"/>
                <a:gd name="T41" fmla="*/ 623 h 627"/>
                <a:gd name="T42" fmla="*/ 479 w 676"/>
                <a:gd name="T43" fmla="*/ 568 h 627"/>
                <a:gd name="T44" fmla="*/ 498 w 676"/>
                <a:gd name="T45" fmla="*/ 196 h 627"/>
                <a:gd name="T46" fmla="*/ 511 w 676"/>
                <a:gd name="T47" fmla="*/ 370 h 627"/>
                <a:gd name="T48" fmla="*/ 528 w 676"/>
                <a:gd name="T49" fmla="*/ 211 h 627"/>
                <a:gd name="T50" fmla="*/ 546 w 676"/>
                <a:gd name="T51" fmla="*/ 529 h 627"/>
                <a:gd name="T52" fmla="*/ 604 w 676"/>
                <a:gd name="T53" fmla="*/ 570 h 627"/>
                <a:gd name="T54" fmla="*/ 628 w 676"/>
                <a:gd name="T55" fmla="*/ 211 h 627"/>
                <a:gd name="T56" fmla="*/ 647 w 676"/>
                <a:gd name="T57" fmla="*/ 352 h 627"/>
                <a:gd name="T58" fmla="*/ 676 w 676"/>
                <a:gd name="T59" fmla="*/ 353 h 627"/>
                <a:gd name="T60" fmla="*/ 630 w 676"/>
                <a:gd name="T61" fmla="*/ 155 h 627"/>
                <a:gd name="T62" fmla="*/ 584 w 676"/>
                <a:gd name="T63" fmla="*/ 135 h 627"/>
                <a:gd name="T64" fmla="*/ 584 w 676"/>
                <a:gd name="T65" fmla="*/ 52 h 627"/>
                <a:gd name="T66" fmla="*/ 584 w 676"/>
                <a:gd name="T67" fmla="*/ 135 h 627"/>
                <a:gd name="T68" fmla="*/ 88 w 676"/>
                <a:gd name="T69" fmla="*/ 147 h 627"/>
                <a:gd name="T70" fmla="*/ 88 w 676"/>
                <a:gd name="T71" fmla="*/ 64 h 627"/>
                <a:gd name="T72" fmla="*/ 88 w 676"/>
                <a:gd name="T73" fmla="*/ 147 h 627"/>
                <a:gd name="T74" fmla="*/ 423 w 676"/>
                <a:gd name="T75" fmla="*/ 115 h 627"/>
                <a:gd name="T76" fmla="*/ 423 w 676"/>
                <a:gd name="T77" fmla="*/ 15 h 627"/>
                <a:gd name="T78" fmla="*/ 423 w 676"/>
                <a:gd name="T79" fmla="*/ 115 h 627"/>
                <a:gd name="T80" fmla="*/ 250 w 676"/>
                <a:gd name="T81" fmla="*/ 100 h 627"/>
                <a:gd name="T82" fmla="*/ 250 w 676"/>
                <a:gd name="T83" fmla="*/ 0 h 627"/>
                <a:gd name="T84" fmla="*/ 250 w 676"/>
                <a:gd name="T85" fmla="*/ 100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6" h="627">
                  <a:moveTo>
                    <a:pt x="630" y="155"/>
                  </a:moveTo>
                  <a:lnTo>
                    <a:pt x="630" y="155"/>
                  </a:lnTo>
                  <a:lnTo>
                    <a:pt x="538" y="155"/>
                  </a:lnTo>
                  <a:cubicBezTo>
                    <a:pt x="532" y="155"/>
                    <a:pt x="525" y="157"/>
                    <a:pt x="520" y="160"/>
                  </a:cubicBezTo>
                  <a:cubicBezTo>
                    <a:pt x="510" y="141"/>
                    <a:pt x="492" y="135"/>
                    <a:pt x="472" y="135"/>
                  </a:cubicBezTo>
                  <a:lnTo>
                    <a:pt x="378" y="135"/>
                  </a:lnTo>
                  <a:cubicBezTo>
                    <a:pt x="362" y="135"/>
                    <a:pt x="348" y="135"/>
                    <a:pt x="338" y="148"/>
                  </a:cubicBezTo>
                  <a:cubicBezTo>
                    <a:pt x="328" y="135"/>
                    <a:pt x="314" y="128"/>
                    <a:pt x="299" y="128"/>
                  </a:cubicBezTo>
                  <a:lnTo>
                    <a:pt x="204" y="128"/>
                  </a:lnTo>
                  <a:cubicBezTo>
                    <a:pt x="180" y="128"/>
                    <a:pt x="160" y="146"/>
                    <a:pt x="153" y="171"/>
                  </a:cubicBezTo>
                  <a:cubicBezTo>
                    <a:pt x="147" y="168"/>
                    <a:pt x="130" y="166"/>
                    <a:pt x="124" y="166"/>
                  </a:cubicBezTo>
                  <a:lnTo>
                    <a:pt x="45" y="166"/>
                  </a:lnTo>
                  <a:cubicBezTo>
                    <a:pt x="20" y="166"/>
                    <a:pt x="0" y="190"/>
                    <a:pt x="0" y="220"/>
                  </a:cubicBezTo>
                  <a:lnTo>
                    <a:pt x="0" y="349"/>
                  </a:lnTo>
                  <a:cubicBezTo>
                    <a:pt x="0" y="359"/>
                    <a:pt x="2" y="369"/>
                    <a:pt x="15" y="369"/>
                  </a:cubicBezTo>
                  <a:cubicBezTo>
                    <a:pt x="28" y="369"/>
                    <a:pt x="30" y="359"/>
                    <a:pt x="30" y="349"/>
                  </a:cubicBezTo>
                  <a:cubicBezTo>
                    <a:pt x="30" y="337"/>
                    <a:pt x="31" y="211"/>
                    <a:pt x="31" y="211"/>
                  </a:cubicBezTo>
                  <a:lnTo>
                    <a:pt x="50" y="211"/>
                  </a:lnTo>
                  <a:cubicBezTo>
                    <a:pt x="50" y="211"/>
                    <a:pt x="49" y="530"/>
                    <a:pt x="49" y="546"/>
                  </a:cubicBezTo>
                  <a:cubicBezTo>
                    <a:pt x="50" y="580"/>
                    <a:pt x="69" y="581"/>
                    <a:pt x="81" y="581"/>
                  </a:cubicBezTo>
                  <a:lnTo>
                    <a:pt x="101" y="581"/>
                  </a:lnTo>
                  <a:cubicBezTo>
                    <a:pt x="112" y="581"/>
                    <a:pt x="129" y="580"/>
                    <a:pt x="131" y="541"/>
                  </a:cubicBezTo>
                  <a:cubicBezTo>
                    <a:pt x="131" y="524"/>
                    <a:pt x="131" y="211"/>
                    <a:pt x="131" y="211"/>
                  </a:cubicBezTo>
                  <a:lnTo>
                    <a:pt x="150" y="211"/>
                  </a:lnTo>
                  <a:lnTo>
                    <a:pt x="150" y="353"/>
                  </a:lnTo>
                  <a:cubicBezTo>
                    <a:pt x="150" y="367"/>
                    <a:pt x="155" y="370"/>
                    <a:pt x="165" y="370"/>
                  </a:cubicBezTo>
                  <a:cubicBezTo>
                    <a:pt x="175" y="370"/>
                    <a:pt x="180" y="363"/>
                    <a:pt x="180" y="351"/>
                  </a:cubicBezTo>
                  <a:cubicBezTo>
                    <a:pt x="180" y="344"/>
                    <a:pt x="179" y="187"/>
                    <a:pt x="179" y="187"/>
                  </a:cubicBezTo>
                  <a:lnTo>
                    <a:pt x="198" y="187"/>
                  </a:lnTo>
                  <a:cubicBezTo>
                    <a:pt x="198" y="187"/>
                    <a:pt x="198" y="555"/>
                    <a:pt x="198" y="579"/>
                  </a:cubicBezTo>
                  <a:cubicBezTo>
                    <a:pt x="199" y="620"/>
                    <a:pt x="221" y="627"/>
                    <a:pt x="235" y="627"/>
                  </a:cubicBezTo>
                  <a:lnTo>
                    <a:pt x="271" y="627"/>
                  </a:lnTo>
                  <a:cubicBezTo>
                    <a:pt x="285" y="627"/>
                    <a:pt x="303" y="620"/>
                    <a:pt x="305" y="573"/>
                  </a:cubicBezTo>
                  <a:cubicBezTo>
                    <a:pt x="306" y="554"/>
                    <a:pt x="304" y="187"/>
                    <a:pt x="304" y="187"/>
                  </a:cubicBezTo>
                  <a:lnTo>
                    <a:pt x="323" y="187"/>
                  </a:lnTo>
                  <a:lnTo>
                    <a:pt x="323" y="347"/>
                  </a:lnTo>
                  <a:cubicBezTo>
                    <a:pt x="323" y="363"/>
                    <a:pt x="325" y="369"/>
                    <a:pt x="338" y="369"/>
                  </a:cubicBezTo>
                  <a:cubicBezTo>
                    <a:pt x="348" y="369"/>
                    <a:pt x="350" y="362"/>
                    <a:pt x="350" y="348"/>
                  </a:cubicBezTo>
                  <a:cubicBezTo>
                    <a:pt x="350" y="338"/>
                    <a:pt x="351" y="196"/>
                    <a:pt x="351" y="196"/>
                  </a:cubicBezTo>
                  <a:lnTo>
                    <a:pt x="369" y="196"/>
                  </a:lnTo>
                  <a:cubicBezTo>
                    <a:pt x="369" y="196"/>
                    <a:pt x="370" y="551"/>
                    <a:pt x="370" y="575"/>
                  </a:cubicBezTo>
                  <a:cubicBezTo>
                    <a:pt x="371" y="615"/>
                    <a:pt x="395" y="623"/>
                    <a:pt x="408" y="623"/>
                  </a:cubicBezTo>
                  <a:lnTo>
                    <a:pt x="445" y="623"/>
                  </a:lnTo>
                  <a:cubicBezTo>
                    <a:pt x="458" y="623"/>
                    <a:pt x="477" y="615"/>
                    <a:pt x="479" y="568"/>
                  </a:cubicBezTo>
                  <a:cubicBezTo>
                    <a:pt x="480" y="546"/>
                    <a:pt x="479" y="196"/>
                    <a:pt x="479" y="196"/>
                  </a:cubicBezTo>
                  <a:lnTo>
                    <a:pt x="498" y="196"/>
                  </a:lnTo>
                  <a:cubicBezTo>
                    <a:pt x="498" y="196"/>
                    <a:pt x="498" y="333"/>
                    <a:pt x="498" y="348"/>
                  </a:cubicBezTo>
                  <a:cubicBezTo>
                    <a:pt x="498" y="360"/>
                    <a:pt x="501" y="370"/>
                    <a:pt x="511" y="370"/>
                  </a:cubicBezTo>
                  <a:cubicBezTo>
                    <a:pt x="523" y="370"/>
                    <a:pt x="526" y="365"/>
                    <a:pt x="527" y="354"/>
                  </a:cubicBezTo>
                  <a:cubicBezTo>
                    <a:pt x="527" y="372"/>
                    <a:pt x="528" y="211"/>
                    <a:pt x="528" y="211"/>
                  </a:cubicBezTo>
                  <a:lnTo>
                    <a:pt x="546" y="211"/>
                  </a:lnTo>
                  <a:cubicBezTo>
                    <a:pt x="546" y="211"/>
                    <a:pt x="546" y="524"/>
                    <a:pt x="546" y="529"/>
                  </a:cubicBezTo>
                  <a:cubicBezTo>
                    <a:pt x="547" y="563"/>
                    <a:pt x="558" y="570"/>
                    <a:pt x="569" y="570"/>
                  </a:cubicBezTo>
                  <a:lnTo>
                    <a:pt x="604" y="570"/>
                  </a:lnTo>
                  <a:cubicBezTo>
                    <a:pt x="615" y="570"/>
                    <a:pt x="627" y="563"/>
                    <a:pt x="628" y="524"/>
                  </a:cubicBezTo>
                  <a:cubicBezTo>
                    <a:pt x="629" y="504"/>
                    <a:pt x="628" y="211"/>
                    <a:pt x="628" y="211"/>
                  </a:cubicBezTo>
                  <a:lnTo>
                    <a:pt x="647" y="211"/>
                  </a:lnTo>
                  <a:lnTo>
                    <a:pt x="647" y="352"/>
                  </a:lnTo>
                  <a:cubicBezTo>
                    <a:pt x="647" y="362"/>
                    <a:pt x="653" y="369"/>
                    <a:pt x="662" y="369"/>
                  </a:cubicBezTo>
                  <a:cubicBezTo>
                    <a:pt x="671" y="369"/>
                    <a:pt x="676" y="363"/>
                    <a:pt x="676" y="353"/>
                  </a:cubicBezTo>
                  <a:lnTo>
                    <a:pt x="676" y="215"/>
                  </a:lnTo>
                  <a:cubicBezTo>
                    <a:pt x="676" y="186"/>
                    <a:pt x="655" y="155"/>
                    <a:pt x="630" y="155"/>
                  </a:cubicBezTo>
                  <a:close/>
                  <a:moveTo>
                    <a:pt x="584" y="135"/>
                  </a:moveTo>
                  <a:lnTo>
                    <a:pt x="584" y="135"/>
                  </a:lnTo>
                  <a:cubicBezTo>
                    <a:pt x="607" y="135"/>
                    <a:pt x="626" y="116"/>
                    <a:pt x="626" y="93"/>
                  </a:cubicBezTo>
                  <a:cubicBezTo>
                    <a:pt x="626" y="70"/>
                    <a:pt x="607" y="52"/>
                    <a:pt x="584" y="52"/>
                  </a:cubicBezTo>
                  <a:cubicBezTo>
                    <a:pt x="562" y="52"/>
                    <a:pt x="543" y="70"/>
                    <a:pt x="543" y="93"/>
                  </a:cubicBezTo>
                  <a:cubicBezTo>
                    <a:pt x="543" y="116"/>
                    <a:pt x="562" y="135"/>
                    <a:pt x="584" y="135"/>
                  </a:cubicBezTo>
                  <a:close/>
                  <a:moveTo>
                    <a:pt x="88" y="147"/>
                  </a:moveTo>
                  <a:lnTo>
                    <a:pt x="88" y="147"/>
                  </a:lnTo>
                  <a:cubicBezTo>
                    <a:pt x="111" y="147"/>
                    <a:pt x="130" y="128"/>
                    <a:pt x="130" y="105"/>
                  </a:cubicBezTo>
                  <a:cubicBezTo>
                    <a:pt x="130" y="82"/>
                    <a:pt x="111" y="64"/>
                    <a:pt x="88" y="64"/>
                  </a:cubicBezTo>
                  <a:cubicBezTo>
                    <a:pt x="65" y="64"/>
                    <a:pt x="47" y="82"/>
                    <a:pt x="47" y="105"/>
                  </a:cubicBezTo>
                  <a:cubicBezTo>
                    <a:pt x="47" y="128"/>
                    <a:pt x="65" y="147"/>
                    <a:pt x="88" y="147"/>
                  </a:cubicBezTo>
                  <a:close/>
                  <a:moveTo>
                    <a:pt x="423" y="115"/>
                  </a:moveTo>
                  <a:lnTo>
                    <a:pt x="423" y="115"/>
                  </a:lnTo>
                  <a:cubicBezTo>
                    <a:pt x="451" y="115"/>
                    <a:pt x="473" y="93"/>
                    <a:pt x="473" y="65"/>
                  </a:cubicBezTo>
                  <a:cubicBezTo>
                    <a:pt x="473" y="37"/>
                    <a:pt x="451" y="15"/>
                    <a:pt x="423" y="15"/>
                  </a:cubicBezTo>
                  <a:cubicBezTo>
                    <a:pt x="396" y="15"/>
                    <a:pt x="373" y="37"/>
                    <a:pt x="373" y="65"/>
                  </a:cubicBezTo>
                  <a:cubicBezTo>
                    <a:pt x="373" y="93"/>
                    <a:pt x="396" y="115"/>
                    <a:pt x="423" y="115"/>
                  </a:cubicBezTo>
                  <a:close/>
                  <a:moveTo>
                    <a:pt x="250" y="100"/>
                  </a:moveTo>
                  <a:lnTo>
                    <a:pt x="250" y="100"/>
                  </a:lnTo>
                  <a:cubicBezTo>
                    <a:pt x="277" y="100"/>
                    <a:pt x="300" y="77"/>
                    <a:pt x="300" y="49"/>
                  </a:cubicBezTo>
                  <a:cubicBezTo>
                    <a:pt x="300" y="22"/>
                    <a:pt x="277" y="0"/>
                    <a:pt x="250" y="0"/>
                  </a:cubicBezTo>
                  <a:cubicBezTo>
                    <a:pt x="222" y="0"/>
                    <a:pt x="200" y="22"/>
                    <a:pt x="200" y="49"/>
                  </a:cubicBezTo>
                  <a:cubicBezTo>
                    <a:pt x="200" y="77"/>
                    <a:pt x="222" y="100"/>
                    <a:pt x="250" y="100"/>
                  </a:cubicBezTo>
                  <a:close/>
                </a:path>
              </a:pathLst>
            </a:custGeom>
            <a:grpFill/>
            <a:ln w="0">
              <a:noFill/>
              <a:prstDash val="solid"/>
              <a:round/>
              <a:headEnd/>
              <a:tailEnd/>
            </a:ln>
          </p:spPr>
          <p:txBody>
            <a:bodyPr vert="horz" wrap="square" lIns="68750" tIns="34375" rIns="68750" bIns="34375" numCol="1" anchor="t" anchorCtr="0" compatLnSpc="1">
              <a:prstTxWarp prst="textNoShape">
                <a:avLst/>
              </a:prstTxWarp>
            </a:bodyPr>
            <a:lstStyle/>
            <a:p>
              <a:endParaRPr lang="en-US" sz="1353" dirty="0"/>
            </a:p>
          </p:txBody>
        </p:sp>
        <p:sp>
          <p:nvSpPr>
            <p:cNvPr id="22" name="Freeform 5">
              <a:extLst>
                <a:ext uri="{FF2B5EF4-FFF2-40B4-BE49-F238E27FC236}">
                  <a16:creationId xmlns:a16="http://schemas.microsoft.com/office/drawing/2014/main" id="{F993F971-E833-7945-8392-32E468D8C5AA}"/>
                </a:ext>
              </a:extLst>
            </p:cNvPr>
            <p:cNvSpPr>
              <a:spLocks noChangeAspect="1" noEditPoints="1"/>
            </p:cNvSpPr>
            <p:nvPr/>
          </p:nvSpPr>
          <p:spPr bwMode="auto">
            <a:xfrm>
              <a:off x="4803024" y="2894161"/>
              <a:ext cx="260628" cy="240002"/>
            </a:xfrm>
            <a:custGeom>
              <a:avLst/>
              <a:gdLst>
                <a:gd name="T0" fmla="*/ 630 w 676"/>
                <a:gd name="T1" fmla="*/ 155 h 627"/>
                <a:gd name="T2" fmla="*/ 520 w 676"/>
                <a:gd name="T3" fmla="*/ 160 h 627"/>
                <a:gd name="T4" fmla="*/ 378 w 676"/>
                <a:gd name="T5" fmla="*/ 135 h 627"/>
                <a:gd name="T6" fmla="*/ 299 w 676"/>
                <a:gd name="T7" fmla="*/ 128 h 627"/>
                <a:gd name="T8" fmla="*/ 153 w 676"/>
                <a:gd name="T9" fmla="*/ 171 h 627"/>
                <a:gd name="T10" fmla="*/ 45 w 676"/>
                <a:gd name="T11" fmla="*/ 166 h 627"/>
                <a:gd name="T12" fmla="*/ 0 w 676"/>
                <a:gd name="T13" fmla="*/ 349 h 627"/>
                <a:gd name="T14" fmla="*/ 30 w 676"/>
                <a:gd name="T15" fmla="*/ 349 h 627"/>
                <a:gd name="T16" fmla="*/ 50 w 676"/>
                <a:gd name="T17" fmla="*/ 211 h 627"/>
                <a:gd name="T18" fmla="*/ 81 w 676"/>
                <a:gd name="T19" fmla="*/ 581 h 627"/>
                <a:gd name="T20" fmla="*/ 131 w 676"/>
                <a:gd name="T21" fmla="*/ 541 h 627"/>
                <a:gd name="T22" fmla="*/ 150 w 676"/>
                <a:gd name="T23" fmla="*/ 211 h 627"/>
                <a:gd name="T24" fmla="*/ 165 w 676"/>
                <a:gd name="T25" fmla="*/ 370 h 627"/>
                <a:gd name="T26" fmla="*/ 179 w 676"/>
                <a:gd name="T27" fmla="*/ 187 h 627"/>
                <a:gd name="T28" fmla="*/ 198 w 676"/>
                <a:gd name="T29" fmla="*/ 579 h 627"/>
                <a:gd name="T30" fmla="*/ 271 w 676"/>
                <a:gd name="T31" fmla="*/ 627 h 627"/>
                <a:gd name="T32" fmla="*/ 304 w 676"/>
                <a:gd name="T33" fmla="*/ 187 h 627"/>
                <a:gd name="T34" fmla="*/ 323 w 676"/>
                <a:gd name="T35" fmla="*/ 347 h 627"/>
                <a:gd name="T36" fmla="*/ 350 w 676"/>
                <a:gd name="T37" fmla="*/ 348 h 627"/>
                <a:gd name="T38" fmla="*/ 369 w 676"/>
                <a:gd name="T39" fmla="*/ 196 h 627"/>
                <a:gd name="T40" fmla="*/ 408 w 676"/>
                <a:gd name="T41" fmla="*/ 623 h 627"/>
                <a:gd name="T42" fmla="*/ 479 w 676"/>
                <a:gd name="T43" fmla="*/ 568 h 627"/>
                <a:gd name="T44" fmla="*/ 498 w 676"/>
                <a:gd name="T45" fmla="*/ 196 h 627"/>
                <a:gd name="T46" fmla="*/ 511 w 676"/>
                <a:gd name="T47" fmla="*/ 370 h 627"/>
                <a:gd name="T48" fmla="*/ 528 w 676"/>
                <a:gd name="T49" fmla="*/ 211 h 627"/>
                <a:gd name="T50" fmla="*/ 546 w 676"/>
                <a:gd name="T51" fmla="*/ 529 h 627"/>
                <a:gd name="T52" fmla="*/ 604 w 676"/>
                <a:gd name="T53" fmla="*/ 570 h 627"/>
                <a:gd name="T54" fmla="*/ 628 w 676"/>
                <a:gd name="T55" fmla="*/ 211 h 627"/>
                <a:gd name="T56" fmla="*/ 647 w 676"/>
                <a:gd name="T57" fmla="*/ 352 h 627"/>
                <a:gd name="T58" fmla="*/ 676 w 676"/>
                <a:gd name="T59" fmla="*/ 353 h 627"/>
                <a:gd name="T60" fmla="*/ 630 w 676"/>
                <a:gd name="T61" fmla="*/ 155 h 627"/>
                <a:gd name="T62" fmla="*/ 584 w 676"/>
                <a:gd name="T63" fmla="*/ 135 h 627"/>
                <a:gd name="T64" fmla="*/ 584 w 676"/>
                <a:gd name="T65" fmla="*/ 52 h 627"/>
                <a:gd name="T66" fmla="*/ 584 w 676"/>
                <a:gd name="T67" fmla="*/ 135 h 627"/>
                <a:gd name="T68" fmla="*/ 88 w 676"/>
                <a:gd name="T69" fmla="*/ 147 h 627"/>
                <a:gd name="T70" fmla="*/ 88 w 676"/>
                <a:gd name="T71" fmla="*/ 64 h 627"/>
                <a:gd name="T72" fmla="*/ 88 w 676"/>
                <a:gd name="T73" fmla="*/ 147 h 627"/>
                <a:gd name="T74" fmla="*/ 423 w 676"/>
                <a:gd name="T75" fmla="*/ 115 h 627"/>
                <a:gd name="T76" fmla="*/ 423 w 676"/>
                <a:gd name="T77" fmla="*/ 15 h 627"/>
                <a:gd name="T78" fmla="*/ 423 w 676"/>
                <a:gd name="T79" fmla="*/ 115 h 627"/>
                <a:gd name="T80" fmla="*/ 250 w 676"/>
                <a:gd name="T81" fmla="*/ 100 h 627"/>
                <a:gd name="T82" fmla="*/ 250 w 676"/>
                <a:gd name="T83" fmla="*/ 0 h 627"/>
                <a:gd name="T84" fmla="*/ 250 w 676"/>
                <a:gd name="T85" fmla="*/ 100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6" h="627">
                  <a:moveTo>
                    <a:pt x="630" y="155"/>
                  </a:moveTo>
                  <a:lnTo>
                    <a:pt x="630" y="155"/>
                  </a:lnTo>
                  <a:lnTo>
                    <a:pt x="538" y="155"/>
                  </a:lnTo>
                  <a:cubicBezTo>
                    <a:pt x="532" y="155"/>
                    <a:pt x="525" y="157"/>
                    <a:pt x="520" y="160"/>
                  </a:cubicBezTo>
                  <a:cubicBezTo>
                    <a:pt x="510" y="141"/>
                    <a:pt x="492" y="135"/>
                    <a:pt x="472" y="135"/>
                  </a:cubicBezTo>
                  <a:lnTo>
                    <a:pt x="378" y="135"/>
                  </a:lnTo>
                  <a:cubicBezTo>
                    <a:pt x="362" y="135"/>
                    <a:pt x="348" y="135"/>
                    <a:pt x="338" y="148"/>
                  </a:cubicBezTo>
                  <a:cubicBezTo>
                    <a:pt x="328" y="135"/>
                    <a:pt x="314" y="128"/>
                    <a:pt x="299" y="128"/>
                  </a:cubicBezTo>
                  <a:lnTo>
                    <a:pt x="204" y="128"/>
                  </a:lnTo>
                  <a:cubicBezTo>
                    <a:pt x="180" y="128"/>
                    <a:pt x="160" y="146"/>
                    <a:pt x="153" y="171"/>
                  </a:cubicBezTo>
                  <a:cubicBezTo>
                    <a:pt x="147" y="168"/>
                    <a:pt x="130" y="166"/>
                    <a:pt x="124" y="166"/>
                  </a:cubicBezTo>
                  <a:lnTo>
                    <a:pt x="45" y="166"/>
                  </a:lnTo>
                  <a:cubicBezTo>
                    <a:pt x="20" y="166"/>
                    <a:pt x="0" y="190"/>
                    <a:pt x="0" y="220"/>
                  </a:cubicBezTo>
                  <a:lnTo>
                    <a:pt x="0" y="349"/>
                  </a:lnTo>
                  <a:cubicBezTo>
                    <a:pt x="0" y="359"/>
                    <a:pt x="2" y="369"/>
                    <a:pt x="15" y="369"/>
                  </a:cubicBezTo>
                  <a:cubicBezTo>
                    <a:pt x="28" y="369"/>
                    <a:pt x="30" y="359"/>
                    <a:pt x="30" y="349"/>
                  </a:cubicBezTo>
                  <a:cubicBezTo>
                    <a:pt x="30" y="337"/>
                    <a:pt x="31" y="211"/>
                    <a:pt x="31" y="211"/>
                  </a:cubicBezTo>
                  <a:lnTo>
                    <a:pt x="50" y="211"/>
                  </a:lnTo>
                  <a:cubicBezTo>
                    <a:pt x="50" y="211"/>
                    <a:pt x="49" y="530"/>
                    <a:pt x="49" y="546"/>
                  </a:cubicBezTo>
                  <a:cubicBezTo>
                    <a:pt x="50" y="580"/>
                    <a:pt x="69" y="581"/>
                    <a:pt x="81" y="581"/>
                  </a:cubicBezTo>
                  <a:lnTo>
                    <a:pt x="101" y="581"/>
                  </a:lnTo>
                  <a:cubicBezTo>
                    <a:pt x="112" y="581"/>
                    <a:pt x="129" y="580"/>
                    <a:pt x="131" y="541"/>
                  </a:cubicBezTo>
                  <a:cubicBezTo>
                    <a:pt x="131" y="524"/>
                    <a:pt x="131" y="211"/>
                    <a:pt x="131" y="211"/>
                  </a:cubicBezTo>
                  <a:lnTo>
                    <a:pt x="150" y="211"/>
                  </a:lnTo>
                  <a:lnTo>
                    <a:pt x="150" y="353"/>
                  </a:lnTo>
                  <a:cubicBezTo>
                    <a:pt x="150" y="367"/>
                    <a:pt x="155" y="370"/>
                    <a:pt x="165" y="370"/>
                  </a:cubicBezTo>
                  <a:cubicBezTo>
                    <a:pt x="175" y="370"/>
                    <a:pt x="180" y="363"/>
                    <a:pt x="180" y="351"/>
                  </a:cubicBezTo>
                  <a:cubicBezTo>
                    <a:pt x="180" y="344"/>
                    <a:pt x="179" y="187"/>
                    <a:pt x="179" y="187"/>
                  </a:cubicBezTo>
                  <a:lnTo>
                    <a:pt x="198" y="187"/>
                  </a:lnTo>
                  <a:cubicBezTo>
                    <a:pt x="198" y="187"/>
                    <a:pt x="198" y="555"/>
                    <a:pt x="198" y="579"/>
                  </a:cubicBezTo>
                  <a:cubicBezTo>
                    <a:pt x="199" y="620"/>
                    <a:pt x="221" y="627"/>
                    <a:pt x="235" y="627"/>
                  </a:cubicBezTo>
                  <a:lnTo>
                    <a:pt x="271" y="627"/>
                  </a:lnTo>
                  <a:cubicBezTo>
                    <a:pt x="285" y="627"/>
                    <a:pt x="303" y="620"/>
                    <a:pt x="305" y="573"/>
                  </a:cubicBezTo>
                  <a:cubicBezTo>
                    <a:pt x="306" y="554"/>
                    <a:pt x="304" y="187"/>
                    <a:pt x="304" y="187"/>
                  </a:cubicBezTo>
                  <a:lnTo>
                    <a:pt x="323" y="187"/>
                  </a:lnTo>
                  <a:lnTo>
                    <a:pt x="323" y="347"/>
                  </a:lnTo>
                  <a:cubicBezTo>
                    <a:pt x="323" y="363"/>
                    <a:pt x="325" y="369"/>
                    <a:pt x="338" y="369"/>
                  </a:cubicBezTo>
                  <a:cubicBezTo>
                    <a:pt x="348" y="369"/>
                    <a:pt x="350" y="362"/>
                    <a:pt x="350" y="348"/>
                  </a:cubicBezTo>
                  <a:cubicBezTo>
                    <a:pt x="350" y="338"/>
                    <a:pt x="351" y="196"/>
                    <a:pt x="351" y="196"/>
                  </a:cubicBezTo>
                  <a:lnTo>
                    <a:pt x="369" y="196"/>
                  </a:lnTo>
                  <a:cubicBezTo>
                    <a:pt x="369" y="196"/>
                    <a:pt x="370" y="551"/>
                    <a:pt x="370" y="575"/>
                  </a:cubicBezTo>
                  <a:cubicBezTo>
                    <a:pt x="371" y="615"/>
                    <a:pt x="395" y="623"/>
                    <a:pt x="408" y="623"/>
                  </a:cubicBezTo>
                  <a:lnTo>
                    <a:pt x="445" y="623"/>
                  </a:lnTo>
                  <a:cubicBezTo>
                    <a:pt x="458" y="623"/>
                    <a:pt x="477" y="615"/>
                    <a:pt x="479" y="568"/>
                  </a:cubicBezTo>
                  <a:cubicBezTo>
                    <a:pt x="480" y="546"/>
                    <a:pt x="479" y="196"/>
                    <a:pt x="479" y="196"/>
                  </a:cubicBezTo>
                  <a:lnTo>
                    <a:pt x="498" y="196"/>
                  </a:lnTo>
                  <a:cubicBezTo>
                    <a:pt x="498" y="196"/>
                    <a:pt x="498" y="333"/>
                    <a:pt x="498" y="348"/>
                  </a:cubicBezTo>
                  <a:cubicBezTo>
                    <a:pt x="498" y="360"/>
                    <a:pt x="501" y="370"/>
                    <a:pt x="511" y="370"/>
                  </a:cubicBezTo>
                  <a:cubicBezTo>
                    <a:pt x="523" y="370"/>
                    <a:pt x="526" y="365"/>
                    <a:pt x="527" y="354"/>
                  </a:cubicBezTo>
                  <a:cubicBezTo>
                    <a:pt x="527" y="372"/>
                    <a:pt x="528" y="211"/>
                    <a:pt x="528" y="211"/>
                  </a:cubicBezTo>
                  <a:lnTo>
                    <a:pt x="546" y="211"/>
                  </a:lnTo>
                  <a:cubicBezTo>
                    <a:pt x="546" y="211"/>
                    <a:pt x="546" y="524"/>
                    <a:pt x="546" y="529"/>
                  </a:cubicBezTo>
                  <a:cubicBezTo>
                    <a:pt x="547" y="563"/>
                    <a:pt x="558" y="570"/>
                    <a:pt x="569" y="570"/>
                  </a:cubicBezTo>
                  <a:lnTo>
                    <a:pt x="604" y="570"/>
                  </a:lnTo>
                  <a:cubicBezTo>
                    <a:pt x="615" y="570"/>
                    <a:pt x="627" y="563"/>
                    <a:pt x="628" y="524"/>
                  </a:cubicBezTo>
                  <a:cubicBezTo>
                    <a:pt x="629" y="504"/>
                    <a:pt x="628" y="211"/>
                    <a:pt x="628" y="211"/>
                  </a:cubicBezTo>
                  <a:lnTo>
                    <a:pt x="647" y="211"/>
                  </a:lnTo>
                  <a:lnTo>
                    <a:pt x="647" y="352"/>
                  </a:lnTo>
                  <a:cubicBezTo>
                    <a:pt x="647" y="362"/>
                    <a:pt x="653" y="369"/>
                    <a:pt x="662" y="369"/>
                  </a:cubicBezTo>
                  <a:cubicBezTo>
                    <a:pt x="671" y="369"/>
                    <a:pt x="676" y="363"/>
                    <a:pt x="676" y="353"/>
                  </a:cubicBezTo>
                  <a:lnTo>
                    <a:pt x="676" y="215"/>
                  </a:lnTo>
                  <a:cubicBezTo>
                    <a:pt x="676" y="186"/>
                    <a:pt x="655" y="155"/>
                    <a:pt x="630" y="155"/>
                  </a:cubicBezTo>
                  <a:close/>
                  <a:moveTo>
                    <a:pt x="584" y="135"/>
                  </a:moveTo>
                  <a:lnTo>
                    <a:pt x="584" y="135"/>
                  </a:lnTo>
                  <a:cubicBezTo>
                    <a:pt x="607" y="135"/>
                    <a:pt x="626" y="116"/>
                    <a:pt x="626" y="93"/>
                  </a:cubicBezTo>
                  <a:cubicBezTo>
                    <a:pt x="626" y="70"/>
                    <a:pt x="607" y="52"/>
                    <a:pt x="584" y="52"/>
                  </a:cubicBezTo>
                  <a:cubicBezTo>
                    <a:pt x="562" y="52"/>
                    <a:pt x="543" y="70"/>
                    <a:pt x="543" y="93"/>
                  </a:cubicBezTo>
                  <a:cubicBezTo>
                    <a:pt x="543" y="116"/>
                    <a:pt x="562" y="135"/>
                    <a:pt x="584" y="135"/>
                  </a:cubicBezTo>
                  <a:close/>
                  <a:moveTo>
                    <a:pt x="88" y="147"/>
                  </a:moveTo>
                  <a:lnTo>
                    <a:pt x="88" y="147"/>
                  </a:lnTo>
                  <a:cubicBezTo>
                    <a:pt x="111" y="147"/>
                    <a:pt x="130" y="128"/>
                    <a:pt x="130" y="105"/>
                  </a:cubicBezTo>
                  <a:cubicBezTo>
                    <a:pt x="130" y="82"/>
                    <a:pt x="111" y="64"/>
                    <a:pt x="88" y="64"/>
                  </a:cubicBezTo>
                  <a:cubicBezTo>
                    <a:pt x="65" y="64"/>
                    <a:pt x="47" y="82"/>
                    <a:pt x="47" y="105"/>
                  </a:cubicBezTo>
                  <a:cubicBezTo>
                    <a:pt x="47" y="128"/>
                    <a:pt x="65" y="147"/>
                    <a:pt x="88" y="147"/>
                  </a:cubicBezTo>
                  <a:close/>
                  <a:moveTo>
                    <a:pt x="423" y="115"/>
                  </a:moveTo>
                  <a:lnTo>
                    <a:pt x="423" y="115"/>
                  </a:lnTo>
                  <a:cubicBezTo>
                    <a:pt x="451" y="115"/>
                    <a:pt x="473" y="93"/>
                    <a:pt x="473" y="65"/>
                  </a:cubicBezTo>
                  <a:cubicBezTo>
                    <a:pt x="473" y="37"/>
                    <a:pt x="451" y="15"/>
                    <a:pt x="423" y="15"/>
                  </a:cubicBezTo>
                  <a:cubicBezTo>
                    <a:pt x="396" y="15"/>
                    <a:pt x="373" y="37"/>
                    <a:pt x="373" y="65"/>
                  </a:cubicBezTo>
                  <a:cubicBezTo>
                    <a:pt x="373" y="93"/>
                    <a:pt x="396" y="115"/>
                    <a:pt x="423" y="115"/>
                  </a:cubicBezTo>
                  <a:close/>
                  <a:moveTo>
                    <a:pt x="250" y="100"/>
                  </a:moveTo>
                  <a:lnTo>
                    <a:pt x="250" y="100"/>
                  </a:lnTo>
                  <a:cubicBezTo>
                    <a:pt x="277" y="100"/>
                    <a:pt x="300" y="77"/>
                    <a:pt x="300" y="49"/>
                  </a:cubicBezTo>
                  <a:cubicBezTo>
                    <a:pt x="300" y="22"/>
                    <a:pt x="277" y="0"/>
                    <a:pt x="250" y="0"/>
                  </a:cubicBezTo>
                  <a:cubicBezTo>
                    <a:pt x="222" y="0"/>
                    <a:pt x="200" y="22"/>
                    <a:pt x="200" y="49"/>
                  </a:cubicBezTo>
                  <a:cubicBezTo>
                    <a:pt x="200" y="77"/>
                    <a:pt x="222" y="100"/>
                    <a:pt x="250" y="100"/>
                  </a:cubicBezTo>
                  <a:close/>
                </a:path>
              </a:pathLst>
            </a:custGeom>
            <a:grpFill/>
            <a:ln w="0">
              <a:noFill/>
              <a:prstDash val="solid"/>
              <a:round/>
              <a:headEnd/>
              <a:tailEnd/>
            </a:ln>
          </p:spPr>
          <p:txBody>
            <a:bodyPr vert="horz" wrap="square" lIns="68750" tIns="34375" rIns="68750" bIns="34375" numCol="1" anchor="t" anchorCtr="0" compatLnSpc="1">
              <a:prstTxWarp prst="textNoShape">
                <a:avLst/>
              </a:prstTxWarp>
            </a:bodyPr>
            <a:lstStyle/>
            <a:p>
              <a:endParaRPr lang="en-US" sz="1353" dirty="0"/>
            </a:p>
          </p:txBody>
        </p:sp>
        <p:sp>
          <p:nvSpPr>
            <p:cNvPr id="23" name="Freeform 5">
              <a:extLst>
                <a:ext uri="{FF2B5EF4-FFF2-40B4-BE49-F238E27FC236}">
                  <a16:creationId xmlns:a16="http://schemas.microsoft.com/office/drawing/2014/main" id="{D24F704F-203D-1B41-81AB-F60E0707F55D}"/>
                </a:ext>
              </a:extLst>
            </p:cNvPr>
            <p:cNvSpPr>
              <a:spLocks noChangeAspect="1" noEditPoints="1"/>
            </p:cNvSpPr>
            <p:nvPr/>
          </p:nvSpPr>
          <p:spPr bwMode="auto">
            <a:xfrm>
              <a:off x="5395593" y="3260375"/>
              <a:ext cx="260628" cy="240002"/>
            </a:xfrm>
            <a:custGeom>
              <a:avLst/>
              <a:gdLst>
                <a:gd name="T0" fmla="*/ 630 w 676"/>
                <a:gd name="T1" fmla="*/ 155 h 627"/>
                <a:gd name="T2" fmla="*/ 520 w 676"/>
                <a:gd name="T3" fmla="*/ 160 h 627"/>
                <a:gd name="T4" fmla="*/ 378 w 676"/>
                <a:gd name="T5" fmla="*/ 135 h 627"/>
                <a:gd name="T6" fmla="*/ 299 w 676"/>
                <a:gd name="T7" fmla="*/ 128 h 627"/>
                <a:gd name="T8" fmla="*/ 153 w 676"/>
                <a:gd name="T9" fmla="*/ 171 h 627"/>
                <a:gd name="T10" fmla="*/ 45 w 676"/>
                <a:gd name="T11" fmla="*/ 166 h 627"/>
                <a:gd name="T12" fmla="*/ 0 w 676"/>
                <a:gd name="T13" fmla="*/ 349 h 627"/>
                <a:gd name="T14" fmla="*/ 30 w 676"/>
                <a:gd name="T15" fmla="*/ 349 h 627"/>
                <a:gd name="T16" fmla="*/ 50 w 676"/>
                <a:gd name="T17" fmla="*/ 211 h 627"/>
                <a:gd name="T18" fmla="*/ 81 w 676"/>
                <a:gd name="T19" fmla="*/ 581 h 627"/>
                <a:gd name="T20" fmla="*/ 131 w 676"/>
                <a:gd name="T21" fmla="*/ 541 h 627"/>
                <a:gd name="T22" fmla="*/ 150 w 676"/>
                <a:gd name="T23" fmla="*/ 211 h 627"/>
                <a:gd name="T24" fmla="*/ 165 w 676"/>
                <a:gd name="T25" fmla="*/ 370 h 627"/>
                <a:gd name="T26" fmla="*/ 179 w 676"/>
                <a:gd name="T27" fmla="*/ 187 h 627"/>
                <a:gd name="T28" fmla="*/ 198 w 676"/>
                <a:gd name="T29" fmla="*/ 579 h 627"/>
                <a:gd name="T30" fmla="*/ 271 w 676"/>
                <a:gd name="T31" fmla="*/ 627 h 627"/>
                <a:gd name="T32" fmla="*/ 304 w 676"/>
                <a:gd name="T33" fmla="*/ 187 h 627"/>
                <a:gd name="T34" fmla="*/ 323 w 676"/>
                <a:gd name="T35" fmla="*/ 347 h 627"/>
                <a:gd name="T36" fmla="*/ 350 w 676"/>
                <a:gd name="T37" fmla="*/ 348 h 627"/>
                <a:gd name="T38" fmla="*/ 369 w 676"/>
                <a:gd name="T39" fmla="*/ 196 h 627"/>
                <a:gd name="T40" fmla="*/ 408 w 676"/>
                <a:gd name="T41" fmla="*/ 623 h 627"/>
                <a:gd name="T42" fmla="*/ 479 w 676"/>
                <a:gd name="T43" fmla="*/ 568 h 627"/>
                <a:gd name="T44" fmla="*/ 498 w 676"/>
                <a:gd name="T45" fmla="*/ 196 h 627"/>
                <a:gd name="T46" fmla="*/ 511 w 676"/>
                <a:gd name="T47" fmla="*/ 370 h 627"/>
                <a:gd name="T48" fmla="*/ 528 w 676"/>
                <a:gd name="T49" fmla="*/ 211 h 627"/>
                <a:gd name="T50" fmla="*/ 546 w 676"/>
                <a:gd name="T51" fmla="*/ 529 h 627"/>
                <a:gd name="T52" fmla="*/ 604 w 676"/>
                <a:gd name="T53" fmla="*/ 570 h 627"/>
                <a:gd name="T54" fmla="*/ 628 w 676"/>
                <a:gd name="T55" fmla="*/ 211 h 627"/>
                <a:gd name="T56" fmla="*/ 647 w 676"/>
                <a:gd name="T57" fmla="*/ 352 h 627"/>
                <a:gd name="T58" fmla="*/ 676 w 676"/>
                <a:gd name="T59" fmla="*/ 353 h 627"/>
                <a:gd name="T60" fmla="*/ 630 w 676"/>
                <a:gd name="T61" fmla="*/ 155 h 627"/>
                <a:gd name="T62" fmla="*/ 584 w 676"/>
                <a:gd name="T63" fmla="*/ 135 h 627"/>
                <a:gd name="T64" fmla="*/ 584 w 676"/>
                <a:gd name="T65" fmla="*/ 52 h 627"/>
                <a:gd name="T66" fmla="*/ 584 w 676"/>
                <a:gd name="T67" fmla="*/ 135 h 627"/>
                <a:gd name="T68" fmla="*/ 88 w 676"/>
                <a:gd name="T69" fmla="*/ 147 h 627"/>
                <a:gd name="T70" fmla="*/ 88 w 676"/>
                <a:gd name="T71" fmla="*/ 64 h 627"/>
                <a:gd name="T72" fmla="*/ 88 w 676"/>
                <a:gd name="T73" fmla="*/ 147 h 627"/>
                <a:gd name="T74" fmla="*/ 423 w 676"/>
                <a:gd name="T75" fmla="*/ 115 h 627"/>
                <a:gd name="T76" fmla="*/ 423 w 676"/>
                <a:gd name="T77" fmla="*/ 15 h 627"/>
                <a:gd name="T78" fmla="*/ 423 w 676"/>
                <a:gd name="T79" fmla="*/ 115 h 627"/>
                <a:gd name="T80" fmla="*/ 250 w 676"/>
                <a:gd name="T81" fmla="*/ 100 h 627"/>
                <a:gd name="T82" fmla="*/ 250 w 676"/>
                <a:gd name="T83" fmla="*/ 0 h 627"/>
                <a:gd name="T84" fmla="*/ 250 w 676"/>
                <a:gd name="T85" fmla="*/ 100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6" h="627">
                  <a:moveTo>
                    <a:pt x="630" y="155"/>
                  </a:moveTo>
                  <a:lnTo>
                    <a:pt x="630" y="155"/>
                  </a:lnTo>
                  <a:lnTo>
                    <a:pt x="538" y="155"/>
                  </a:lnTo>
                  <a:cubicBezTo>
                    <a:pt x="532" y="155"/>
                    <a:pt x="525" y="157"/>
                    <a:pt x="520" y="160"/>
                  </a:cubicBezTo>
                  <a:cubicBezTo>
                    <a:pt x="510" y="141"/>
                    <a:pt x="492" y="135"/>
                    <a:pt x="472" y="135"/>
                  </a:cubicBezTo>
                  <a:lnTo>
                    <a:pt x="378" y="135"/>
                  </a:lnTo>
                  <a:cubicBezTo>
                    <a:pt x="362" y="135"/>
                    <a:pt x="348" y="135"/>
                    <a:pt x="338" y="148"/>
                  </a:cubicBezTo>
                  <a:cubicBezTo>
                    <a:pt x="328" y="135"/>
                    <a:pt x="314" y="128"/>
                    <a:pt x="299" y="128"/>
                  </a:cubicBezTo>
                  <a:lnTo>
                    <a:pt x="204" y="128"/>
                  </a:lnTo>
                  <a:cubicBezTo>
                    <a:pt x="180" y="128"/>
                    <a:pt x="160" y="146"/>
                    <a:pt x="153" y="171"/>
                  </a:cubicBezTo>
                  <a:cubicBezTo>
                    <a:pt x="147" y="168"/>
                    <a:pt x="130" y="166"/>
                    <a:pt x="124" y="166"/>
                  </a:cubicBezTo>
                  <a:lnTo>
                    <a:pt x="45" y="166"/>
                  </a:lnTo>
                  <a:cubicBezTo>
                    <a:pt x="20" y="166"/>
                    <a:pt x="0" y="190"/>
                    <a:pt x="0" y="220"/>
                  </a:cubicBezTo>
                  <a:lnTo>
                    <a:pt x="0" y="349"/>
                  </a:lnTo>
                  <a:cubicBezTo>
                    <a:pt x="0" y="359"/>
                    <a:pt x="2" y="369"/>
                    <a:pt x="15" y="369"/>
                  </a:cubicBezTo>
                  <a:cubicBezTo>
                    <a:pt x="28" y="369"/>
                    <a:pt x="30" y="359"/>
                    <a:pt x="30" y="349"/>
                  </a:cubicBezTo>
                  <a:cubicBezTo>
                    <a:pt x="30" y="337"/>
                    <a:pt x="31" y="211"/>
                    <a:pt x="31" y="211"/>
                  </a:cubicBezTo>
                  <a:lnTo>
                    <a:pt x="50" y="211"/>
                  </a:lnTo>
                  <a:cubicBezTo>
                    <a:pt x="50" y="211"/>
                    <a:pt x="49" y="530"/>
                    <a:pt x="49" y="546"/>
                  </a:cubicBezTo>
                  <a:cubicBezTo>
                    <a:pt x="50" y="580"/>
                    <a:pt x="69" y="581"/>
                    <a:pt x="81" y="581"/>
                  </a:cubicBezTo>
                  <a:lnTo>
                    <a:pt x="101" y="581"/>
                  </a:lnTo>
                  <a:cubicBezTo>
                    <a:pt x="112" y="581"/>
                    <a:pt x="129" y="580"/>
                    <a:pt x="131" y="541"/>
                  </a:cubicBezTo>
                  <a:cubicBezTo>
                    <a:pt x="131" y="524"/>
                    <a:pt x="131" y="211"/>
                    <a:pt x="131" y="211"/>
                  </a:cubicBezTo>
                  <a:lnTo>
                    <a:pt x="150" y="211"/>
                  </a:lnTo>
                  <a:lnTo>
                    <a:pt x="150" y="353"/>
                  </a:lnTo>
                  <a:cubicBezTo>
                    <a:pt x="150" y="367"/>
                    <a:pt x="155" y="370"/>
                    <a:pt x="165" y="370"/>
                  </a:cubicBezTo>
                  <a:cubicBezTo>
                    <a:pt x="175" y="370"/>
                    <a:pt x="180" y="363"/>
                    <a:pt x="180" y="351"/>
                  </a:cubicBezTo>
                  <a:cubicBezTo>
                    <a:pt x="180" y="344"/>
                    <a:pt x="179" y="187"/>
                    <a:pt x="179" y="187"/>
                  </a:cubicBezTo>
                  <a:lnTo>
                    <a:pt x="198" y="187"/>
                  </a:lnTo>
                  <a:cubicBezTo>
                    <a:pt x="198" y="187"/>
                    <a:pt x="198" y="555"/>
                    <a:pt x="198" y="579"/>
                  </a:cubicBezTo>
                  <a:cubicBezTo>
                    <a:pt x="199" y="620"/>
                    <a:pt x="221" y="627"/>
                    <a:pt x="235" y="627"/>
                  </a:cubicBezTo>
                  <a:lnTo>
                    <a:pt x="271" y="627"/>
                  </a:lnTo>
                  <a:cubicBezTo>
                    <a:pt x="285" y="627"/>
                    <a:pt x="303" y="620"/>
                    <a:pt x="305" y="573"/>
                  </a:cubicBezTo>
                  <a:cubicBezTo>
                    <a:pt x="306" y="554"/>
                    <a:pt x="304" y="187"/>
                    <a:pt x="304" y="187"/>
                  </a:cubicBezTo>
                  <a:lnTo>
                    <a:pt x="323" y="187"/>
                  </a:lnTo>
                  <a:lnTo>
                    <a:pt x="323" y="347"/>
                  </a:lnTo>
                  <a:cubicBezTo>
                    <a:pt x="323" y="363"/>
                    <a:pt x="325" y="369"/>
                    <a:pt x="338" y="369"/>
                  </a:cubicBezTo>
                  <a:cubicBezTo>
                    <a:pt x="348" y="369"/>
                    <a:pt x="350" y="362"/>
                    <a:pt x="350" y="348"/>
                  </a:cubicBezTo>
                  <a:cubicBezTo>
                    <a:pt x="350" y="338"/>
                    <a:pt x="351" y="196"/>
                    <a:pt x="351" y="196"/>
                  </a:cubicBezTo>
                  <a:lnTo>
                    <a:pt x="369" y="196"/>
                  </a:lnTo>
                  <a:cubicBezTo>
                    <a:pt x="369" y="196"/>
                    <a:pt x="370" y="551"/>
                    <a:pt x="370" y="575"/>
                  </a:cubicBezTo>
                  <a:cubicBezTo>
                    <a:pt x="371" y="615"/>
                    <a:pt x="395" y="623"/>
                    <a:pt x="408" y="623"/>
                  </a:cubicBezTo>
                  <a:lnTo>
                    <a:pt x="445" y="623"/>
                  </a:lnTo>
                  <a:cubicBezTo>
                    <a:pt x="458" y="623"/>
                    <a:pt x="477" y="615"/>
                    <a:pt x="479" y="568"/>
                  </a:cubicBezTo>
                  <a:cubicBezTo>
                    <a:pt x="480" y="546"/>
                    <a:pt x="479" y="196"/>
                    <a:pt x="479" y="196"/>
                  </a:cubicBezTo>
                  <a:lnTo>
                    <a:pt x="498" y="196"/>
                  </a:lnTo>
                  <a:cubicBezTo>
                    <a:pt x="498" y="196"/>
                    <a:pt x="498" y="333"/>
                    <a:pt x="498" y="348"/>
                  </a:cubicBezTo>
                  <a:cubicBezTo>
                    <a:pt x="498" y="360"/>
                    <a:pt x="501" y="370"/>
                    <a:pt x="511" y="370"/>
                  </a:cubicBezTo>
                  <a:cubicBezTo>
                    <a:pt x="523" y="370"/>
                    <a:pt x="526" y="365"/>
                    <a:pt x="527" y="354"/>
                  </a:cubicBezTo>
                  <a:cubicBezTo>
                    <a:pt x="527" y="372"/>
                    <a:pt x="528" y="211"/>
                    <a:pt x="528" y="211"/>
                  </a:cubicBezTo>
                  <a:lnTo>
                    <a:pt x="546" y="211"/>
                  </a:lnTo>
                  <a:cubicBezTo>
                    <a:pt x="546" y="211"/>
                    <a:pt x="546" y="524"/>
                    <a:pt x="546" y="529"/>
                  </a:cubicBezTo>
                  <a:cubicBezTo>
                    <a:pt x="547" y="563"/>
                    <a:pt x="558" y="570"/>
                    <a:pt x="569" y="570"/>
                  </a:cubicBezTo>
                  <a:lnTo>
                    <a:pt x="604" y="570"/>
                  </a:lnTo>
                  <a:cubicBezTo>
                    <a:pt x="615" y="570"/>
                    <a:pt x="627" y="563"/>
                    <a:pt x="628" y="524"/>
                  </a:cubicBezTo>
                  <a:cubicBezTo>
                    <a:pt x="629" y="504"/>
                    <a:pt x="628" y="211"/>
                    <a:pt x="628" y="211"/>
                  </a:cubicBezTo>
                  <a:lnTo>
                    <a:pt x="647" y="211"/>
                  </a:lnTo>
                  <a:lnTo>
                    <a:pt x="647" y="352"/>
                  </a:lnTo>
                  <a:cubicBezTo>
                    <a:pt x="647" y="362"/>
                    <a:pt x="653" y="369"/>
                    <a:pt x="662" y="369"/>
                  </a:cubicBezTo>
                  <a:cubicBezTo>
                    <a:pt x="671" y="369"/>
                    <a:pt x="676" y="363"/>
                    <a:pt x="676" y="353"/>
                  </a:cubicBezTo>
                  <a:lnTo>
                    <a:pt x="676" y="215"/>
                  </a:lnTo>
                  <a:cubicBezTo>
                    <a:pt x="676" y="186"/>
                    <a:pt x="655" y="155"/>
                    <a:pt x="630" y="155"/>
                  </a:cubicBezTo>
                  <a:close/>
                  <a:moveTo>
                    <a:pt x="584" y="135"/>
                  </a:moveTo>
                  <a:lnTo>
                    <a:pt x="584" y="135"/>
                  </a:lnTo>
                  <a:cubicBezTo>
                    <a:pt x="607" y="135"/>
                    <a:pt x="626" y="116"/>
                    <a:pt x="626" y="93"/>
                  </a:cubicBezTo>
                  <a:cubicBezTo>
                    <a:pt x="626" y="70"/>
                    <a:pt x="607" y="52"/>
                    <a:pt x="584" y="52"/>
                  </a:cubicBezTo>
                  <a:cubicBezTo>
                    <a:pt x="562" y="52"/>
                    <a:pt x="543" y="70"/>
                    <a:pt x="543" y="93"/>
                  </a:cubicBezTo>
                  <a:cubicBezTo>
                    <a:pt x="543" y="116"/>
                    <a:pt x="562" y="135"/>
                    <a:pt x="584" y="135"/>
                  </a:cubicBezTo>
                  <a:close/>
                  <a:moveTo>
                    <a:pt x="88" y="147"/>
                  </a:moveTo>
                  <a:lnTo>
                    <a:pt x="88" y="147"/>
                  </a:lnTo>
                  <a:cubicBezTo>
                    <a:pt x="111" y="147"/>
                    <a:pt x="130" y="128"/>
                    <a:pt x="130" y="105"/>
                  </a:cubicBezTo>
                  <a:cubicBezTo>
                    <a:pt x="130" y="82"/>
                    <a:pt x="111" y="64"/>
                    <a:pt x="88" y="64"/>
                  </a:cubicBezTo>
                  <a:cubicBezTo>
                    <a:pt x="65" y="64"/>
                    <a:pt x="47" y="82"/>
                    <a:pt x="47" y="105"/>
                  </a:cubicBezTo>
                  <a:cubicBezTo>
                    <a:pt x="47" y="128"/>
                    <a:pt x="65" y="147"/>
                    <a:pt x="88" y="147"/>
                  </a:cubicBezTo>
                  <a:close/>
                  <a:moveTo>
                    <a:pt x="423" y="115"/>
                  </a:moveTo>
                  <a:lnTo>
                    <a:pt x="423" y="115"/>
                  </a:lnTo>
                  <a:cubicBezTo>
                    <a:pt x="451" y="115"/>
                    <a:pt x="473" y="93"/>
                    <a:pt x="473" y="65"/>
                  </a:cubicBezTo>
                  <a:cubicBezTo>
                    <a:pt x="473" y="37"/>
                    <a:pt x="451" y="15"/>
                    <a:pt x="423" y="15"/>
                  </a:cubicBezTo>
                  <a:cubicBezTo>
                    <a:pt x="396" y="15"/>
                    <a:pt x="373" y="37"/>
                    <a:pt x="373" y="65"/>
                  </a:cubicBezTo>
                  <a:cubicBezTo>
                    <a:pt x="373" y="93"/>
                    <a:pt x="396" y="115"/>
                    <a:pt x="423" y="115"/>
                  </a:cubicBezTo>
                  <a:close/>
                  <a:moveTo>
                    <a:pt x="250" y="100"/>
                  </a:moveTo>
                  <a:lnTo>
                    <a:pt x="250" y="100"/>
                  </a:lnTo>
                  <a:cubicBezTo>
                    <a:pt x="277" y="100"/>
                    <a:pt x="300" y="77"/>
                    <a:pt x="300" y="49"/>
                  </a:cubicBezTo>
                  <a:cubicBezTo>
                    <a:pt x="300" y="22"/>
                    <a:pt x="277" y="0"/>
                    <a:pt x="250" y="0"/>
                  </a:cubicBezTo>
                  <a:cubicBezTo>
                    <a:pt x="222" y="0"/>
                    <a:pt x="200" y="22"/>
                    <a:pt x="200" y="49"/>
                  </a:cubicBezTo>
                  <a:cubicBezTo>
                    <a:pt x="200" y="77"/>
                    <a:pt x="222" y="100"/>
                    <a:pt x="250" y="100"/>
                  </a:cubicBezTo>
                  <a:close/>
                </a:path>
              </a:pathLst>
            </a:custGeom>
            <a:grpFill/>
            <a:ln w="0">
              <a:noFill/>
              <a:prstDash val="solid"/>
              <a:round/>
              <a:headEnd/>
              <a:tailEnd/>
            </a:ln>
          </p:spPr>
          <p:txBody>
            <a:bodyPr vert="horz" wrap="square" lIns="68750" tIns="34375" rIns="68750" bIns="34375" numCol="1" anchor="t" anchorCtr="0" compatLnSpc="1">
              <a:prstTxWarp prst="textNoShape">
                <a:avLst/>
              </a:prstTxWarp>
            </a:bodyPr>
            <a:lstStyle/>
            <a:p>
              <a:endParaRPr lang="en-US" sz="1353" dirty="0"/>
            </a:p>
          </p:txBody>
        </p:sp>
        <p:sp>
          <p:nvSpPr>
            <p:cNvPr id="24" name="Plus Sign 54">
              <a:extLst>
                <a:ext uri="{FF2B5EF4-FFF2-40B4-BE49-F238E27FC236}">
                  <a16:creationId xmlns:a16="http://schemas.microsoft.com/office/drawing/2014/main" id="{B13F9894-C7E3-A446-925B-72D886C919E7}"/>
                </a:ext>
              </a:extLst>
            </p:cNvPr>
            <p:cNvSpPr/>
            <p:nvPr/>
          </p:nvSpPr>
          <p:spPr>
            <a:xfrm>
              <a:off x="5059488" y="3032519"/>
              <a:ext cx="324221" cy="320087"/>
            </a:xfrm>
            <a:prstGeom prst="mathPlus">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a:solidFill>
                  <a:schemeClr val="tx1"/>
                </a:solidFill>
              </a:endParaRPr>
            </a:p>
          </p:txBody>
        </p:sp>
      </p:grpSp>
      <p:sp>
        <p:nvSpPr>
          <p:cNvPr id="25" name="Freeform 137">
            <a:extLst>
              <a:ext uri="{FF2B5EF4-FFF2-40B4-BE49-F238E27FC236}">
                <a16:creationId xmlns:a16="http://schemas.microsoft.com/office/drawing/2014/main" id="{BB9B7F48-5E1D-9840-883B-2782DC38BE16}"/>
              </a:ext>
            </a:extLst>
          </p:cNvPr>
          <p:cNvSpPr>
            <a:spLocks noChangeAspect="1" noEditPoints="1"/>
          </p:cNvSpPr>
          <p:nvPr/>
        </p:nvSpPr>
        <p:spPr bwMode="auto">
          <a:xfrm>
            <a:off x="5205694" y="3910780"/>
            <a:ext cx="509306" cy="457855"/>
          </a:xfrm>
          <a:custGeom>
            <a:avLst/>
            <a:gdLst>
              <a:gd name="T0" fmla="*/ 1164 w 3406"/>
              <a:gd name="T1" fmla="*/ 559 h 3406"/>
              <a:gd name="T2" fmla="*/ 920 w 3406"/>
              <a:gd name="T3" fmla="*/ 665 h 3406"/>
              <a:gd name="T4" fmla="*/ 704 w 3406"/>
              <a:gd name="T5" fmla="*/ 815 h 3406"/>
              <a:gd name="T6" fmla="*/ 523 w 3406"/>
              <a:gd name="T7" fmla="*/ 1004 h 3406"/>
              <a:gd name="T8" fmla="*/ 379 w 3406"/>
              <a:gd name="T9" fmla="*/ 1225 h 3406"/>
              <a:gd name="T10" fmla="*/ 282 w 3406"/>
              <a:gd name="T11" fmla="*/ 1473 h 3406"/>
              <a:gd name="T12" fmla="*/ 235 w 3406"/>
              <a:gd name="T13" fmla="*/ 1741 h 3406"/>
              <a:gd name="T14" fmla="*/ 244 w 3406"/>
              <a:gd name="T15" fmla="*/ 2016 h 3406"/>
              <a:gd name="T16" fmla="*/ 306 w 3406"/>
              <a:gd name="T17" fmla="*/ 2274 h 3406"/>
              <a:gd name="T18" fmla="*/ 415 w 3406"/>
              <a:gd name="T19" fmla="*/ 2511 h 3406"/>
              <a:gd name="T20" fmla="*/ 566 w 3406"/>
              <a:gd name="T21" fmla="*/ 2719 h 3406"/>
              <a:gd name="T22" fmla="*/ 753 w 3406"/>
              <a:gd name="T23" fmla="*/ 2895 h 3406"/>
              <a:gd name="T24" fmla="*/ 972 w 3406"/>
              <a:gd name="T25" fmla="*/ 3032 h 3406"/>
              <a:gd name="T26" fmla="*/ 1216 w 3406"/>
              <a:gd name="T27" fmla="*/ 3126 h 3406"/>
              <a:gd name="T28" fmla="*/ 1480 w 3406"/>
              <a:gd name="T29" fmla="*/ 3171 h 3406"/>
              <a:gd name="T30" fmla="*/ 1756 w 3406"/>
              <a:gd name="T31" fmla="*/ 3161 h 3406"/>
              <a:gd name="T32" fmla="*/ 2019 w 3406"/>
              <a:gd name="T33" fmla="*/ 3097 h 3406"/>
              <a:gd name="T34" fmla="*/ 2259 w 3406"/>
              <a:gd name="T35" fmla="*/ 2984 h 3406"/>
              <a:gd name="T36" fmla="*/ 2469 w 3406"/>
              <a:gd name="T37" fmla="*/ 2828 h 3406"/>
              <a:gd name="T38" fmla="*/ 2646 w 3406"/>
              <a:gd name="T39" fmla="*/ 2634 h 3406"/>
              <a:gd name="T40" fmla="*/ 2781 w 3406"/>
              <a:gd name="T41" fmla="*/ 2407 h 3406"/>
              <a:gd name="T42" fmla="*/ 2871 w 3406"/>
              <a:gd name="T43" fmla="*/ 2155 h 3406"/>
              <a:gd name="T44" fmla="*/ 1339 w 3406"/>
              <a:gd name="T45" fmla="*/ 516 h 3406"/>
              <a:gd name="T46" fmla="*/ 3143 w 3406"/>
              <a:gd name="T47" fmla="*/ 1835 h 3406"/>
              <a:gd name="T48" fmla="*/ 3115 w 3406"/>
              <a:gd name="T49" fmla="*/ 2127 h 3406"/>
              <a:gd name="T50" fmla="*/ 3036 w 3406"/>
              <a:gd name="T51" fmla="*/ 2403 h 3406"/>
              <a:gd name="T52" fmla="*/ 2911 w 3406"/>
              <a:gd name="T53" fmla="*/ 2654 h 3406"/>
              <a:gd name="T54" fmla="*/ 2746 w 3406"/>
              <a:gd name="T55" fmla="*/ 2878 h 3406"/>
              <a:gd name="T56" fmla="*/ 2544 w 3406"/>
              <a:gd name="T57" fmla="*/ 3069 h 3406"/>
              <a:gd name="T58" fmla="*/ 2309 w 3406"/>
              <a:gd name="T59" fmla="*/ 3222 h 3406"/>
              <a:gd name="T60" fmla="*/ 2050 w 3406"/>
              <a:gd name="T61" fmla="*/ 3332 h 3406"/>
              <a:gd name="T62" fmla="*/ 1768 w 3406"/>
              <a:gd name="T63" fmla="*/ 3394 h 3406"/>
              <a:gd name="T64" fmla="*/ 1472 w 3406"/>
              <a:gd name="T65" fmla="*/ 3403 h 3406"/>
              <a:gd name="T66" fmla="*/ 1185 w 3406"/>
              <a:gd name="T67" fmla="*/ 3358 h 3406"/>
              <a:gd name="T68" fmla="*/ 916 w 3406"/>
              <a:gd name="T69" fmla="*/ 3263 h 3406"/>
              <a:gd name="T70" fmla="*/ 673 w 3406"/>
              <a:gd name="T71" fmla="*/ 3124 h 3406"/>
              <a:gd name="T72" fmla="*/ 461 w 3406"/>
              <a:gd name="T73" fmla="*/ 2945 h 3406"/>
              <a:gd name="T74" fmla="*/ 282 w 3406"/>
              <a:gd name="T75" fmla="*/ 2733 h 3406"/>
              <a:gd name="T76" fmla="*/ 143 w 3406"/>
              <a:gd name="T77" fmla="*/ 2490 h 3406"/>
              <a:gd name="T78" fmla="*/ 48 w 3406"/>
              <a:gd name="T79" fmla="*/ 2221 h 3406"/>
              <a:gd name="T80" fmla="*/ 3 w 3406"/>
              <a:gd name="T81" fmla="*/ 1934 h 3406"/>
              <a:gd name="T82" fmla="*/ 12 w 3406"/>
              <a:gd name="T83" fmla="*/ 1638 h 3406"/>
              <a:gd name="T84" fmla="*/ 74 w 3406"/>
              <a:gd name="T85" fmla="*/ 1356 h 3406"/>
              <a:gd name="T86" fmla="*/ 184 w 3406"/>
              <a:gd name="T87" fmla="*/ 1097 h 3406"/>
              <a:gd name="T88" fmla="*/ 337 w 3406"/>
              <a:gd name="T89" fmla="*/ 862 h 3406"/>
              <a:gd name="T90" fmla="*/ 528 w 3406"/>
              <a:gd name="T91" fmla="*/ 660 h 3406"/>
              <a:gd name="T92" fmla="*/ 752 w 3406"/>
              <a:gd name="T93" fmla="*/ 495 h 3406"/>
              <a:gd name="T94" fmla="*/ 1003 w 3406"/>
              <a:gd name="T95" fmla="*/ 370 h 3406"/>
              <a:gd name="T96" fmla="*/ 1279 w 3406"/>
              <a:gd name="T97" fmla="*/ 291 h 3406"/>
              <a:gd name="T98" fmla="*/ 1571 w 3406"/>
              <a:gd name="T99" fmla="*/ 263 h 3406"/>
              <a:gd name="T100" fmla="*/ 2032 w 3406"/>
              <a:gd name="T101" fmla="*/ 12 h 3406"/>
              <a:gd name="T102" fmla="*/ 2313 w 3406"/>
              <a:gd name="T103" fmla="*/ 74 h 3406"/>
              <a:gd name="T104" fmla="*/ 2574 w 3406"/>
              <a:gd name="T105" fmla="*/ 184 h 3406"/>
              <a:gd name="T106" fmla="*/ 2807 w 3406"/>
              <a:gd name="T107" fmla="*/ 337 h 3406"/>
              <a:gd name="T108" fmla="*/ 3009 w 3406"/>
              <a:gd name="T109" fmla="*/ 528 h 3406"/>
              <a:gd name="T110" fmla="*/ 3176 w 3406"/>
              <a:gd name="T111" fmla="*/ 751 h 3406"/>
              <a:gd name="T112" fmla="*/ 3301 w 3406"/>
              <a:gd name="T113" fmla="*/ 1003 h 3406"/>
              <a:gd name="T114" fmla="*/ 3379 w 3406"/>
              <a:gd name="T115" fmla="*/ 1278 h 3406"/>
              <a:gd name="T116" fmla="*/ 3406 w 3406"/>
              <a:gd name="T117" fmla="*/ 1571 h 3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06" h="3406">
                <a:moveTo>
                  <a:pt x="1339" y="516"/>
                </a:moveTo>
                <a:lnTo>
                  <a:pt x="1251" y="535"/>
                </a:lnTo>
                <a:lnTo>
                  <a:pt x="1164" y="559"/>
                </a:lnTo>
                <a:lnTo>
                  <a:pt x="1080" y="589"/>
                </a:lnTo>
                <a:lnTo>
                  <a:pt x="999" y="625"/>
                </a:lnTo>
                <a:lnTo>
                  <a:pt x="920" y="665"/>
                </a:lnTo>
                <a:lnTo>
                  <a:pt x="845" y="711"/>
                </a:lnTo>
                <a:lnTo>
                  <a:pt x="772" y="760"/>
                </a:lnTo>
                <a:lnTo>
                  <a:pt x="704" y="815"/>
                </a:lnTo>
                <a:lnTo>
                  <a:pt x="639" y="874"/>
                </a:lnTo>
                <a:lnTo>
                  <a:pt x="578" y="937"/>
                </a:lnTo>
                <a:lnTo>
                  <a:pt x="523" y="1004"/>
                </a:lnTo>
                <a:lnTo>
                  <a:pt x="470" y="1074"/>
                </a:lnTo>
                <a:lnTo>
                  <a:pt x="422" y="1147"/>
                </a:lnTo>
                <a:lnTo>
                  <a:pt x="379" y="1225"/>
                </a:lnTo>
                <a:lnTo>
                  <a:pt x="342" y="1304"/>
                </a:lnTo>
                <a:lnTo>
                  <a:pt x="309" y="1387"/>
                </a:lnTo>
                <a:lnTo>
                  <a:pt x="282" y="1473"/>
                </a:lnTo>
                <a:lnTo>
                  <a:pt x="260" y="1561"/>
                </a:lnTo>
                <a:lnTo>
                  <a:pt x="245" y="1650"/>
                </a:lnTo>
                <a:lnTo>
                  <a:pt x="235" y="1741"/>
                </a:lnTo>
                <a:lnTo>
                  <a:pt x="232" y="1835"/>
                </a:lnTo>
                <a:lnTo>
                  <a:pt x="235" y="1926"/>
                </a:lnTo>
                <a:lnTo>
                  <a:pt x="244" y="2016"/>
                </a:lnTo>
                <a:lnTo>
                  <a:pt x="259" y="2105"/>
                </a:lnTo>
                <a:lnTo>
                  <a:pt x="280" y="2190"/>
                </a:lnTo>
                <a:lnTo>
                  <a:pt x="306" y="2274"/>
                </a:lnTo>
                <a:lnTo>
                  <a:pt x="338" y="2356"/>
                </a:lnTo>
                <a:lnTo>
                  <a:pt x="374" y="2434"/>
                </a:lnTo>
                <a:lnTo>
                  <a:pt x="415" y="2511"/>
                </a:lnTo>
                <a:lnTo>
                  <a:pt x="461" y="2583"/>
                </a:lnTo>
                <a:lnTo>
                  <a:pt x="511" y="2653"/>
                </a:lnTo>
                <a:lnTo>
                  <a:pt x="566" y="2719"/>
                </a:lnTo>
                <a:lnTo>
                  <a:pt x="625" y="2781"/>
                </a:lnTo>
                <a:lnTo>
                  <a:pt x="687" y="2840"/>
                </a:lnTo>
                <a:lnTo>
                  <a:pt x="753" y="2895"/>
                </a:lnTo>
                <a:lnTo>
                  <a:pt x="823" y="2945"/>
                </a:lnTo>
                <a:lnTo>
                  <a:pt x="895" y="2991"/>
                </a:lnTo>
                <a:lnTo>
                  <a:pt x="972" y="3032"/>
                </a:lnTo>
                <a:lnTo>
                  <a:pt x="1050" y="3068"/>
                </a:lnTo>
                <a:lnTo>
                  <a:pt x="1132" y="3100"/>
                </a:lnTo>
                <a:lnTo>
                  <a:pt x="1216" y="3126"/>
                </a:lnTo>
                <a:lnTo>
                  <a:pt x="1301" y="3147"/>
                </a:lnTo>
                <a:lnTo>
                  <a:pt x="1390" y="3162"/>
                </a:lnTo>
                <a:lnTo>
                  <a:pt x="1480" y="3171"/>
                </a:lnTo>
                <a:lnTo>
                  <a:pt x="1571" y="3174"/>
                </a:lnTo>
                <a:lnTo>
                  <a:pt x="1665" y="3171"/>
                </a:lnTo>
                <a:lnTo>
                  <a:pt x="1756" y="3161"/>
                </a:lnTo>
                <a:lnTo>
                  <a:pt x="1845" y="3146"/>
                </a:lnTo>
                <a:lnTo>
                  <a:pt x="1933" y="3124"/>
                </a:lnTo>
                <a:lnTo>
                  <a:pt x="2019" y="3097"/>
                </a:lnTo>
                <a:lnTo>
                  <a:pt x="2102" y="3064"/>
                </a:lnTo>
                <a:lnTo>
                  <a:pt x="2181" y="3027"/>
                </a:lnTo>
                <a:lnTo>
                  <a:pt x="2259" y="2984"/>
                </a:lnTo>
                <a:lnTo>
                  <a:pt x="2332" y="2936"/>
                </a:lnTo>
                <a:lnTo>
                  <a:pt x="2402" y="2883"/>
                </a:lnTo>
                <a:lnTo>
                  <a:pt x="2469" y="2828"/>
                </a:lnTo>
                <a:lnTo>
                  <a:pt x="2532" y="2767"/>
                </a:lnTo>
                <a:lnTo>
                  <a:pt x="2591" y="2702"/>
                </a:lnTo>
                <a:lnTo>
                  <a:pt x="2646" y="2634"/>
                </a:lnTo>
                <a:lnTo>
                  <a:pt x="2695" y="2561"/>
                </a:lnTo>
                <a:lnTo>
                  <a:pt x="2741" y="2486"/>
                </a:lnTo>
                <a:lnTo>
                  <a:pt x="2781" y="2407"/>
                </a:lnTo>
                <a:lnTo>
                  <a:pt x="2817" y="2326"/>
                </a:lnTo>
                <a:lnTo>
                  <a:pt x="2847" y="2242"/>
                </a:lnTo>
                <a:lnTo>
                  <a:pt x="2871" y="2155"/>
                </a:lnTo>
                <a:lnTo>
                  <a:pt x="2890" y="2067"/>
                </a:lnTo>
                <a:lnTo>
                  <a:pt x="1339" y="2067"/>
                </a:lnTo>
                <a:lnTo>
                  <a:pt x="1339" y="516"/>
                </a:lnTo>
                <a:close/>
                <a:moveTo>
                  <a:pt x="1571" y="263"/>
                </a:moveTo>
                <a:lnTo>
                  <a:pt x="1571" y="1835"/>
                </a:lnTo>
                <a:lnTo>
                  <a:pt x="3143" y="1835"/>
                </a:lnTo>
                <a:lnTo>
                  <a:pt x="3139" y="1934"/>
                </a:lnTo>
                <a:lnTo>
                  <a:pt x="3130" y="2032"/>
                </a:lnTo>
                <a:lnTo>
                  <a:pt x="3115" y="2127"/>
                </a:lnTo>
                <a:lnTo>
                  <a:pt x="3094" y="2221"/>
                </a:lnTo>
                <a:lnTo>
                  <a:pt x="3068" y="2313"/>
                </a:lnTo>
                <a:lnTo>
                  <a:pt x="3036" y="2403"/>
                </a:lnTo>
                <a:lnTo>
                  <a:pt x="3000" y="2490"/>
                </a:lnTo>
                <a:lnTo>
                  <a:pt x="2958" y="2574"/>
                </a:lnTo>
                <a:lnTo>
                  <a:pt x="2911" y="2654"/>
                </a:lnTo>
                <a:lnTo>
                  <a:pt x="2861" y="2733"/>
                </a:lnTo>
                <a:lnTo>
                  <a:pt x="2805" y="2807"/>
                </a:lnTo>
                <a:lnTo>
                  <a:pt x="2746" y="2878"/>
                </a:lnTo>
                <a:lnTo>
                  <a:pt x="2682" y="2945"/>
                </a:lnTo>
                <a:lnTo>
                  <a:pt x="2615" y="3009"/>
                </a:lnTo>
                <a:lnTo>
                  <a:pt x="2544" y="3069"/>
                </a:lnTo>
                <a:lnTo>
                  <a:pt x="2468" y="3124"/>
                </a:lnTo>
                <a:lnTo>
                  <a:pt x="2391" y="3176"/>
                </a:lnTo>
                <a:lnTo>
                  <a:pt x="2309" y="3222"/>
                </a:lnTo>
                <a:lnTo>
                  <a:pt x="2226" y="3263"/>
                </a:lnTo>
                <a:lnTo>
                  <a:pt x="2139" y="3301"/>
                </a:lnTo>
                <a:lnTo>
                  <a:pt x="2050" y="3332"/>
                </a:lnTo>
                <a:lnTo>
                  <a:pt x="1958" y="3358"/>
                </a:lnTo>
                <a:lnTo>
                  <a:pt x="1864" y="3379"/>
                </a:lnTo>
                <a:lnTo>
                  <a:pt x="1768" y="3394"/>
                </a:lnTo>
                <a:lnTo>
                  <a:pt x="1670" y="3403"/>
                </a:lnTo>
                <a:lnTo>
                  <a:pt x="1571" y="3406"/>
                </a:lnTo>
                <a:lnTo>
                  <a:pt x="1472" y="3403"/>
                </a:lnTo>
                <a:lnTo>
                  <a:pt x="1374" y="3394"/>
                </a:lnTo>
                <a:lnTo>
                  <a:pt x="1279" y="3379"/>
                </a:lnTo>
                <a:lnTo>
                  <a:pt x="1185" y="3358"/>
                </a:lnTo>
                <a:lnTo>
                  <a:pt x="1093" y="3332"/>
                </a:lnTo>
                <a:lnTo>
                  <a:pt x="1003" y="3301"/>
                </a:lnTo>
                <a:lnTo>
                  <a:pt x="916" y="3263"/>
                </a:lnTo>
                <a:lnTo>
                  <a:pt x="832" y="3222"/>
                </a:lnTo>
                <a:lnTo>
                  <a:pt x="752" y="3176"/>
                </a:lnTo>
                <a:lnTo>
                  <a:pt x="673" y="3124"/>
                </a:lnTo>
                <a:lnTo>
                  <a:pt x="599" y="3069"/>
                </a:lnTo>
                <a:lnTo>
                  <a:pt x="528" y="3009"/>
                </a:lnTo>
                <a:lnTo>
                  <a:pt x="461" y="2945"/>
                </a:lnTo>
                <a:lnTo>
                  <a:pt x="397" y="2878"/>
                </a:lnTo>
                <a:lnTo>
                  <a:pt x="337" y="2807"/>
                </a:lnTo>
                <a:lnTo>
                  <a:pt x="282" y="2733"/>
                </a:lnTo>
                <a:lnTo>
                  <a:pt x="230" y="2654"/>
                </a:lnTo>
                <a:lnTo>
                  <a:pt x="184" y="2574"/>
                </a:lnTo>
                <a:lnTo>
                  <a:pt x="143" y="2490"/>
                </a:lnTo>
                <a:lnTo>
                  <a:pt x="105" y="2403"/>
                </a:lnTo>
                <a:lnTo>
                  <a:pt x="74" y="2313"/>
                </a:lnTo>
                <a:lnTo>
                  <a:pt x="48" y="2221"/>
                </a:lnTo>
                <a:lnTo>
                  <a:pt x="27" y="2127"/>
                </a:lnTo>
                <a:lnTo>
                  <a:pt x="12" y="2032"/>
                </a:lnTo>
                <a:lnTo>
                  <a:pt x="3" y="1934"/>
                </a:lnTo>
                <a:lnTo>
                  <a:pt x="0" y="1835"/>
                </a:lnTo>
                <a:lnTo>
                  <a:pt x="3" y="1736"/>
                </a:lnTo>
                <a:lnTo>
                  <a:pt x="12" y="1638"/>
                </a:lnTo>
                <a:lnTo>
                  <a:pt x="27" y="1542"/>
                </a:lnTo>
                <a:lnTo>
                  <a:pt x="48" y="1448"/>
                </a:lnTo>
                <a:lnTo>
                  <a:pt x="74" y="1356"/>
                </a:lnTo>
                <a:lnTo>
                  <a:pt x="105" y="1267"/>
                </a:lnTo>
                <a:lnTo>
                  <a:pt x="143" y="1180"/>
                </a:lnTo>
                <a:lnTo>
                  <a:pt x="184" y="1097"/>
                </a:lnTo>
                <a:lnTo>
                  <a:pt x="230" y="1015"/>
                </a:lnTo>
                <a:lnTo>
                  <a:pt x="282" y="938"/>
                </a:lnTo>
                <a:lnTo>
                  <a:pt x="337" y="862"/>
                </a:lnTo>
                <a:lnTo>
                  <a:pt x="397" y="791"/>
                </a:lnTo>
                <a:lnTo>
                  <a:pt x="461" y="724"/>
                </a:lnTo>
                <a:lnTo>
                  <a:pt x="528" y="660"/>
                </a:lnTo>
                <a:lnTo>
                  <a:pt x="599" y="601"/>
                </a:lnTo>
                <a:lnTo>
                  <a:pt x="673" y="545"/>
                </a:lnTo>
                <a:lnTo>
                  <a:pt x="752" y="495"/>
                </a:lnTo>
                <a:lnTo>
                  <a:pt x="832" y="448"/>
                </a:lnTo>
                <a:lnTo>
                  <a:pt x="916" y="406"/>
                </a:lnTo>
                <a:lnTo>
                  <a:pt x="1003" y="370"/>
                </a:lnTo>
                <a:lnTo>
                  <a:pt x="1093" y="338"/>
                </a:lnTo>
                <a:lnTo>
                  <a:pt x="1185" y="312"/>
                </a:lnTo>
                <a:lnTo>
                  <a:pt x="1279" y="291"/>
                </a:lnTo>
                <a:lnTo>
                  <a:pt x="1374" y="276"/>
                </a:lnTo>
                <a:lnTo>
                  <a:pt x="1472" y="267"/>
                </a:lnTo>
                <a:lnTo>
                  <a:pt x="1571" y="263"/>
                </a:lnTo>
                <a:close/>
                <a:moveTo>
                  <a:pt x="1835" y="0"/>
                </a:moveTo>
                <a:lnTo>
                  <a:pt x="1934" y="3"/>
                </a:lnTo>
                <a:lnTo>
                  <a:pt x="2032" y="12"/>
                </a:lnTo>
                <a:lnTo>
                  <a:pt x="2128" y="27"/>
                </a:lnTo>
                <a:lnTo>
                  <a:pt x="2221" y="48"/>
                </a:lnTo>
                <a:lnTo>
                  <a:pt x="2313" y="74"/>
                </a:lnTo>
                <a:lnTo>
                  <a:pt x="2403" y="105"/>
                </a:lnTo>
                <a:lnTo>
                  <a:pt x="2490" y="143"/>
                </a:lnTo>
                <a:lnTo>
                  <a:pt x="2574" y="184"/>
                </a:lnTo>
                <a:lnTo>
                  <a:pt x="2655" y="230"/>
                </a:lnTo>
                <a:lnTo>
                  <a:pt x="2733" y="281"/>
                </a:lnTo>
                <a:lnTo>
                  <a:pt x="2807" y="337"/>
                </a:lnTo>
                <a:lnTo>
                  <a:pt x="2878" y="397"/>
                </a:lnTo>
                <a:lnTo>
                  <a:pt x="2946" y="460"/>
                </a:lnTo>
                <a:lnTo>
                  <a:pt x="3009" y="528"/>
                </a:lnTo>
                <a:lnTo>
                  <a:pt x="3069" y="599"/>
                </a:lnTo>
                <a:lnTo>
                  <a:pt x="3125" y="673"/>
                </a:lnTo>
                <a:lnTo>
                  <a:pt x="3176" y="751"/>
                </a:lnTo>
                <a:lnTo>
                  <a:pt x="3222" y="832"/>
                </a:lnTo>
                <a:lnTo>
                  <a:pt x="3263" y="916"/>
                </a:lnTo>
                <a:lnTo>
                  <a:pt x="3301" y="1003"/>
                </a:lnTo>
                <a:lnTo>
                  <a:pt x="3332" y="1093"/>
                </a:lnTo>
                <a:lnTo>
                  <a:pt x="3358" y="1185"/>
                </a:lnTo>
                <a:lnTo>
                  <a:pt x="3379" y="1278"/>
                </a:lnTo>
                <a:lnTo>
                  <a:pt x="3394" y="1374"/>
                </a:lnTo>
                <a:lnTo>
                  <a:pt x="3403" y="1472"/>
                </a:lnTo>
                <a:lnTo>
                  <a:pt x="3406" y="1571"/>
                </a:lnTo>
                <a:lnTo>
                  <a:pt x="1835" y="1571"/>
                </a:lnTo>
                <a:lnTo>
                  <a:pt x="1835" y="0"/>
                </a:lnTo>
                <a:close/>
              </a:path>
            </a:pathLst>
          </a:custGeom>
          <a:solidFill>
            <a:schemeClr val="accent2"/>
          </a:solidFill>
          <a:ln w="0">
            <a:noFill/>
            <a:prstDash val="solid"/>
            <a:round/>
            <a:headEnd/>
            <a:tailEnd/>
          </a:ln>
        </p:spPr>
        <p:txBody>
          <a:bodyPr vert="horz" wrap="square" lIns="68750" tIns="34375" rIns="68750" bIns="34375" numCol="1" anchor="t" anchorCtr="0" compatLnSpc="1">
            <a:prstTxWarp prst="textNoShape">
              <a:avLst/>
            </a:prstTxWarp>
          </a:bodyPr>
          <a:lstStyle/>
          <a:p>
            <a:endParaRPr lang="en-US" sz="1353" dirty="0">
              <a:solidFill>
                <a:srgbClr val="000000"/>
              </a:solidFill>
            </a:endParaRPr>
          </a:p>
        </p:txBody>
      </p:sp>
      <p:sp>
        <p:nvSpPr>
          <p:cNvPr id="26" name="Freeform 65">
            <a:extLst>
              <a:ext uri="{FF2B5EF4-FFF2-40B4-BE49-F238E27FC236}">
                <a16:creationId xmlns:a16="http://schemas.microsoft.com/office/drawing/2014/main" id="{74045029-F803-5544-9E90-E870D3D8B7F2}"/>
              </a:ext>
            </a:extLst>
          </p:cNvPr>
          <p:cNvSpPr>
            <a:spLocks noEditPoints="1"/>
          </p:cNvSpPr>
          <p:nvPr>
            <p:custDataLst>
              <p:tags r:id="rId1"/>
            </p:custDataLst>
          </p:nvPr>
        </p:nvSpPr>
        <p:spPr bwMode="auto">
          <a:xfrm>
            <a:off x="5175627" y="4952062"/>
            <a:ext cx="539373" cy="541061"/>
          </a:xfrm>
          <a:custGeom>
            <a:avLst/>
            <a:gdLst>
              <a:gd name="T0" fmla="*/ 64 w 138"/>
              <a:gd name="T1" fmla="*/ 59 h 137"/>
              <a:gd name="T2" fmla="*/ 68 w 138"/>
              <a:gd name="T3" fmla="*/ 62 h 137"/>
              <a:gd name="T4" fmla="*/ 68 w 138"/>
              <a:gd name="T5" fmla="*/ 56 h 137"/>
              <a:gd name="T6" fmla="*/ 64 w 138"/>
              <a:gd name="T7" fmla="*/ 59 h 137"/>
              <a:gd name="T8" fmla="*/ 71 w 138"/>
              <a:gd name="T9" fmla="*/ 73 h 137"/>
              <a:gd name="T10" fmla="*/ 71 w 138"/>
              <a:gd name="T11" fmla="*/ 80 h 137"/>
              <a:gd name="T12" fmla="*/ 75 w 138"/>
              <a:gd name="T13" fmla="*/ 76 h 137"/>
              <a:gd name="T14" fmla="*/ 71 w 138"/>
              <a:gd name="T15" fmla="*/ 73 h 137"/>
              <a:gd name="T16" fmla="*/ 104 w 138"/>
              <a:gd name="T17" fmla="*/ 68 h 137"/>
              <a:gd name="T18" fmla="*/ 69 w 138"/>
              <a:gd name="T19" fmla="*/ 34 h 137"/>
              <a:gd name="T20" fmla="*/ 35 w 138"/>
              <a:gd name="T21" fmla="*/ 68 h 137"/>
              <a:gd name="T22" fmla="*/ 69 w 138"/>
              <a:gd name="T23" fmla="*/ 103 h 137"/>
              <a:gd name="T24" fmla="*/ 104 w 138"/>
              <a:gd name="T25" fmla="*/ 68 h 137"/>
              <a:gd name="T26" fmla="*/ 71 w 138"/>
              <a:gd name="T27" fmla="*/ 88 h 137"/>
              <a:gd name="T28" fmla="*/ 71 w 138"/>
              <a:gd name="T29" fmla="*/ 94 h 137"/>
              <a:gd name="T30" fmla="*/ 68 w 138"/>
              <a:gd name="T31" fmla="*/ 94 h 137"/>
              <a:gd name="T32" fmla="*/ 68 w 138"/>
              <a:gd name="T33" fmla="*/ 88 h 137"/>
              <a:gd name="T34" fmla="*/ 52 w 138"/>
              <a:gd name="T35" fmla="*/ 74 h 137"/>
              <a:gd name="T36" fmla="*/ 63 w 138"/>
              <a:gd name="T37" fmla="*/ 74 h 137"/>
              <a:gd name="T38" fmla="*/ 68 w 138"/>
              <a:gd name="T39" fmla="*/ 80 h 137"/>
              <a:gd name="T40" fmla="*/ 68 w 138"/>
              <a:gd name="T41" fmla="*/ 72 h 137"/>
              <a:gd name="T42" fmla="*/ 63 w 138"/>
              <a:gd name="T43" fmla="*/ 71 h 137"/>
              <a:gd name="T44" fmla="*/ 53 w 138"/>
              <a:gd name="T45" fmla="*/ 60 h 137"/>
              <a:gd name="T46" fmla="*/ 68 w 138"/>
              <a:gd name="T47" fmla="*/ 48 h 137"/>
              <a:gd name="T48" fmla="*/ 68 w 138"/>
              <a:gd name="T49" fmla="*/ 43 h 137"/>
              <a:gd name="T50" fmla="*/ 71 w 138"/>
              <a:gd name="T51" fmla="*/ 43 h 137"/>
              <a:gd name="T52" fmla="*/ 71 w 138"/>
              <a:gd name="T53" fmla="*/ 48 h 137"/>
              <a:gd name="T54" fmla="*/ 85 w 138"/>
              <a:gd name="T55" fmla="*/ 60 h 137"/>
              <a:gd name="T56" fmla="*/ 75 w 138"/>
              <a:gd name="T57" fmla="*/ 60 h 137"/>
              <a:gd name="T58" fmla="*/ 71 w 138"/>
              <a:gd name="T59" fmla="*/ 56 h 137"/>
              <a:gd name="T60" fmla="*/ 71 w 138"/>
              <a:gd name="T61" fmla="*/ 62 h 137"/>
              <a:gd name="T62" fmla="*/ 87 w 138"/>
              <a:gd name="T63" fmla="*/ 76 h 137"/>
              <a:gd name="T64" fmla="*/ 71 w 138"/>
              <a:gd name="T65" fmla="*/ 88 h 137"/>
              <a:gd name="T66" fmla="*/ 38 w 138"/>
              <a:gd name="T67" fmla="*/ 29 h 137"/>
              <a:gd name="T68" fmla="*/ 39 w 138"/>
              <a:gd name="T69" fmla="*/ 34 h 137"/>
              <a:gd name="T70" fmla="*/ 56 w 138"/>
              <a:gd name="T71" fmla="*/ 11 h 137"/>
              <a:gd name="T72" fmla="*/ 29 w 138"/>
              <a:gd name="T73" fmla="*/ 5 h 137"/>
              <a:gd name="T74" fmla="*/ 30 w 138"/>
              <a:gd name="T75" fmla="*/ 9 h 137"/>
              <a:gd name="T76" fmla="*/ 0 w 138"/>
              <a:gd name="T77" fmla="*/ 54 h 137"/>
              <a:gd name="T78" fmla="*/ 21 w 138"/>
              <a:gd name="T79" fmla="*/ 54 h 137"/>
              <a:gd name="T80" fmla="*/ 38 w 138"/>
              <a:gd name="T81" fmla="*/ 29 h 137"/>
              <a:gd name="T82" fmla="*/ 117 w 138"/>
              <a:gd name="T83" fmla="*/ 54 h 137"/>
              <a:gd name="T84" fmla="*/ 138 w 138"/>
              <a:gd name="T85" fmla="*/ 54 h 137"/>
              <a:gd name="T86" fmla="*/ 88 w 138"/>
              <a:gd name="T87" fmla="*/ 0 h 137"/>
              <a:gd name="T88" fmla="*/ 88 w 138"/>
              <a:gd name="T89" fmla="*/ 22 h 137"/>
              <a:gd name="T90" fmla="*/ 117 w 138"/>
              <a:gd name="T91" fmla="*/ 54 h 137"/>
              <a:gd name="T92" fmla="*/ 21 w 138"/>
              <a:gd name="T93" fmla="*/ 82 h 137"/>
              <a:gd name="T94" fmla="*/ 0 w 138"/>
              <a:gd name="T95" fmla="*/ 82 h 137"/>
              <a:gd name="T96" fmla="*/ 55 w 138"/>
              <a:gd name="T97" fmla="*/ 137 h 137"/>
              <a:gd name="T98" fmla="*/ 55 w 138"/>
              <a:gd name="T99" fmla="*/ 116 h 137"/>
              <a:gd name="T100" fmla="*/ 21 w 138"/>
              <a:gd name="T101" fmla="*/ 82 h 137"/>
              <a:gd name="T102" fmla="*/ 117 w 138"/>
              <a:gd name="T103" fmla="*/ 82 h 137"/>
              <a:gd name="T104" fmla="*/ 83 w 138"/>
              <a:gd name="T105" fmla="*/ 116 h 137"/>
              <a:gd name="T106" fmla="*/ 83 w 138"/>
              <a:gd name="T107" fmla="*/ 137 h 137"/>
              <a:gd name="T108" fmla="*/ 138 w 138"/>
              <a:gd name="T109" fmla="*/ 82 h 137"/>
              <a:gd name="T110" fmla="*/ 117 w 138"/>
              <a:gd name="T111" fmla="*/ 82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8" h="137">
                <a:moveTo>
                  <a:pt x="64" y="59"/>
                </a:moveTo>
                <a:cubicBezTo>
                  <a:pt x="64" y="60"/>
                  <a:pt x="65" y="61"/>
                  <a:pt x="68" y="62"/>
                </a:cubicBezTo>
                <a:cubicBezTo>
                  <a:pt x="68" y="56"/>
                  <a:pt x="68" y="56"/>
                  <a:pt x="68" y="56"/>
                </a:cubicBezTo>
                <a:cubicBezTo>
                  <a:pt x="66" y="56"/>
                  <a:pt x="64" y="57"/>
                  <a:pt x="64" y="59"/>
                </a:cubicBezTo>
                <a:close/>
                <a:moveTo>
                  <a:pt x="71" y="73"/>
                </a:moveTo>
                <a:cubicBezTo>
                  <a:pt x="71" y="80"/>
                  <a:pt x="71" y="80"/>
                  <a:pt x="71" y="80"/>
                </a:cubicBezTo>
                <a:cubicBezTo>
                  <a:pt x="73" y="79"/>
                  <a:pt x="75" y="79"/>
                  <a:pt x="75" y="76"/>
                </a:cubicBezTo>
                <a:cubicBezTo>
                  <a:pt x="75" y="75"/>
                  <a:pt x="74" y="74"/>
                  <a:pt x="71" y="73"/>
                </a:cubicBezTo>
                <a:close/>
                <a:moveTo>
                  <a:pt x="104" y="68"/>
                </a:moveTo>
                <a:cubicBezTo>
                  <a:pt x="104" y="49"/>
                  <a:pt x="88" y="34"/>
                  <a:pt x="69" y="34"/>
                </a:cubicBezTo>
                <a:cubicBezTo>
                  <a:pt x="50" y="34"/>
                  <a:pt x="35" y="49"/>
                  <a:pt x="35" y="68"/>
                </a:cubicBezTo>
                <a:cubicBezTo>
                  <a:pt x="35" y="88"/>
                  <a:pt x="50" y="103"/>
                  <a:pt x="69" y="103"/>
                </a:cubicBezTo>
                <a:cubicBezTo>
                  <a:pt x="88" y="103"/>
                  <a:pt x="104" y="88"/>
                  <a:pt x="104" y="68"/>
                </a:cubicBezTo>
                <a:close/>
                <a:moveTo>
                  <a:pt x="71" y="88"/>
                </a:moveTo>
                <a:cubicBezTo>
                  <a:pt x="71" y="94"/>
                  <a:pt x="71" y="94"/>
                  <a:pt x="71" y="94"/>
                </a:cubicBezTo>
                <a:cubicBezTo>
                  <a:pt x="68" y="94"/>
                  <a:pt x="68" y="94"/>
                  <a:pt x="68" y="94"/>
                </a:cubicBezTo>
                <a:cubicBezTo>
                  <a:pt x="68" y="88"/>
                  <a:pt x="68" y="88"/>
                  <a:pt x="68" y="88"/>
                </a:cubicBezTo>
                <a:cubicBezTo>
                  <a:pt x="56" y="88"/>
                  <a:pt x="52" y="82"/>
                  <a:pt x="52" y="74"/>
                </a:cubicBezTo>
                <a:cubicBezTo>
                  <a:pt x="63" y="74"/>
                  <a:pt x="63" y="74"/>
                  <a:pt x="63" y="74"/>
                </a:cubicBezTo>
                <a:cubicBezTo>
                  <a:pt x="63" y="76"/>
                  <a:pt x="64" y="79"/>
                  <a:pt x="68" y="80"/>
                </a:cubicBezTo>
                <a:cubicBezTo>
                  <a:pt x="68" y="72"/>
                  <a:pt x="68" y="72"/>
                  <a:pt x="68" y="72"/>
                </a:cubicBezTo>
                <a:cubicBezTo>
                  <a:pt x="66" y="72"/>
                  <a:pt x="65" y="71"/>
                  <a:pt x="63" y="71"/>
                </a:cubicBezTo>
                <a:cubicBezTo>
                  <a:pt x="57" y="69"/>
                  <a:pt x="53" y="67"/>
                  <a:pt x="53" y="60"/>
                </a:cubicBezTo>
                <a:cubicBezTo>
                  <a:pt x="53" y="51"/>
                  <a:pt x="61" y="48"/>
                  <a:pt x="68" y="48"/>
                </a:cubicBezTo>
                <a:cubicBezTo>
                  <a:pt x="68" y="43"/>
                  <a:pt x="68" y="43"/>
                  <a:pt x="68" y="43"/>
                </a:cubicBezTo>
                <a:cubicBezTo>
                  <a:pt x="71" y="43"/>
                  <a:pt x="71" y="43"/>
                  <a:pt x="71" y="43"/>
                </a:cubicBezTo>
                <a:cubicBezTo>
                  <a:pt x="71" y="48"/>
                  <a:pt x="71" y="48"/>
                  <a:pt x="71" y="48"/>
                </a:cubicBezTo>
                <a:cubicBezTo>
                  <a:pt x="78" y="48"/>
                  <a:pt x="85" y="51"/>
                  <a:pt x="85" y="60"/>
                </a:cubicBezTo>
                <a:cubicBezTo>
                  <a:pt x="75" y="60"/>
                  <a:pt x="75" y="60"/>
                  <a:pt x="75" y="60"/>
                </a:cubicBezTo>
                <a:cubicBezTo>
                  <a:pt x="74" y="57"/>
                  <a:pt x="74" y="57"/>
                  <a:pt x="71" y="56"/>
                </a:cubicBezTo>
                <a:cubicBezTo>
                  <a:pt x="71" y="62"/>
                  <a:pt x="71" y="62"/>
                  <a:pt x="71" y="62"/>
                </a:cubicBezTo>
                <a:cubicBezTo>
                  <a:pt x="85" y="65"/>
                  <a:pt x="87" y="70"/>
                  <a:pt x="87" y="76"/>
                </a:cubicBezTo>
                <a:cubicBezTo>
                  <a:pt x="87" y="82"/>
                  <a:pt x="82" y="88"/>
                  <a:pt x="71" y="88"/>
                </a:cubicBezTo>
                <a:close/>
                <a:moveTo>
                  <a:pt x="38" y="29"/>
                </a:moveTo>
                <a:cubicBezTo>
                  <a:pt x="39" y="34"/>
                  <a:pt x="39" y="34"/>
                  <a:pt x="39" y="34"/>
                </a:cubicBezTo>
                <a:cubicBezTo>
                  <a:pt x="56" y="11"/>
                  <a:pt x="56" y="11"/>
                  <a:pt x="56" y="11"/>
                </a:cubicBezTo>
                <a:cubicBezTo>
                  <a:pt x="29" y="5"/>
                  <a:pt x="29" y="5"/>
                  <a:pt x="29" y="5"/>
                </a:cubicBezTo>
                <a:cubicBezTo>
                  <a:pt x="30" y="9"/>
                  <a:pt x="30" y="9"/>
                  <a:pt x="30" y="9"/>
                </a:cubicBezTo>
                <a:cubicBezTo>
                  <a:pt x="15" y="20"/>
                  <a:pt x="4" y="35"/>
                  <a:pt x="0" y="54"/>
                </a:cubicBezTo>
                <a:cubicBezTo>
                  <a:pt x="21" y="54"/>
                  <a:pt x="21" y="54"/>
                  <a:pt x="21" y="54"/>
                </a:cubicBezTo>
                <a:cubicBezTo>
                  <a:pt x="24" y="44"/>
                  <a:pt x="30" y="36"/>
                  <a:pt x="38" y="29"/>
                </a:cubicBezTo>
                <a:close/>
                <a:moveTo>
                  <a:pt x="117" y="54"/>
                </a:moveTo>
                <a:cubicBezTo>
                  <a:pt x="138" y="54"/>
                  <a:pt x="138" y="54"/>
                  <a:pt x="138" y="54"/>
                </a:cubicBezTo>
                <a:cubicBezTo>
                  <a:pt x="133" y="28"/>
                  <a:pt x="113" y="7"/>
                  <a:pt x="88" y="0"/>
                </a:cubicBezTo>
                <a:cubicBezTo>
                  <a:pt x="88" y="22"/>
                  <a:pt x="88" y="22"/>
                  <a:pt x="88" y="22"/>
                </a:cubicBezTo>
                <a:cubicBezTo>
                  <a:pt x="102" y="27"/>
                  <a:pt x="113" y="39"/>
                  <a:pt x="117" y="54"/>
                </a:cubicBezTo>
                <a:close/>
                <a:moveTo>
                  <a:pt x="21" y="82"/>
                </a:moveTo>
                <a:cubicBezTo>
                  <a:pt x="0" y="82"/>
                  <a:pt x="0" y="82"/>
                  <a:pt x="0" y="82"/>
                </a:cubicBezTo>
                <a:cubicBezTo>
                  <a:pt x="6" y="110"/>
                  <a:pt x="28" y="131"/>
                  <a:pt x="55" y="137"/>
                </a:cubicBezTo>
                <a:cubicBezTo>
                  <a:pt x="55" y="116"/>
                  <a:pt x="55" y="116"/>
                  <a:pt x="55" y="116"/>
                </a:cubicBezTo>
                <a:cubicBezTo>
                  <a:pt x="39" y="111"/>
                  <a:pt x="26" y="98"/>
                  <a:pt x="21" y="82"/>
                </a:cubicBezTo>
                <a:close/>
                <a:moveTo>
                  <a:pt x="117" y="82"/>
                </a:moveTo>
                <a:cubicBezTo>
                  <a:pt x="112" y="98"/>
                  <a:pt x="99" y="111"/>
                  <a:pt x="83" y="116"/>
                </a:cubicBezTo>
                <a:cubicBezTo>
                  <a:pt x="83" y="137"/>
                  <a:pt x="83" y="137"/>
                  <a:pt x="83" y="137"/>
                </a:cubicBezTo>
                <a:cubicBezTo>
                  <a:pt x="111" y="131"/>
                  <a:pt x="132" y="110"/>
                  <a:pt x="138" y="82"/>
                </a:cubicBezTo>
                <a:lnTo>
                  <a:pt x="117" y="82"/>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dirty="0">
              <a:latin typeface="Calibri"/>
              <a:cs typeface="Calibri"/>
            </a:endParaRPr>
          </a:p>
        </p:txBody>
      </p:sp>
      <p:sp>
        <p:nvSpPr>
          <p:cNvPr id="27" name="Freeform 9">
            <a:extLst>
              <a:ext uri="{FF2B5EF4-FFF2-40B4-BE49-F238E27FC236}">
                <a16:creationId xmlns:a16="http://schemas.microsoft.com/office/drawing/2014/main" id="{F03EAAE2-07CB-324B-8521-147A0038C2AD}"/>
              </a:ext>
            </a:extLst>
          </p:cNvPr>
          <p:cNvSpPr>
            <a:spLocks noChangeAspect="1" noEditPoints="1"/>
          </p:cNvSpPr>
          <p:nvPr/>
        </p:nvSpPr>
        <p:spPr bwMode="auto">
          <a:xfrm>
            <a:off x="845074" y="2956069"/>
            <a:ext cx="106697" cy="275000"/>
          </a:xfrm>
          <a:custGeom>
            <a:avLst/>
            <a:gdLst>
              <a:gd name="T0" fmla="*/ 198 w 271"/>
              <a:gd name="T1" fmla="*/ 140 h 705"/>
              <a:gd name="T2" fmla="*/ 198 w 271"/>
              <a:gd name="T3" fmla="*/ 140 h 705"/>
              <a:gd name="T4" fmla="*/ 73 w 271"/>
              <a:gd name="T5" fmla="*/ 140 h 705"/>
              <a:gd name="T6" fmla="*/ 0 w 271"/>
              <a:gd name="T7" fmla="*/ 213 h 705"/>
              <a:gd name="T8" fmla="*/ 0 w 271"/>
              <a:gd name="T9" fmla="*/ 390 h 705"/>
              <a:gd name="T10" fmla="*/ 21 w 271"/>
              <a:gd name="T11" fmla="*/ 414 h 705"/>
              <a:gd name="T12" fmla="*/ 42 w 271"/>
              <a:gd name="T13" fmla="*/ 390 h 705"/>
              <a:gd name="T14" fmla="*/ 42 w 271"/>
              <a:gd name="T15" fmla="*/ 230 h 705"/>
              <a:gd name="T16" fmla="*/ 69 w 271"/>
              <a:gd name="T17" fmla="*/ 230 h 705"/>
              <a:gd name="T18" fmla="*/ 69 w 271"/>
              <a:gd name="T19" fmla="*/ 676 h 705"/>
              <a:gd name="T20" fmla="*/ 95 w 271"/>
              <a:gd name="T21" fmla="*/ 705 h 705"/>
              <a:gd name="T22" fmla="*/ 121 w 271"/>
              <a:gd name="T23" fmla="*/ 676 h 705"/>
              <a:gd name="T24" fmla="*/ 121 w 271"/>
              <a:gd name="T25" fmla="*/ 415 h 705"/>
              <a:gd name="T26" fmla="*/ 149 w 271"/>
              <a:gd name="T27" fmla="*/ 415 h 705"/>
              <a:gd name="T28" fmla="*/ 149 w 271"/>
              <a:gd name="T29" fmla="*/ 676 h 705"/>
              <a:gd name="T30" fmla="*/ 175 w 271"/>
              <a:gd name="T31" fmla="*/ 705 h 705"/>
              <a:gd name="T32" fmla="*/ 202 w 271"/>
              <a:gd name="T33" fmla="*/ 676 h 705"/>
              <a:gd name="T34" fmla="*/ 202 w 271"/>
              <a:gd name="T35" fmla="*/ 230 h 705"/>
              <a:gd name="T36" fmla="*/ 229 w 271"/>
              <a:gd name="T37" fmla="*/ 230 h 705"/>
              <a:gd name="T38" fmla="*/ 229 w 271"/>
              <a:gd name="T39" fmla="*/ 390 h 705"/>
              <a:gd name="T40" fmla="*/ 250 w 271"/>
              <a:gd name="T41" fmla="*/ 414 h 705"/>
              <a:gd name="T42" fmla="*/ 271 w 271"/>
              <a:gd name="T43" fmla="*/ 390 h 705"/>
              <a:gd name="T44" fmla="*/ 271 w 271"/>
              <a:gd name="T45" fmla="*/ 213 h 705"/>
              <a:gd name="T46" fmla="*/ 198 w 271"/>
              <a:gd name="T47" fmla="*/ 140 h 705"/>
              <a:gd name="T48" fmla="*/ 79 w 271"/>
              <a:gd name="T49" fmla="*/ 56 h 705"/>
              <a:gd name="T50" fmla="*/ 79 w 271"/>
              <a:gd name="T51" fmla="*/ 56 h 705"/>
              <a:gd name="T52" fmla="*/ 135 w 271"/>
              <a:gd name="T53" fmla="*/ 0 h 705"/>
              <a:gd name="T54" fmla="*/ 192 w 271"/>
              <a:gd name="T55" fmla="*/ 56 h 705"/>
              <a:gd name="T56" fmla="*/ 135 w 271"/>
              <a:gd name="T57" fmla="*/ 113 h 705"/>
              <a:gd name="T58" fmla="*/ 79 w 271"/>
              <a:gd name="T59" fmla="*/ 56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1" h="705">
                <a:moveTo>
                  <a:pt x="198" y="140"/>
                </a:moveTo>
                <a:lnTo>
                  <a:pt x="198" y="140"/>
                </a:lnTo>
                <a:lnTo>
                  <a:pt x="73" y="140"/>
                </a:lnTo>
                <a:cubicBezTo>
                  <a:pt x="32" y="140"/>
                  <a:pt x="0" y="173"/>
                  <a:pt x="0" y="213"/>
                </a:cubicBezTo>
                <a:lnTo>
                  <a:pt x="0" y="390"/>
                </a:lnTo>
                <a:cubicBezTo>
                  <a:pt x="0" y="404"/>
                  <a:pt x="7" y="414"/>
                  <a:pt x="21" y="414"/>
                </a:cubicBezTo>
                <a:cubicBezTo>
                  <a:pt x="34" y="414"/>
                  <a:pt x="42" y="404"/>
                  <a:pt x="42" y="390"/>
                </a:cubicBezTo>
                <a:lnTo>
                  <a:pt x="42" y="230"/>
                </a:lnTo>
                <a:lnTo>
                  <a:pt x="69" y="230"/>
                </a:lnTo>
                <a:cubicBezTo>
                  <a:pt x="69" y="230"/>
                  <a:pt x="69" y="649"/>
                  <a:pt x="69" y="676"/>
                </a:cubicBezTo>
                <a:cubicBezTo>
                  <a:pt x="69" y="695"/>
                  <a:pt x="77" y="705"/>
                  <a:pt x="95" y="705"/>
                </a:cubicBezTo>
                <a:cubicBezTo>
                  <a:pt x="113" y="705"/>
                  <a:pt x="121" y="695"/>
                  <a:pt x="121" y="676"/>
                </a:cubicBezTo>
                <a:lnTo>
                  <a:pt x="121" y="415"/>
                </a:lnTo>
                <a:lnTo>
                  <a:pt x="149" y="415"/>
                </a:lnTo>
                <a:lnTo>
                  <a:pt x="149" y="676"/>
                </a:lnTo>
                <a:cubicBezTo>
                  <a:pt x="149" y="695"/>
                  <a:pt x="157" y="705"/>
                  <a:pt x="175" y="705"/>
                </a:cubicBezTo>
                <a:cubicBezTo>
                  <a:pt x="194" y="705"/>
                  <a:pt x="202" y="695"/>
                  <a:pt x="202" y="676"/>
                </a:cubicBezTo>
                <a:lnTo>
                  <a:pt x="202" y="230"/>
                </a:lnTo>
                <a:lnTo>
                  <a:pt x="229" y="230"/>
                </a:lnTo>
                <a:lnTo>
                  <a:pt x="229" y="390"/>
                </a:lnTo>
                <a:cubicBezTo>
                  <a:pt x="229" y="404"/>
                  <a:pt x="236" y="414"/>
                  <a:pt x="250" y="414"/>
                </a:cubicBezTo>
                <a:cubicBezTo>
                  <a:pt x="264" y="414"/>
                  <a:pt x="271" y="404"/>
                  <a:pt x="271" y="390"/>
                </a:cubicBezTo>
                <a:lnTo>
                  <a:pt x="271" y="213"/>
                </a:lnTo>
                <a:cubicBezTo>
                  <a:pt x="271" y="173"/>
                  <a:pt x="238" y="140"/>
                  <a:pt x="198" y="140"/>
                </a:cubicBezTo>
                <a:close/>
                <a:moveTo>
                  <a:pt x="79" y="56"/>
                </a:moveTo>
                <a:lnTo>
                  <a:pt x="79" y="56"/>
                </a:lnTo>
                <a:cubicBezTo>
                  <a:pt x="79" y="24"/>
                  <a:pt x="104" y="0"/>
                  <a:pt x="135" y="0"/>
                </a:cubicBezTo>
                <a:cubicBezTo>
                  <a:pt x="167" y="0"/>
                  <a:pt x="192" y="24"/>
                  <a:pt x="192" y="56"/>
                </a:cubicBezTo>
                <a:cubicBezTo>
                  <a:pt x="192" y="87"/>
                  <a:pt x="167" y="113"/>
                  <a:pt x="135" y="113"/>
                </a:cubicBezTo>
                <a:cubicBezTo>
                  <a:pt x="104" y="113"/>
                  <a:pt x="79" y="87"/>
                  <a:pt x="79" y="56"/>
                </a:cubicBezTo>
                <a:close/>
              </a:path>
            </a:pathLst>
          </a:custGeom>
          <a:solidFill>
            <a:schemeClr val="bg2"/>
          </a:solidFill>
          <a:ln w="0">
            <a:noFill/>
            <a:prstDash val="solid"/>
            <a:round/>
            <a:headEnd/>
            <a:tailEnd/>
          </a:ln>
        </p:spPr>
        <p:txBody>
          <a:bodyPr vert="horz" wrap="square" lIns="68750" tIns="34375" rIns="68750" bIns="34375" numCol="1" anchor="t" anchorCtr="0" compatLnSpc="1">
            <a:prstTxWarp prst="textNoShape">
              <a:avLst/>
            </a:prstTxWarp>
          </a:bodyPr>
          <a:lstStyle/>
          <a:p>
            <a:endParaRPr lang="en-US" sz="1353" dirty="0"/>
          </a:p>
        </p:txBody>
      </p:sp>
      <p:sp>
        <p:nvSpPr>
          <p:cNvPr id="28" name="Freeform 9">
            <a:extLst>
              <a:ext uri="{FF2B5EF4-FFF2-40B4-BE49-F238E27FC236}">
                <a16:creationId xmlns:a16="http://schemas.microsoft.com/office/drawing/2014/main" id="{7A69D23F-1F18-FC47-AA47-2912C53B0BCE}"/>
              </a:ext>
            </a:extLst>
          </p:cNvPr>
          <p:cNvSpPr>
            <a:spLocks noChangeAspect="1" noEditPoints="1"/>
          </p:cNvSpPr>
          <p:nvPr/>
        </p:nvSpPr>
        <p:spPr bwMode="auto">
          <a:xfrm>
            <a:off x="1080738" y="3077800"/>
            <a:ext cx="106697" cy="275000"/>
          </a:xfrm>
          <a:custGeom>
            <a:avLst/>
            <a:gdLst>
              <a:gd name="T0" fmla="*/ 198 w 271"/>
              <a:gd name="T1" fmla="*/ 140 h 705"/>
              <a:gd name="T2" fmla="*/ 198 w 271"/>
              <a:gd name="T3" fmla="*/ 140 h 705"/>
              <a:gd name="T4" fmla="*/ 73 w 271"/>
              <a:gd name="T5" fmla="*/ 140 h 705"/>
              <a:gd name="T6" fmla="*/ 0 w 271"/>
              <a:gd name="T7" fmla="*/ 213 h 705"/>
              <a:gd name="T8" fmla="*/ 0 w 271"/>
              <a:gd name="T9" fmla="*/ 390 h 705"/>
              <a:gd name="T10" fmla="*/ 21 w 271"/>
              <a:gd name="T11" fmla="*/ 414 h 705"/>
              <a:gd name="T12" fmla="*/ 42 w 271"/>
              <a:gd name="T13" fmla="*/ 390 h 705"/>
              <a:gd name="T14" fmla="*/ 42 w 271"/>
              <a:gd name="T15" fmla="*/ 230 h 705"/>
              <a:gd name="T16" fmla="*/ 69 w 271"/>
              <a:gd name="T17" fmla="*/ 230 h 705"/>
              <a:gd name="T18" fmla="*/ 69 w 271"/>
              <a:gd name="T19" fmla="*/ 676 h 705"/>
              <a:gd name="T20" fmla="*/ 95 w 271"/>
              <a:gd name="T21" fmla="*/ 705 h 705"/>
              <a:gd name="T22" fmla="*/ 121 w 271"/>
              <a:gd name="T23" fmla="*/ 676 h 705"/>
              <a:gd name="T24" fmla="*/ 121 w 271"/>
              <a:gd name="T25" fmla="*/ 415 h 705"/>
              <a:gd name="T26" fmla="*/ 149 w 271"/>
              <a:gd name="T27" fmla="*/ 415 h 705"/>
              <a:gd name="T28" fmla="*/ 149 w 271"/>
              <a:gd name="T29" fmla="*/ 676 h 705"/>
              <a:gd name="T30" fmla="*/ 175 w 271"/>
              <a:gd name="T31" fmla="*/ 705 h 705"/>
              <a:gd name="T32" fmla="*/ 202 w 271"/>
              <a:gd name="T33" fmla="*/ 676 h 705"/>
              <a:gd name="T34" fmla="*/ 202 w 271"/>
              <a:gd name="T35" fmla="*/ 230 h 705"/>
              <a:gd name="T36" fmla="*/ 229 w 271"/>
              <a:gd name="T37" fmla="*/ 230 h 705"/>
              <a:gd name="T38" fmla="*/ 229 w 271"/>
              <a:gd name="T39" fmla="*/ 390 h 705"/>
              <a:gd name="T40" fmla="*/ 250 w 271"/>
              <a:gd name="T41" fmla="*/ 414 h 705"/>
              <a:gd name="T42" fmla="*/ 271 w 271"/>
              <a:gd name="T43" fmla="*/ 390 h 705"/>
              <a:gd name="T44" fmla="*/ 271 w 271"/>
              <a:gd name="T45" fmla="*/ 213 h 705"/>
              <a:gd name="T46" fmla="*/ 198 w 271"/>
              <a:gd name="T47" fmla="*/ 140 h 705"/>
              <a:gd name="T48" fmla="*/ 79 w 271"/>
              <a:gd name="T49" fmla="*/ 56 h 705"/>
              <a:gd name="T50" fmla="*/ 79 w 271"/>
              <a:gd name="T51" fmla="*/ 56 h 705"/>
              <a:gd name="T52" fmla="*/ 135 w 271"/>
              <a:gd name="T53" fmla="*/ 0 h 705"/>
              <a:gd name="T54" fmla="*/ 192 w 271"/>
              <a:gd name="T55" fmla="*/ 56 h 705"/>
              <a:gd name="T56" fmla="*/ 135 w 271"/>
              <a:gd name="T57" fmla="*/ 113 h 705"/>
              <a:gd name="T58" fmla="*/ 79 w 271"/>
              <a:gd name="T59" fmla="*/ 56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1" h="705">
                <a:moveTo>
                  <a:pt x="198" y="140"/>
                </a:moveTo>
                <a:lnTo>
                  <a:pt x="198" y="140"/>
                </a:lnTo>
                <a:lnTo>
                  <a:pt x="73" y="140"/>
                </a:lnTo>
                <a:cubicBezTo>
                  <a:pt x="32" y="140"/>
                  <a:pt x="0" y="173"/>
                  <a:pt x="0" y="213"/>
                </a:cubicBezTo>
                <a:lnTo>
                  <a:pt x="0" y="390"/>
                </a:lnTo>
                <a:cubicBezTo>
                  <a:pt x="0" y="404"/>
                  <a:pt x="7" y="414"/>
                  <a:pt x="21" y="414"/>
                </a:cubicBezTo>
                <a:cubicBezTo>
                  <a:pt x="34" y="414"/>
                  <a:pt x="42" y="404"/>
                  <a:pt x="42" y="390"/>
                </a:cubicBezTo>
                <a:lnTo>
                  <a:pt x="42" y="230"/>
                </a:lnTo>
                <a:lnTo>
                  <a:pt x="69" y="230"/>
                </a:lnTo>
                <a:cubicBezTo>
                  <a:pt x="69" y="230"/>
                  <a:pt x="69" y="649"/>
                  <a:pt x="69" y="676"/>
                </a:cubicBezTo>
                <a:cubicBezTo>
                  <a:pt x="69" y="695"/>
                  <a:pt x="77" y="705"/>
                  <a:pt x="95" y="705"/>
                </a:cubicBezTo>
                <a:cubicBezTo>
                  <a:pt x="113" y="705"/>
                  <a:pt x="121" y="695"/>
                  <a:pt x="121" y="676"/>
                </a:cubicBezTo>
                <a:lnTo>
                  <a:pt x="121" y="415"/>
                </a:lnTo>
                <a:lnTo>
                  <a:pt x="149" y="415"/>
                </a:lnTo>
                <a:lnTo>
                  <a:pt x="149" y="676"/>
                </a:lnTo>
                <a:cubicBezTo>
                  <a:pt x="149" y="695"/>
                  <a:pt x="157" y="705"/>
                  <a:pt x="175" y="705"/>
                </a:cubicBezTo>
                <a:cubicBezTo>
                  <a:pt x="194" y="705"/>
                  <a:pt x="202" y="695"/>
                  <a:pt x="202" y="676"/>
                </a:cubicBezTo>
                <a:lnTo>
                  <a:pt x="202" y="230"/>
                </a:lnTo>
                <a:lnTo>
                  <a:pt x="229" y="230"/>
                </a:lnTo>
                <a:lnTo>
                  <a:pt x="229" y="390"/>
                </a:lnTo>
                <a:cubicBezTo>
                  <a:pt x="229" y="404"/>
                  <a:pt x="236" y="414"/>
                  <a:pt x="250" y="414"/>
                </a:cubicBezTo>
                <a:cubicBezTo>
                  <a:pt x="264" y="414"/>
                  <a:pt x="271" y="404"/>
                  <a:pt x="271" y="390"/>
                </a:cubicBezTo>
                <a:lnTo>
                  <a:pt x="271" y="213"/>
                </a:lnTo>
                <a:cubicBezTo>
                  <a:pt x="271" y="173"/>
                  <a:pt x="238" y="140"/>
                  <a:pt x="198" y="140"/>
                </a:cubicBezTo>
                <a:close/>
                <a:moveTo>
                  <a:pt x="79" y="56"/>
                </a:moveTo>
                <a:lnTo>
                  <a:pt x="79" y="56"/>
                </a:lnTo>
                <a:cubicBezTo>
                  <a:pt x="79" y="24"/>
                  <a:pt x="104" y="0"/>
                  <a:pt x="135" y="0"/>
                </a:cubicBezTo>
                <a:cubicBezTo>
                  <a:pt x="167" y="0"/>
                  <a:pt x="192" y="24"/>
                  <a:pt x="192" y="56"/>
                </a:cubicBezTo>
                <a:cubicBezTo>
                  <a:pt x="192" y="87"/>
                  <a:pt x="167" y="113"/>
                  <a:pt x="135" y="113"/>
                </a:cubicBezTo>
                <a:cubicBezTo>
                  <a:pt x="104" y="113"/>
                  <a:pt x="79" y="87"/>
                  <a:pt x="79" y="56"/>
                </a:cubicBezTo>
                <a:close/>
              </a:path>
            </a:pathLst>
          </a:custGeom>
          <a:solidFill>
            <a:schemeClr val="bg2"/>
          </a:solidFill>
          <a:ln w="0">
            <a:noFill/>
            <a:prstDash val="solid"/>
            <a:round/>
            <a:headEnd/>
            <a:tailEnd/>
          </a:ln>
        </p:spPr>
        <p:txBody>
          <a:bodyPr vert="horz" wrap="square" lIns="68750" tIns="34375" rIns="68750" bIns="34375" numCol="1" anchor="t" anchorCtr="0" compatLnSpc="1">
            <a:prstTxWarp prst="textNoShape">
              <a:avLst/>
            </a:prstTxWarp>
          </a:bodyPr>
          <a:lstStyle/>
          <a:p>
            <a:endParaRPr lang="en-US" sz="1353" dirty="0"/>
          </a:p>
        </p:txBody>
      </p:sp>
      <p:sp>
        <p:nvSpPr>
          <p:cNvPr id="29" name="Freeform 9">
            <a:extLst>
              <a:ext uri="{FF2B5EF4-FFF2-40B4-BE49-F238E27FC236}">
                <a16:creationId xmlns:a16="http://schemas.microsoft.com/office/drawing/2014/main" id="{C4402F59-60BD-BD44-B752-E15E46A4798E}"/>
              </a:ext>
            </a:extLst>
          </p:cNvPr>
          <p:cNvSpPr>
            <a:spLocks noChangeAspect="1" noEditPoints="1"/>
          </p:cNvSpPr>
          <p:nvPr/>
        </p:nvSpPr>
        <p:spPr bwMode="auto">
          <a:xfrm>
            <a:off x="1320873" y="2875519"/>
            <a:ext cx="106697" cy="275000"/>
          </a:xfrm>
          <a:custGeom>
            <a:avLst/>
            <a:gdLst>
              <a:gd name="T0" fmla="*/ 198 w 271"/>
              <a:gd name="T1" fmla="*/ 140 h 705"/>
              <a:gd name="T2" fmla="*/ 198 w 271"/>
              <a:gd name="T3" fmla="*/ 140 h 705"/>
              <a:gd name="T4" fmla="*/ 73 w 271"/>
              <a:gd name="T5" fmla="*/ 140 h 705"/>
              <a:gd name="T6" fmla="*/ 0 w 271"/>
              <a:gd name="T7" fmla="*/ 213 h 705"/>
              <a:gd name="T8" fmla="*/ 0 w 271"/>
              <a:gd name="T9" fmla="*/ 390 h 705"/>
              <a:gd name="T10" fmla="*/ 21 w 271"/>
              <a:gd name="T11" fmla="*/ 414 h 705"/>
              <a:gd name="T12" fmla="*/ 42 w 271"/>
              <a:gd name="T13" fmla="*/ 390 h 705"/>
              <a:gd name="T14" fmla="*/ 42 w 271"/>
              <a:gd name="T15" fmla="*/ 230 h 705"/>
              <a:gd name="T16" fmla="*/ 69 w 271"/>
              <a:gd name="T17" fmla="*/ 230 h 705"/>
              <a:gd name="T18" fmla="*/ 69 w 271"/>
              <a:gd name="T19" fmla="*/ 676 h 705"/>
              <a:gd name="T20" fmla="*/ 95 w 271"/>
              <a:gd name="T21" fmla="*/ 705 h 705"/>
              <a:gd name="T22" fmla="*/ 121 w 271"/>
              <a:gd name="T23" fmla="*/ 676 h 705"/>
              <a:gd name="T24" fmla="*/ 121 w 271"/>
              <a:gd name="T25" fmla="*/ 415 h 705"/>
              <a:gd name="T26" fmla="*/ 149 w 271"/>
              <a:gd name="T27" fmla="*/ 415 h 705"/>
              <a:gd name="T28" fmla="*/ 149 w 271"/>
              <a:gd name="T29" fmla="*/ 676 h 705"/>
              <a:gd name="T30" fmla="*/ 175 w 271"/>
              <a:gd name="T31" fmla="*/ 705 h 705"/>
              <a:gd name="T32" fmla="*/ 202 w 271"/>
              <a:gd name="T33" fmla="*/ 676 h 705"/>
              <a:gd name="T34" fmla="*/ 202 w 271"/>
              <a:gd name="T35" fmla="*/ 230 h 705"/>
              <a:gd name="T36" fmla="*/ 229 w 271"/>
              <a:gd name="T37" fmla="*/ 230 h 705"/>
              <a:gd name="T38" fmla="*/ 229 w 271"/>
              <a:gd name="T39" fmla="*/ 390 h 705"/>
              <a:gd name="T40" fmla="*/ 250 w 271"/>
              <a:gd name="T41" fmla="*/ 414 h 705"/>
              <a:gd name="T42" fmla="*/ 271 w 271"/>
              <a:gd name="T43" fmla="*/ 390 h 705"/>
              <a:gd name="T44" fmla="*/ 271 w 271"/>
              <a:gd name="T45" fmla="*/ 213 h 705"/>
              <a:gd name="T46" fmla="*/ 198 w 271"/>
              <a:gd name="T47" fmla="*/ 140 h 705"/>
              <a:gd name="T48" fmla="*/ 79 w 271"/>
              <a:gd name="T49" fmla="*/ 56 h 705"/>
              <a:gd name="T50" fmla="*/ 79 w 271"/>
              <a:gd name="T51" fmla="*/ 56 h 705"/>
              <a:gd name="T52" fmla="*/ 135 w 271"/>
              <a:gd name="T53" fmla="*/ 0 h 705"/>
              <a:gd name="T54" fmla="*/ 192 w 271"/>
              <a:gd name="T55" fmla="*/ 56 h 705"/>
              <a:gd name="T56" fmla="*/ 135 w 271"/>
              <a:gd name="T57" fmla="*/ 113 h 705"/>
              <a:gd name="T58" fmla="*/ 79 w 271"/>
              <a:gd name="T59" fmla="*/ 56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1" h="705">
                <a:moveTo>
                  <a:pt x="198" y="140"/>
                </a:moveTo>
                <a:lnTo>
                  <a:pt x="198" y="140"/>
                </a:lnTo>
                <a:lnTo>
                  <a:pt x="73" y="140"/>
                </a:lnTo>
                <a:cubicBezTo>
                  <a:pt x="32" y="140"/>
                  <a:pt x="0" y="173"/>
                  <a:pt x="0" y="213"/>
                </a:cubicBezTo>
                <a:lnTo>
                  <a:pt x="0" y="390"/>
                </a:lnTo>
                <a:cubicBezTo>
                  <a:pt x="0" y="404"/>
                  <a:pt x="7" y="414"/>
                  <a:pt x="21" y="414"/>
                </a:cubicBezTo>
                <a:cubicBezTo>
                  <a:pt x="34" y="414"/>
                  <a:pt x="42" y="404"/>
                  <a:pt x="42" y="390"/>
                </a:cubicBezTo>
                <a:lnTo>
                  <a:pt x="42" y="230"/>
                </a:lnTo>
                <a:lnTo>
                  <a:pt x="69" y="230"/>
                </a:lnTo>
                <a:cubicBezTo>
                  <a:pt x="69" y="230"/>
                  <a:pt x="69" y="649"/>
                  <a:pt x="69" y="676"/>
                </a:cubicBezTo>
                <a:cubicBezTo>
                  <a:pt x="69" y="695"/>
                  <a:pt x="77" y="705"/>
                  <a:pt x="95" y="705"/>
                </a:cubicBezTo>
                <a:cubicBezTo>
                  <a:pt x="113" y="705"/>
                  <a:pt x="121" y="695"/>
                  <a:pt x="121" y="676"/>
                </a:cubicBezTo>
                <a:lnTo>
                  <a:pt x="121" y="415"/>
                </a:lnTo>
                <a:lnTo>
                  <a:pt x="149" y="415"/>
                </a:lnTo>
                <a:lnTo>
                  <a:pt x="149" y="676"/>
                </a:lnTo>
                <a:cubicBezTo>
                  <a:pt x="149" y="695"/>
                  <a:pt x="157" y="705"/>
                  <a:pt x="175" y="705"/>
                </a:cubicBezTo>
                <a:cubicBezTo>
                  <a:pt x="194" y="705"/>
                  <a:pt x="202" y="695"/>
                  <a:pt x="202" y="676"/>
                </a:cubicBezTo>
                <a:lnTo>
                  <a:pt x="202" y="230"/>
                </a:lnTo>
                <a:lnTo>
                  <a:pt x="229" y="230"/>
                </a:lnTo>
                <a:lnTo>
                  <a:pt x="229" y="390"/>
                </a:lnTo>
                <a:cubicBezTo>
                  <a:pt x="229" y="404"/>
                  <a:pt x="236" y="414"/>
                  <a:pt x="250" y="414"/>
                </a:cubicBezTo>
                <a:cubicBezTo>
                  <a:pt x="264" y="414"/>
                  <a:pt x="271" y="404"/>
                  <a:pt x="271" y="390"/>
                </a:cubicBezTo>
                <a:lnTo>
                  <a:pt x="271" y="213"/>
                </a:lnTo>
                <a:cubicBezTo>
                  <a:pt x="271" y="173"/>
                  <a:pt x="238" y="140"/>
                  <a:pt x="198" y="140"/>
                </a:cubicBezTo>
                <a:close/>
                <a:moveTo>
                  <a:pt x="79" y="56"/>
                </a:moveTo>
                <a:lnTo>
                  <a:pt x="79" y="56"/>
                </a:lnTo>
                <a:cubicBezTo>
                  <a:pt x="79" y="24"/>
                  <a:pt x="104" y="0"/>
                  <a:pt x="135" y="0"/>
                </a:cubicBezTo>
                <a:cubicBezTo>
                  <a:pt x="167" y="0"/>
                  <a:pt x="192" y="24"/>
                  <a:pt x="192" y="56"/>
                </a:cubicBezTo>
                <a:cubicBezTo>
                  <a:pt x="192" y="87"/>
                  <a:pt x="167" y="113"/>
                  <a:pt x="135" y="113"/>
                </a:cubicBezTo>
                <a:cubicBezTo>
                  <a:pt x="104" y="113"/>
                  <a:pt x="79" y="87"/>
                  <a:pt x="79" y="56"/>
                </a:cubicBezTo>
                <a:close/>
              </a:path>
            </a:pathLst>
          </a:custGeom>
          <a:solidFill>
            <a:schemeClr val="bg2"/>
          </a:solidFill>
          <a:ln w="0">
            <a:noFill/>
            <a:prstDash val="solid"/>
            <a:round/>
            <a:headEnd/>
            <a:tailEnd/>
          </a:ln>
        </p:spPr>
        <p:txBody>
          <a:bodyPr vert="horz" wrap="square" lIns="68750" tIns="34375" rIns="68750" bIns="34375" numCol="1" anchor="t" anchorCtr="0" compatLnSpc="1">
            <a:prstTxWarp prst="textNoShape">
              <a:avLst/>
            </a:prstTxWarp>
          </a:bodyPr>
          <a:lstStyle/>
          <a:p>
            <a:endParaRPr lang="en-US" sz="1353" dirty="0"/>
          </a:p>
        </p:txBody>
      </p:sp>
      <p:sp>
        <p:nvSpPr>
          <p:cNvPr id="30" name="TextBox 29">
            <a:extLst>
              <a:ext uri="{FF2B5EF4-FFF2-40B4-BE49-F238E27FC236}">
                <a16:creationId xmlns:a16="http://schemas.microsoft.com/office/drawing/2014/main" id="{42E46D9D-0AA2-7842-BFA5-B484A140E57D}"/>
              </a:ext>
            </a:extLst>
          </p:cNvPr>
          <p:cNvSpPr txBox="1"/>
          <p:nvPr/>
        </p:nvSpPr>
        <p:spPr>
          <a:xfrm>
            <a:off x="4809706" y="2345647"/>
            <a:ext cx="2505494" cy="338554"/>
          </a:xfrm>
          <a:prstGeom prst="rect">
            <a:avLst/>
          </a:prstGeom>
          <a:noFill/>
        </p:spPr>
        <p:txBody>
          <a:bodyPr wrap="none" rtlCol="0">
            <a:spAutoFit/>
          </a:bodyPr>
          <a:lstStyle/>
          <a:p>
            <a:pPr algn="ctr"/>
            <a:r>
              <a:rPr lang="en-US" sz="1600" b="1" dirty="0">
                <a:latin typeface="+mn-lt"/>
              </a:rPr>
              <a:t>Coordination and Outr</a:t>
            </a:r>
            <a:r>
              <a:rPr lang="en-US" sz="1600" b="1" dirty="0"/>
              <a:t>each</a:t>
            </a:r>
            <a:endParaRPr lang="en-US" sz="1600" b="1" dirty="0">
              <a:latin typeface="+mn-lt"/>
            </a:endParaRPr>
          </a:p>
        </p:txBody>
      </p:sp>
      <p:sp>
        <p:nvSpPr>
          <p:cNvPr id="31" name="TextBox 30">
            <a:extLst>
              <a:ext uri="{FF2B5EF4-FFF2-40B4-BE49-F238E27FC236}">
                <a16:creationId xmlns:a16="http://schemas.microsoft.com/office/drawing/2014/main" id="{1F4DAF85-DAE9-DE4C-9BE4-39077439C423}"/>
              </a:ext>
            </a:extLst>
          </p:cNvPr>
          <p:cNvSpPr txBox="1"/>
          <p:nvPr/>
        </p:nvSpPr>
        <p:spPr>
          <a:xfrm>
            <a:off x="588605" y="3526681"/>
            <a:ext cx="2154595" cy="338554"/>
          </a:xfrm>
          <a:prstGeom prst="rect">
            <a:avLst/>
          </a:prstGeom>
          <a:noFill/>
        </p:spPr>
        <p:txBody>
          <a:bodyPr wrap="square" rtlCol="0">
            <a:spAutoFit/>
          </a:bodyPr>
          <a:lstStyle/>
          <a:p>
            <a:pPr algn="ctr"/>
            <a:r>
              <a:rPr lang="en-US" sz="1600" b="1" dirty="0">
                <a:solidFill>
                  <a:schemeClr val="bg2"/>
                </a:solidFill>
              </a:rPr>
              <a:t>Ad Hoc Data Gathering</a:t>
            </a:r>
          </a:p>
        </p:txBody>
      </p:sp>
      <p:sp>
        <p:nvSpPr>
          <p:cNvPr id="32" name="TextBox 31">
            <a:extLst>
              <a:ext uri="{FF2B5EF4-FFF2-40B4-BE49-F238E27FC236}">
                <a16:creationId xmlns:a16="http://schemas.microsoft.com/office/drawing/2014/main" id="{D98E1B6D-5F65-6743-A996-ED6E1757CA25}"/>
              </a:ext>
            </a:extLst>
          </p:cNvPr>
          <p:cNvSpPr txBox="1"/>
          <p:nvPr/>
        </p:nvSpPr>
        <p:spPr>
          <a:xfrm>
            <a:off x="624707" y="4599913"/>
            <a:ext cx="2270893" cy="338554"/>
          </a:xfrm>
          <a:prstGeom prst="rect">
            <a:avLst/>
          </a:prstGeom>
          <a:noFill/>
        </p:spPr>
        <p:txBody>
          <a:bodyPr wrap="square" rtlCol="0">
            <a:spAutoFit/>
          </a:bodyPr>
          <a:lstStyle/>
          <a:p>
            <a:r>
              <a:rPr lang="en-US" sz="1600" b="1" dirty="0">
                <a:solidFill>
                  <a:schemeClr val="bg2"/>
                </a:solidFill>
              </a:rPr>
              <a:t>Cost-Reimbursement </a:t>
            </a:r>
          </a:p>
        </p:txBody>
      </p:sp>
      <p:sp>
        <p:nvSpPr>
          <p:cNvPr id="33" name="Freeform 278">
            <a:extLst>
              <a:ext uri="{FF2B5EF4-FFF2-40B4-BE49-F238E27FC236}">
                <a16:creationId xmlns:a16="http://schemas.microsoft.com/office/drawing/2014/main" id="{CAFE297A-15EF-984E-AFCA-B908DF993DDF}"/>
              </a:ext>
            </a:extLst>
          </p:cNvPr>
          <p:cNvSpPr>
            <a:spLocks noChangeAspect="1" noEditPoints="1"/>
          </p:cNvSpPr>
          <p:nvPr/>
        </p:nvSpPr>
        <p:spPr bwMode="auto">
          <a:xfrm>
            <a:off x="1024550" y="5037158"/>
            <a:ext cx="347050" cy="401632"/>
          </a:xfrm>
          <a:custGeom>
            <a:avLst/>
            <a:gdLst>
              <a:gd name="T0" fmla="*/ 2997 w 5074"/>
              <a:gd name="T1" fmla="*/ 4626 h 5872"/>
              <a:gd name="T2" fmla="*/ 3300 w 5074"/>
              <a:gd name="T3" fmla="*/ 3685 h 5872"/>
              <a:gd name="T4" fmla="*/ 3300 w 5074"/>
              <a:gd name="T5" fmla="*/ 3685 h 5872"/>
              <a:gd name="T6" fmla="*/ 3002 w 5074"/>
              <a:gd name="T7" fmla="*/ 3673 h 5872"/>
              <a:gd name="T8" fmla="*/ 915 w 5074"/>
              <a:gd name="T9" fmla="*/ 2422 h 5872"/>
              <a:gd name="T10" fmla="*/ 915 w 5074"/>
              <a:gd name="T11" fmla="*/ 2719 h 5872"/>
              <a:gd name="T12" fmla="*/ 4766 w 5074"/>
              <a:gd name="T13" fmla="*/ 2803 h 5872"/>
              <a:gd name="T14" fmla="*/ 4085 w 5074"/>
              <a:gd name="T15" fmla="*/ 2384 h 5872"/>
              <a:gd name="T16" fmla="*/ 3638 w 5074"/>
              <a:gd name="T17" fmla="*/ 2874 h 5872"/>
              <a:gd name="T18" fmla="*/ 4677 w 5074"/>
              <a:gd name="T19" fmla="*/ 1810 h 5872"/>
              <a:gd name="T20" fmla="*/ 4834 w 5074"/>
              <a:gd name="T21" fmla="*/ 1861 h 5872"/>
              <a:gd name="T22" fmla="*/ 4992 w 5074"/>
              <a:gd name="T23" fmla="*/ 1979 h 5872"/>
              <a:gd name="T24" fmla="*/ 5065 w 5074"/>
              <a:gd name="T25" fmla="*/ 2123 h 5872"/>
              <a:gd name="T26" fmla="*/ 5065 w 5074"/>
              <a:gd name="T27" fmla="*/ 2283 h 5872"/>
              <a:gd name="T28" fmla="*/ 4852 w 5074"/>
              <a:gd name="T29" fmla="*/ 2666 h 5872"/>
              <a:gd name="T30" fmla="*/ 4337 w 5074"/>
              <a:gd name="T31" fmla="*/ 2349 h 5872"/>
              <a:gd name="T32" fmla="*/ 4355 w 5074"/>
              <a:gd name="T33" fmla="*/ 1975 h 5872"/>
              <a:gd name="T34" fmla="*/ 4471 w 5074"/>
              <a:gd name="T35" fmla="*/ 1859 h 5872"/>
              <a:gd name="T36" fmla="*/ 4624 w 5074"/>
              <a:gd name="T37" fmla="*/ 1810 h 5872"/>
              <a:gd name="T38" fmla="*/ 3011 w 5074"/>
              <a:gd name="T39" fmla="*/ 1093 h 5872"/>
              <a:gd name="T40" fmla="*/ 3054 w 5074"/>
              <a:gd name="T41" fmla="*/ 1288 h 5872"/>
              <a:gd name="T42" fmla="*/ 3172 w 5074"/>
              <a:gd name="T43" fmla="*/ 1443 h 5872"/>
              <a:gd name="T44" fmla="*/ 3342 w 5074"/>
              <a:gd name="T45" fmla="*/ 1537 h 5872"/>
              <a:gd name="T46" fmla="*/ 3860 w 5074"/>
              <a:gd name="T47" fmla="*/ 1557 h 5872"/>
              <a:gd name="T48" fmla="*/ 881 w 5074"/>
              <a:gd name="T49" fmla="*/ 0 h 5872"/>
              <a:gd name="T50" fmla="*/ 4476 w 5074"/>
              <a:gd name="T51" fmla="*/ 1673 h 5872"/>
              <a:gd name="T52" fmla="*/ 4300 w 5074"/>
              <a:gd name="T53" fmla="*/ 1779 h 5872"/>
              <a:gd name="T54" fmla="*/ 4154 w 5074"/>
              <a:gd name="T55" fmla="*/ 1982 h 5872"/>
              <a:gd name="T56" fmla="*/ 3382 w 5074"/>
              <a:gd name="T57" fmla="*/ 1968 h 5872"/>
              <a:gd name="T58" fmla="*/ 3113 w 5074"/>
              <a:gd name="T59" fmla="*/ 1893 h 5872"/>
              <a:gd name="T60" fmla="*/ 2887 w 5074"/>
              <a:gd name="T61" fmla="*/ 1746 h 5872"/>
              <a:gd name="T62" fmla="*/ 2716 w 5074"/>
              <a:gd name="T63" fmla="*/ 1536 h 5872"/>
              <a:gd name="T64" fmla="*/ 2616 w 5074"/>
              <a:gd name="T65" fmla="*/ 1281 h 5872"/>
              <a:gd name="T66" fmla="*/ 2597 w 5074"/>
              <a:gd name="T67" fmla="*/ 416 h 5872"/>
              <a:gd name="T68" fmla="*/ 748 w 5074"/>
              <a:gd name="T69" fmla="*/ 436 h 5872"/>
              <a:gd name="T70" fmla="*/ 577 w 5074"/>
              <a:gd name="T71" fmla="*/ 530 h 5872"/>
              <a:gd name="T72" fmla="*/ 459 w 5074"/>
              <a:gd name="T73" fmla="*/ 685 h 5872"/>
              <a:gd name="T74" fmla="*/ 417 w 5074"/>
              <a:gd name="T75" fmla="*/ 881 h 5872"/>
              <a:gd name="T76" fmla="*/ 436 w 5074"/>
              <a:gd name="T77" fmla="*/ 5125 h 5872"/>
              <a:gd name="T78" fmla="*/ 531 w 5074"/>
              <a:gd name="T79" fmla="*/ 5297 h 5872"/>
              <a:gd name="T80" fmla="*/ 685 w 5074"/>
              <a:gd name="T81" fmla="*/ 5413 h 5872"/>
              <a:gd name="T82" fmla="*/ 881 w 5074"/>
              <a:gd name="T83" fmla="*/ 5457 h 5872"/>
              <a:gd name="T84" fmla="*/ 3821 w 5074"/>
              <a:gd name="T85" fmla="*/ 5438 h 5872"/>
              <a:gd name="T86" fmla="*/ 3992 w 5074"/>
              <a:gd name="T87" fmla="*/ 5342 h 5872"/>
              <a:gd name="T88" fmla="*/ 4109 w 5074"/>
              <a:gd name="T89" fmla="*/ 5187 h 5872"/>
              <a:gd name="T90" fmla="*/ 4154 w 5074"/>
              <a:gd name="T91" fmla="*/ 4991 h 5872"/>
              <a:gd name="T92" fmla="*/ 4569 w 5074"/>
              <a:gd name="T93" fmla="*/ 3468 h 5872"/>
              <a:gd name="T94" fmla="*/ 4547 w 5074"/>
              <a:gd name="T95" fmla="*/ 5180 h 5872"/>
              <a:gd name="T96" fmla="*/ 4448 w 5074"/>
              <a:gd name="T97" fmla="*/ 5436 h 5872"/>
              <a:gd name="T98" fmla="*/ 4277 w 5074"/>
              <a:gd name="T99" fmla="*/ 5644 h 5872"/>
              <a:gd name="T100" fmla="*/ 4051 w 5074"/>
              <a:gd name="T101" fmla="*/ 5794 h 5872"/>
              <a:gd name="T102" fmla="*/ 3784 w 5074"/>
              <a:gd name="T103" fmla="*/ 5867 h 5872"/>
              <a:gd name="T104" fmla="*/ 785 w 5074"/>
              <a:gd name="T105" fmla="*/ 5867 h 5872"/>
              <a:gd name="T106" fmla="*/ 518 w 5074"/>
              <a:gd name="T107" fmla="*/ 5794 h 5872"/>
              <a:gd name="T108" fmla="*/ 292 w 5074"/>
              <a:gd name="T109" fmla="*/ 5644 h 5872"/>
              <a:gd name="T110" fmla="*/ 121 w 5074"/>
              <a:gd name="T111" fmla="*/ 5436 h 5872"/>
              <a:gd name="T112" fmla="*/ 22 w 5074"/>
              <a:gd name="T113" fmla="*/ 5180 h 5872"/>
              <a:gd name="T114" fmla="*/ 0 w 5074"/>
              <a:gd name="T115" fmla="*/ 881 h 5872"/>
              <a:gd name="T116" fmla="*/ 46 w 5074"/>
              <a:gd name="T117" fmla="*/ 603 h 5872"/>
              <a:gd name="T118" fmla="*/ 171 w 5074"/>
              <a:gd name="T119" fmla="*/ 361 h 5872"/>
              <a:gd name="T120" fmla="*/ 361 w 5074"/>
              <a:gd name="T121" fmla="*/ 171 h 5872"/>
              <a:gd name="T122" fmla="*/ 604 w 5074"/>
              <a:gd name="T123" fmla="*/ 46 h 5872"/>
              <a:gd name="T124" fmla="*/ 881 w 5074"/>
              <a:gd name="T125" fmla="*/ 0 h 5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74" h="5872">
                <a:moveTo>
                  <a:pt x="2088" y="4329"/>
                </a:moveTo>
                <a:lnTo>
                  <a:pt x="2999" y="4329"/>
                </a:lnTo>
                <a:lnTo>
                  <a:pt x="2997" y="4626"/>
                </a:lnTo>
                <a:lnTo>
                  <a:pt x="2088" y="4626"/>
                </a:lnTo>
                <a:lnTo>
                  <a:pt x="2088" y="4329"/>
                </a:lnTo>
                <a:close/>
                <a:moveTo>
                  <a:pt x="3300" y="3685"/>
                </a:moveTo>
                <a:lnTo>
                  <a:pt x="3980" y="4103"/>
                </a:lnTo>
                <a:lnTo>
                  <a:pt x="3200" y="4596"/>
                </a:lnTo>
                <a:lnTo>
                  <a:pt x="3300" y="3685"/>
                </a:lnTo>
                <a:close/>
                <a:moveTo>
                  <a:pt x="915" y="3376"/>
                </a:moveTo>
                <a:lnTo>
                  <a:pt x="3004" y="3376"/>
                </a:lnTo>
                <a:lnTo>
                  <a:pt x="3002" y="3673"/>
                </a:lnTo>
                <a:lnTo>
                  <a:pt x="915" y="3673"/>
                </a:lnTo>
                <a:lnTo>
                  <a:pt x="915" y="3376"/>
                </a:lnTo>
                <a:close/>
                <a:moveTo>
                  <a:pt x="915" y="2422"/>
                </a:moveTo>
                <a:lnTo>
                  <a:pt x="3259" y="2422"/>
                </a:lnTo>
                <a:lnTo>
                  <a:pt x="3259" y="2719"/>
                </a:lnTo>
                <a:lnTo>
                  <a:pt x="915" y="2719"/>
                </a:lnTo>
                <a:lnTo>
                  <a:pt x="915" y="2422"/>
                </a:lnTo>
                <a:close/>
                <a:moveTo>
                  <a:pt x="4085" y="2384"/>
                </a:moveTo>
                <a:lnTo>
                  <a:pt x="4766" y="2803"/>
                </a:lnTo>
                <a:lnTo>
                  <a:pt x="4076" y="3961"/>
                </a:lnTo>
                <a:lnTo>
                  <a:pt x="3394" y="3539"/>
                </a:lnTo>
                <a:lnTo>
                  <a:pt x="4085" y="2384"/>
                </a:lnTo>
                <a:close/>
                <a:moveTo>
                  <a:pt x="3819" y="2221"/>
                </a:moveTo>
                <a:lnTo>
                  <a:pt x="3971" y="2315"/>
                </a:lnTo>
                <a:lnTo>
                  <a:pt x="3638" y="2874"/>
                </a:lnTo>
                <a:lnTo>
                  <a:pt x="3488" y="2778"/>
                </a:lnTo>
                <a:lnTo>
                  <a:pt x="3819" y="2221"/>
                </a:lnTo>
                <a:close/>
                <a:moveTo>
                  <a:pt x="4677" y="1810"/>
                </a:moveTo>
                <a:lnTo>
                  <a:pt x="4731" y="1819"/>
                </a:lnTo>
                <a:lnTo>
                  <a:pt x="4784" y="1835"/>
                </a:lnTo>
                <a:lnTo>
                  <a:pt x="4834" y="1861"/>
                </a:lnTo>
                <a:lnTo>
                  <a:pt x="4908" y="1908"/>
                </a:lnTo>
                <a:lnTo>
                  <a:pt x="4955" y="1940"/>
                </a:lnTo>
                <a:lnTo>
                  <a:pt x="4992" y="1979"/>
                </a:lnTo>
                <a:lnTo>
                  <a:pt x="5024" y="2023"/>
                </a:lnTo>
                <a:lnTo>
                  <a:pt x="5049" y="2071"/>
                </a:lnTo>
                <a:lnTo>
                  <a:pt x="5065" y="2123"/>
                </a:lnTo>
                <a:lnTo>
                  <a:pt x="5074" y="2176"/>
                </a:lnTo>
                <a:lnTo>
                  <a:pt x="5074" y="2230"/>
                </a:lnTo>
                <a:lnTo>
                  <a:pt x="5065" y="2283"/>
                </a:lnTo>
                <a:lnTo>
                  <a:pt x="5049" y="2336"/>
                </a:lnTo>
                <a:lnTo>
                  <a:pt x="5022" y="2386"/>
                </a:lnTo>
                <a:lnTo>
                  <a:pt x="4852" y="2666"/>
                </a:lnTo>
                <a:lnTo>
                  <a:pt x="4485" y="2440"/>
                </a:lnTo>
                <a:lnTo>
                  <a:pt x="4453" y="2420"/>
                </a:lnTo>
                <a:lnTo>
                  <a:pt x="4337" y="2349"/>
                </a:lnTo>
                <a:lnTo>
                  <a:pt x="4307" y="2329"/>
                </a:lnTo>
                <a:lnTo>
                  <a:pt x="4182" y="2254"/>
                </a:lnTo>
                <a:lnTo>
                  <a:pt x="4355" y="1975"/>
                </a:lnTo>
                <a:lnTo>
                  <a:pt x="4387" y="1931"/>
                </a:lnTo>
                <a:lnTo>
                  <a:pt x="4428" y="1891"/>
                </a:lnTo>
                <a:lnTo>
                  <a:pt x="4471" y="1859"/>
                </a:lnTo>
                <a:lnTo>
                  <a:pt x="4519" y="1835"/>
                </a:lnTo>
                <a:lnTo>
                  <a:pt x="4570" y="1819"/>
                </a:lnTo>
                <a:lnTo>
                  <a:pt x="4624" y="1810"/>
                </a:lnTo>
                <a:lnTo>
                  <a:pt x="4677" y="1810"/>
                </a:lnTo>
                <a:close/>
                <a:moveTo>
                  <a:pt x="3011" y="710"/>
                </a:moveTo>
                <a:lnTo>
                  <a:pt x="3011" y="1093"/>
                </a:lnTo>
                <a:lnTo>
                  <a:pt x="3017" y="1160"/>
                </a:lnTo>
                <a:lnTo>
                  <a:pt x="3031" y="1226"/>
                </a:lnTo>
                <a:lnTo>
                  <a:pt x="3054" y="1288"/>
                </a:lnTo>
                <a:lnTo>
                  <a:pt x="3086" y="1345"/>
                </a:lnTo>
                <a:lnTo>
                  <a:pt x="3125" y="1397"/>
                </a:lnTo>
                <a:lnTo>
                  <a:pt x="3172" y="1443"/>
                </a:lnTo>
                <a:lnTo>
                  <a:pt x="3223" y="1482"/>
                </a:lnTo>
                <a:lnTo>
                  <a:pt x="3280" y="1514"/>
                </a:lnTo>
                <a:lnTo>
                  <a:pt x="3342" y="1537"/>
                </a:lnTo>
                <a:lnTo>
                  <a:pt x="3408" y="1552"/>
                </a:lnTo>
                <a:lnTo>
                  <a:pt x="3478" y="1557"/>
                </a:lnTo>
                <a:lnTo>
                  <a:pt x="3860" y="1557"/>
                </a:lnTo>
                <a:lnTo>
                  <a:pt x="3435" y="1133"/>
                </a:lnTo>
                <a:lnTo>
                  <a:pt x="3011" y="710"/>
                </a:lnTo>
                <a:close/>
                <a:moveTo>
                  <a:pt x="881" y="0"/>
                </a:moveTo>
                <a:lnTo>
                  <a:pt x="2889" y="0"/>
                </a:lnTo>
                <a:lnTo>
                  <a:pt x="4542" y="1653"/>
                </a:lnTo>
                <a:lnTo>
                  <a:pt x="4476" y="1673"/>
                </a:lnTo>
                <a:lnTo>
                  <a:pt x="4412" y="1699"/>
                </a:lnTo>
                <a:lnTo>
                  <a:pt x="4353" y="1735"/>
                </a:lnTo>
                <a:lnTo>
                  <a:pt x="4300" y="1779"/>
                </a:lnTo>
                <a:lnTo>
                  <a:pt x="4252" y="1829"/>
                </a:lnTo>
                <a:lnTo>
                  <a:pt x="4211" y="1888"/>
                </a:lnTo>
                <a:lnTo>
                  <a:pt x="4154" y="1982"/>
                </a:lnTo>
                <a:lnTo>
                  <a:pt x="4154" y="1973"/>
                </a:lnTo>
                <a:lnTo>
                  <a:pt x="3478" y="1973"/>
                </a:lnTo>
                <a:lnTo>
                  <a:pt x="3382" y="1968"/>
                </a:lnTo>
                <a:lnTo>
                  <a:pt x="3287" y="1952"/>
                </a:lnTo>
                <a:lnTo>
                  <a:pt x="3198" y="1927"/>
                </a:lnTo>
                <a:lnTo>
                  <a:pt x="3113" y="1893"/>
                </a:lnTo>
                <a:lnTo>
                  <a:pt x="3033" y="1852"/>
                </a:lnTo>
                <a:lnTo>
                  <a:pt x="2956" y="1803"/>
                </a:lnTo>
                <a:lnTo>
                  <a:pt x="2887" y="1746"/>
                </a:lnTo>
                <a:lnTo>
                  <a:pt x="2823" y="1682"/>
                </a:lnTo>
                <a:lnTo>
                  <a:pt x="2766" y="1612"/>
                </a:lnTo>
                <a:lnTo>
                  <a:pt x="2716" y="1536"/>
                </a:lnTo>
                <a:lnTo>
                  <a:pt x="2675" y="1456"/>
                </a:lnTo>
                <a:lnTo>
                  <a:pt x="2641" y="1370"/>
                </a:lnTo>
                <a:lnTo>
                  <a:pt x="2616" y="1281"/>
                </a:lnTo>
                <a:lnTo>
                  <a:pt x="2600" y="1187"/>
                </a:lnTo>
                <a:lnTo>
                  <a:pt x="2597" y="1093"/>
                </a:lnTo>
                <a:lnTo>
                  <a:pt x="2597" y="416"/>
                </a:lnTo>
                <a:lnTo>
                  <a:pt x="881" y="416"/>
                </a:lnTo>
                <a:lnTo>
                  <a:pt x="814" y="420"/>
                </a:lnTo>
                <a:lnTo>
                  <a:pt x="748" y="436"/>
                </a:lnTo>
                <a:lnTo>
                  <a:pt x="685" y="459"/>
                </a:lnTo>
                <a:lnTo>
                  <a:pt x="628" y="491"/>
                </a:lnTo>
                <a:lnTo>
                  <a:pt x="577" y="530"/>
                </a:lnTo>
                <a:lnTo>
                  <a:pt x="531" y="577"/>
                </a:lnTo>
                <a:lnTo>
                  <a:pt x="491" y="628"/>
                </a:lnTo>
                <a:lnTo>
                  <a:pt x="459" y="685"/>
                </a:lnTo>
                <a:lnTo>
                  <a:pt x="436" y="747"/>
                </a:lnTo>
                <a:lnTo>
                  <a:pt x="420" y="813"/>
                </a:lnTo>
                <a:lnTo>
                  <a:pt x="417" y="881"/>
                </a:lnTo>
                <a:lnTo>
                  <a:pt x="417" y="4991"/>
                </a:lnTo>
                <a:lnTo>
                  <a:pt x="420" y="5061"/>
                </a:lnTo>
                <a:lnTo>
                  <a:pt x="436" y="5125"/>
                </a:lnTo>
                <a:lnTo>
                  <a:pt x="459" y="5187"/>
                </a:lnTo>
                <a:lnTo>
                  <a:pt x="491" y="5244"/>
                </a:lnTo>
                <a:lnTo>
                  <a:pt x="531" y="5297"/>
                </a:lnTo>
                <a:lnTo>
                  <a:pt x="577" y="5342"/>
                </a:lnTo>
                <a:lnTo>
                  <a:pt x="628" y="5381"/>
                </a:lnTo>
                <a:lnTo>
                  <a:pt x="685" y="5413"/>
                </a:lnTo>
                <a:lnTo>
                  <a:pt x="748" y="5438"/>
                </a:lnTo>
                <a:lnTo>
                  <a:pt x="814" y="5452"/>
                </a:lnTo>
                <a:lnTo>
                  <a:pt x="881" y="5457"/>
                </a:lnTo>
                <a:lnTo>
                  <a:pt x="3688" y="5457"/>
                </a:lnTo>
                <a:lnTo>
                  <a:pt x="3755" y="5452"/>
                </a:lnTo>
                <a:lnTo>
                  <a:pt x="3821" y="5438"/>
                </a:lnTo>
                <a:lnTo>
                  <a:pt x="3883" y="5413"/>
                </a:lnTo>
                <a:lnTo>
                  <a:pt x="3940" y="5381"/>
                </a:lnTo>
                <a:lnTo>
                  <a:pt x="3992" y="5342"/>
                </a:lnTo>
                <a:lnTo>
                  <a:pt x="4038" y="5297"/>
                </a:lnTo>
                <a:lnTo>
                  <a:pt x="4077" y="5244"/>
                </a:lnTo>
                <a:lnTo>
                  <a:pt x="4109" y="5187"/>
                </a:lnTo>
                <a:lnTo>
                  <a:pt x="4133" y="5125"/>
                </a:lnTo>
                <a:lnTo>
                  <a:pt x="4149" y="5061"/>
                </a:lnTo>
                <a:lnTo>
                  <a:pt x="4154" y="4991"/>
                </a:lnTo>
                <a:lnTo>
                  <a:pt x="4154" y="4158"/>
                </a:lnTo>
                <a:lnTo>
                  <a:pt x="4163" y="4153"/>
                </a:lnTo>
                <a:lnTo>
                  <a:pt x="4569" y="3468"/>
                </a:lnTo>
                <a:lnTo>
                  <a:pt x="4569" y="4991"/>
                </a:lnTo>
                <a:lnTo>
                  <a:pt x="4563" y="5087"/>
                </a:lnTo>
                <a:lnTo>
                  <a:pt x="4547" y="5180"/>
                </a:lnTo>
                <a:lnTo>
                  <a:pt x="4524" y="5269"/>
                </a:lnTo>
                <a:lnTo>
                  <a:pt x="4490" y="5354"/>
                </a:lnTo>
                <a:lnTo>
                  <a:pt x="4448" y="5436"/>
                </a:lnTo>
                <a:lnTo>
                  <a:pt x="4398" y="5511"/>
                </a:lnTo>
                <a:lnTo>
                  <a:pt x="4341" y="5580"/>
                </a:lnTo>
                <a:lnTo>
                  <a:pt x="4277" y="5644"/>
                </a:lnTo>
                <a:lnTo>
                  <a:pt x="4207" y="5701"/>
                </a:lnTo>
                <a:lnTo>
                  <a:pt x="4131" y="5751"/>
                </a:lnTo>
                <a:lnTo>
                  <a:pt x="4051" y="5794"/>
                </a:lnTo>
                <a:lnTo>
                  <a:pt x="3965" y="5828"/>
                </a:lnTo>
                <a:lnTo>
                  <a:pt x="3876" y="5852"/>
                </a:lnTo>
                <a:lnTo>
                  <a:pt x="3784" y="5867"/>
                </a:lnTo>
                <a:lnTo>
                  <a:pt x="3688" y="5872"/>
                </a:lnTo>
                <a:lnTo>
                  <a:pt x="881" y="5872"/>
                </a:lnTo>
                <a:lnTo>
                  <a:pt x="785" y="5867"/>
                </a:lnTo>
                <a:lnTo>
                  <a:pt x="693" y="5852"/>
                </a:lnTo>
                <a:lnTo>
                  <a:pt x="604" y="5828"/>
                </a:lnTo>
                <a:lnTo>
                  <a:pt x="518" y="5794"/>
                </a:lnTo>
                <a:lnTo>
                  <a:pt x="438" y="5751"/>
                </a:lnTo>
                <a:lnTo>
                  <a:pt x="361" y="5701"/>
                </a:lnTo>
                <a:lnTo>
                  <a:pt x="292" y="5644"/>
                </a:lnTo>
                <a:lnTo>
                  <a:pt x="228" y="5580"/>
                </a:lnTo>
                <a:lnTo>
                  <a:pt x="171" y="5511"/>
                </a:lnTo>
                <a:lnTo>
                  <a:pt x="121" y="5436"/>
                </a:lnTo>
                <a:lnTo>
                  <a:pt x="79" y="5354"/>
                </a:lnTo>
                <a:lnTo>
                  <a:pt x="46" y="5269"/>
                </a:lnTo>
                <a:lnTo>
                  <a:pt x="22" y="5180"/>
                </a:lnTo>
                <a:lnTo>
                  <a:pt x="6" y="5087"/>
                </a:lnTo>
                <a:lnTo>
                  <a:pt x="0" y="4991"/>
                </a:lnTo>
                <a:lnTo>
                  <a:pt x="0" y="881"/>
                </a:lnTo>
                <a:lnTo>
                  <a:pt x="6" y="785"/>
                </a:lnTo>
                <a:lnTo>
                  <a:pt x="22" y="692"/>
                </a:lnTo>
                <a:lnTo>
                  <a:pt x="46" y="603"/>
                </a:lnTo>
                <a:lnTo>
                  <a:pt x="79" y="518"/>
                </a:lnTo>
                <a:lnTo>
                  <a:pt x="121" y="438"/>
                </a:lnTo>
                <a:lnTo>
                  <a:pt x="171" y="361"/>
                </a:lnTo>
                <a:lnTo>
                  <a:pt x="228" y="292"/>
                </a:lnTo>
                <a:lnTo>
                  <a:pt x="292" y="228"/>
                </a:lnTo>
                <a:lnTo>
                  <a:pt x="361" y="171"/>
                </a:lnTo>
                <a:lnTo>
                  <a:pt x="438" y="121"/>
                </a:lnTo>
                <a:lnTo>
                  <a:pt x="518" y="78"/>
                </a:lnTo>
                <a:lnTo>
                  <a:pt x="604" y="46"/>
                </a:lnTo>
                <a:lnTo>
                  <a:pt x="693" y="21"/>
                </a:lnTo>
                <a:lnTo>
                  <a:pt x="785" y="5"/>
                </a:lnTo>
                <a:lnTo>
                  <a:pt x="881" y="0"/>
                </a:lnTo>
                <a:close/>
              </a:path>
            </a:pathLst>
          </a:custGeom>
          <a:solidFill>
            <a:schemeClr val="bg2"/>
          </a:solidFill>
          <a:ln w="0">
            <a:solidFill>
              <a:schemeClr val="bg2"/>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4" name="Rectangle 33">
            <a:extLst>
              <a:ext uri="{FF2B5EF4-FFF2-40B4-BE49-F238E27FC236}">
                <a16:creationId xmlns:a16="http://schemas.microsoft.com/office/drawing/2014/main" id="{C8587337-8D26-E646-A77F-118544474753}"/>
              </a:ext>
            </a:extLst>
          </p:cNvPr>
          <p:cNvSpPr/>
          <p:nvPr/>
        </p:nvSpPr>
        <p:spPr>
          <a:xfrm>
            <a:off x="1822498" y="2707250"/>
            <a:ext cx="2570831" cy="69654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91440"/>
            <a:r>
              <a:rPr lang="en-US" sz="1400" dirty="0">
                <a:solidFill>
                  <a:schemeClr val="bg2"/>
                </a:solidFill>
              </a:rPr>
              <a:t>Less than 5% of youth being served were foster care or justice-involved </a:t>
            </a:r>
          </a:p>
        </p:txBody>
      </p:sp>
      <p:sp>
        <p:nvSpPr>
          <p:cNvPr id="35" name="Rectangle 34">
            <a:extLst>
              <a:ext uri="{FF2B5EF4-FFF2-40B4-BE49-F238E27FC236}">
                <a16:creationId xmlns:a16="http://schemas.microsoft.com/office/drawing/2014/main" id="{000D419D-E522-6D45-A297-BF7E58EB0102}"/>
              </a:ext>
            </a:extLst>
          </p:cNvPr>
          <p:cNvSpPr/>
          <p:nvPr/>
        </p:nvSpPr>
        <p:spPr>
          <a:xfrm>
            <a:off x="5867400" y="2794444"/>
            <a:ext cx="2607532" cy="634556"/>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91440"/>
            <a:r>
              <a:rPr lang="en-US" sz="1400" b="1" dirty="0"/>
              <a:t>30% </a:t>
            </a:r>
            <a:r>
              <a:rPr lang="en-US" sz="1400" dirty="0"/>
              <a:t>of youth being served are foster care and justice-involved</a:t>
            </a:r>
          </a:p>
        </p:txBody>
      </p:sp>
      <p:sp>
        <p:nvSpPr>
          <p:cNvPr id="36" name="Rectangle 35">
            <a:extLst>
              <a:ext uri="{FF2B5EF4-FFF2-40B4-BE49-F238E27FC236}">
                <a16:creationId xmlns:a16="http://schemas.microsoft.com/office/drawing/2014/main" id="{5F073EB7-204E-F646-858B-A4628FE96A6F}"/>
              </a:ext>
            </a:extLst>
          </p:cNvPr>
          <p:cNvSpPr/>
          <p:nvPr/>
        </p:nvSpPr>
        <p:spPr>
          <a:xfrm>
            <a:off x="1814043" y="3858904"/>
            <a:ext cx="2587741" cy="69654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91440"/>
            <a:r>
              <a:rPr lang="en-US" sz="1400" dirty="0">
                <a:solidFill>
                  <a:schemeClr val="bg2"/>
                </a:solidFill>
              </a:rPr>
              <a:t>Outcomes not tracked for foster care and justice-involved youth </a:t>
            </a:r>
          </a:p>
        </p:txBody>
      </p:sp>
      <p:sp>
        <p:nvSpPr>
          <p:cNvPr id="37" name="Rectangle 36">
            <a:extLst>
              <a:ext uri="{FF2B5EF4-FFF2-40B4-BE49-F238E27FC236}">
                <a16:creationId xmlns:a16="http://schemas.microsoft.com/office/drawing/2014/main" id="{D20F7A15-FFDA-DD45-ACDD-FE6F4A67D72C}"/>
              </a:ext>
            </a:extLst>
          </p:cNvPr>
          <p:cNvSpPr/>
          <p:nvPr/>
        </p:nvSpPr>
        <p:spPr>
          <a:xfrm>
            <a:off x="5832752" y="3858904"/>
            <a:ext cx="2691528" cy="69654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91440"/>
            <a:r>
              <a:rPr lang="en-US" sz="1400" dirty="0"/>
              <a:t>Employment and academic outcomes </a:t>
            </a:r>
            <a:r>
              <a:rPr lang="en-US" sz="1400" b="1" dirty="0"/>
              <a:t>tracked quarterly</a:t>
            </a:r>
          </a:p>
        </p:txBody>
      </p:sp>
      <p:sp>
        <p:nvSpPr>
          <p:cNvPr id="38" name="Rectangle 37">
            <a:extLst>
              <a:ext uri="{FF2B5EF4-FFF2-40B4-BE49-F238E27FC236}">
                <a16:creationId xmlns:a16="http://schemas.microsoft.com/office/drawing/2014/main" id="{EB4FE4B4-9FC5-5544-8BE9-35BE4CF2773E}"/>
              </a:ext>
            </a:extLst>
          </p:cNvPr>
          <p:cNvSpPr/>
          <p:nvPr/>
        </p:nvSpPr>
        <p:spPr>
          <a:xfrm>
            <a:off x="5859654" y="4932270"/>
            <a:ext cx="2679612" cy="69654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91440"/>
            <a:r>
              <a:rPr lang="en-US" sz="1400" dirty="0"/>
              <a:t>Planned for </a:t>
            </a:r>
            <a:r>
              <a:rPr lang="en-US" sz="1400" b="1" dirty="0"/>
              <a:t>$150K </a:t>
            </a:r>
            <a:r>
              <a:rPr lang="en-US" sz="1400" dirty="0"/>
              <a:t>in bonus payments for outcomes during and after intervention period</a:t>
            </a:r>
          </a:p>
          <a:p>
            <a:pPr marL="91440"/>
            <a:endParaRPr lang="en-US" sz="1400" dirty="0"/>
          </a:p>
        </p:txBody>
      </p:sp>
      <p:sp>
        <p:nvSpPr>
          <p:cNvPr id="39" name="Rectangle 38">
            <a:extLst>
              <a:ext uri="{FF2B5EF4-FFF2-40B4-BE49-F238E27FC236}">
                <a16:creationId xmlns:a16="http://schemas.microsoft.com/office/drawing/2014/main" id="{825944EF-2FA5-B647-B979-E90B8409059A}"/>
              </a:ext>
            </a:extLst>
          </p:cNvPr>
          <p:cNvSpPr/>
          <p:nvPr/>
        </p:nvSpPr>
        <p:spPr>
          <a:xfrm>
            <a:off x="1796226" y="4932270"/>
            <a:ext cx="2623374" cy="69654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91440"/>
            <a:r>
              <a:rPr lang="en-US" sz="1400" dirty="0">
                <a:solidFill>
                  <a:schemeClr val="bg2"/>
                </a:solidFill>
              </a:rPr>
              <a:t>Provider reimbursed for time and materials</a:t>
            </a:r>
          </a:p>
        </p:txBody>
      </p:sp>
      <p:sp>
        <p:nvSpPr>
          <p:cNvPr id="40" name="Freeform 43">
            <a:extLst>
              <a:ext uri="{FF2B5EF4-FFF2-40B4-BE49-F238E27FC236}">
                <a16:creationId xmlns:a16="http://schemas.microsoft.com/office/drawing/2014/main" id="{C70772BA-C2C7-5C46-83C1-D7FC9DFE56C5}"/>
              </a:ext>
            </a:extLst>
          </p:cNvPr>
          <p:cNvSpPr>
            <a:spLocks noChangeAspect="1" noEditPoints="1"/>
          </p:cNvSpPr>
          <p:nvPr/>
        </p:nvSpPr>
        <p:spPr bwMode="auto">
          <a:xfrm>
            <a:off x="795996" y="3963860"/>
            <a:ext cx="326809" cy="226875"/>
          </a:xfrm>
          <a:custGeom>
            <a:avLst/>
            <a:gdLst>
              <a:gd name="T0" fmla="*/ 353 w 380"/>
              <a:gd name="T1" fmla="*/ 216 h 270"/>
              <a:gd name="T2" fmla="*/ 353 w 380"/>
              <a:gd name="T3" fmla="*/ 216 h 270"/>
              <a:gd name="T4" fmla="*/ 163 w 380"/>
              <a:gd name="T5" fmla="*/ 216 h 270"/>
              <a:gd name="T6" fmla="*/ 135 w 380"/>
              <a:gd name="T7" fmla="*/ 243 h 270"/>
              <a:gd name="T8" fmla="*/ 163 w 380"/>
              <a:gd name="T9" fmla="*/ 270 h 270"/>
              <a:gd name="T10" fmla="*/ 353 w 380"/>
              <a:gd name="T11" fmla="*/ 270 h 270"/>
              <a:gd name="T12" fmla="*/ 380 w 380"/>
              <a:gd name="T13" fmla="*/ 243 h 270"/>
              <a:gd name="T14" fmla="*/ 353 w 380"/>
              <a:gd name="T15" fmla="*/ 216 h 270"/>
              <a:gd name="T16" fmla="*/ 353 w 380"/>
              <a:gd name="T17" fmla="*/ 107 h 270"/>
              <a:gd name="T18" fmla="*/ 353 w 380"/>
              <a:gd name="T19" fmla="*/ 107 h 270"/>
              <a:gd name="T20" fmla="*/ 163 w 380"/>
              <a:gd name="T21" fmla="*/ 107 h 270"/>
              <a:gd name="T22" fmla="*/ 135 w 380"/>
              <a:gd name="T23" fmla="*/ 135 h 270"/>
              <a:gd name="T24" fmla="*/ 163 w 380"/>
              <a:gd name="T25" fmla="*/ 162 h 270"/>
              <a:gd name="T26" fmla="*/ 353 w 380"/>
              <a:gd name="T27" fmla="*/ 162 h 270"/>
              <a:gd name="T28" fmla="*/ 380 w 380"/>
              <a:gd name="T29" fmla="*/ 135 h 270"/>
              <a:gd name="T30" fmla="*/ 353 w 380"/>
              <a:gd name="T31" fmla="*/ 107 h 270"/>
              <a:gd name="T32" fmla="*/ 163 w 380"/>
              <a:gd name="T33" fmla="*/ 53 h 270"/>
              <a:gd name="T34" fmla="*/ 163 w 380"/>
              <a:gd name="T35" fmla="*/ 53 h 270"/>
              <a:gd name="T36" fmla="*/ 353 w 380"/>
              <a:gd name="T37" fmla="*/ 53 h 270"/>
              <a:gd name="T38" fmla="*/ 380 w 380"/>
              <a:gd name="T39" fmla="*/ 26 h 270"/>
              <a:gd name="T40" fmla="*/ 353 w 380"/>
              <a:gd name="T41" fmla="*/ 0 h 270"/>
              <a:gd name="T42" fmla="*/ 163 w 380"/>
              <a:gd name="T43" fmla="*/ 0 h 270"/>
              <a:gd name="T44" fmla="*/ 135 w 380"/>
              <a:gd name="T45" fmla="*/ 26 h 270"/>
              <a:gd name="T46" fmla="*/ 163 w 380"/>
              <a:gd name="T47" fmla="*/ 53 h 270"/>
              <a:gd name="T48" fmla="*/ 54 w 380"/>
              <a:gd name="T49" fmla="*/ 0 h 270"/>
              <a:gd name="T50" fmla="*/ 54 w 380"/>
              <a:gd name="T51" fmla="*/ 0 h 270"/>
              <a:gd name="T52" fmla="*/ 27 w 380"/>
              <a:gd name="T53" fmla="*/ 0 h 270"/>
              <a:gd name="T54" fmla="*/ 0 w 380"/>
              <a:gd name="T55" fmla="*/ 26 h 270"/>
              <a:gd name="T56" fmla="*/ 27 w 380"/>
              <a:gd name="T57" fmla="*/ 53 h 270"/>
              <a:gd name="T58" fmla="*/ 54 w 380"/>
              <a:gd name="T59" fmla="*/ 53 h 270"/>
              <a:gd name="T60" fmla="*/ 81 w 380"/>
              <a:gd name="T61" fmla="*/ 26 h 270"/>
              <a:gd name="T62" fmla="*/ 54 w 380"/>
              <a:gd name="T63" fmla="*/ 0 h 270"/>
              <a:gd name="T64" fmla="*/ 54 w 380"/>
              <a:gd name="T65" fmla="*/ 107 h 270"/>
              <a:gd name="T66" fmla="*/ 54 w 380"/>
              <a:gd name="T67" fmla="*/ 107 h 270"/>
              <a:gd name="T68" fmla="*/ 27 w 380"/>
              <a:gd name="T69" fmla="*/ 107 h 270"/>
              <a:gd name="T70" fmla="*/ 0 w 380"/>
              <a:gd name="T71" fmla="*/ 135 h 270"/>
              <a:gd name="T72" fmla="*/ 27 w 380"/>
              <a:gd name="T73" fmla="*/ 162 h 270"/>
              <a:gd name="T74" fmla="*/ 54 w 380"/>
              <a:gd name="T75" fmla="*/ 162 h 270"/>
              <a:gd name="T76" fmla="*/ 81 w 380"/>
              <a:gd name="T77" fmla="*/ 135 h 270"/>
              <a:gd name="T78" fmla="*/ 54 w 380"/>
              <a:gd name="T79" fmla="*/ 107 h 270"/>
              <a:gd name="T80" fmla="*/ 54 w 380"/>
              <a:gd name="T81" fmla="*/ 216 h 270"/>
              <a:gd name="T82" fmla="*/ 54 w 380"/>
              <a:gd name="T83" fmla="*/ 216 h 270"/>
              <a:gd name="T84" fmla="*/ 27 w 380"/>
              <a:gd name="T85" fmla="*/ 216 h 270"/>
              <a:gd name="T86" fmla="*/ 0 w 380"/>
              <a:gd name="T87" fmla="*/ 243 h 270"/>
              <a:gd name="T88" fmla="*/ 27 w 380"/>
              <a:gd name="T89" fmla="*/ 270 h 270"/>
              <a:gd name="T90" fmla="*/ 54 w 380"/>
              <a:gd name="T91" fmla="*/ 270 h 270"/>
              <a:gd name="T92" fmla="*/ 81 w 380"/>
              <a:gd name="T93" fmla="*/ 243 h 270"/>
              <a:gd name="T94" fmla="*/ 54 w 380"/>
              <a:gd name="T95" fmla="*/ 21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0" h="270">
                <a:moveTo>
                  <a:pt x="353" y="216"/>
                </a:moveTo>
                <a:lnTo>
                  <a:pt x="353" y="216"/>
                </a:lnTo>
                <a:lnTo>
                  <a:pt x="163" y="216"/>
                </a:lnTo>
                <a:cubicBezTo>
                  <a:pt x="148" y="216"/>
                  <a:pt x="135" y="228"/>
                  <a:pt x="135" y="243"/>
                </a:cubicBezTo>
                <a:cubicBezTo>
                  <a:pt x="135" y="258"/>
                  <a:pt x="148" y="270"/>
                  <a:pt x="163" y="270"/>
                </a:cubicBezTo>
                <a:lnTo>
                  <a:pt x="353" y="270"/>
                </a:lnTo>
                <a:cubicBezTo>
                  <a:pt x="368" y="270"/>
                  <a:pt x="380" y="258"/>
                  <a:pt x="380" y="243"/>
                </a:cubicBezTo>
                <a:cubicBezTo>
                  <a:pt x="380" y="228"/>
                  <a:pt x="368" y="216"/>
                  <a:pt x="353" y="216"/>
                </a:cubicBezTo>
                <a:close/>
                <a:moveTo>
                  <a:pt x="353" y="107"/>
                </a:moveTo>
                <a:lnTo>
                  <a:pt x="353" y="107"/>
                </a:lnTo>
                <a:lnTo>
                  <a:pt x="163" y="107"/>
                </a:lnTo>
                <a:cubicBezTo>
                  <a:pt x="148" y="107"/>
                  <a:pt x="135" y="120"/>
                  <a:pt x="135" y="135"/>
                </a:cubicBezTo>
                <a:cubicBezTo>
                  <a:pt x="135" y="150"/>
                  <a:pt x="148" y="162"/>
                  <a:pt x="163" y="162"/>
                </a:cubicBezTo>
                <a:lnTo>
                  <a:pt x="353" y="162"/>
                </a:lnTo>
                <a:cubicBezTo>
                  <a:pt x="368" y="162"/>
                  <a:pt x="380" y="150"/>
                  <a:pt x="380" y="135"/>
                </a:cubicBezTo>
                <a:cubicBezTo>
                  <a:pt x="380" y="120"/>
                  <a:pt x="368" y="107"/>
                  <a:pt x="353" y="107"/>
                </a:cubicBezTo>
                <a:close/>
                <a:moveTo>
                  <a:pt x="163" y="53"/>
                </a:moveTo>
                <a:lnTo>
                  <a:pt x="163" y="53"/>
                </a:lnTo>
                <a:lnTo>
                  <a:pt x="353" y="53"/>
                </a:lnTo>
                <a:cubicBezTo>
                  <a:pt x="368" y="53"/>
                  <a:pt x="380" y="41"/>
                  <a:pt x="380" y="26"/>
                </a:cubicBezTo>
                <a:cubicBezTo>
                  <a:pt x="380" y="11"/>
                  <a:pt x="368" y="0"/>
                  <a:pt x="353" y="0"/>
                </a:cubicBezTo>
                <a:lnTo>
                  <a:pt x="163" y="0"/>
                </a:lnTo>
                <a:cubicBezTo>
                  <a:pt x="148" y="0"/>
                  <a:pt x="135" y="11"/>
                  <a:pt x="135" y="26"/>
                </a:cubicBezTo>
                <a:cubicBezTo>
                  <a:pt x="135" y="41"/>
                  <a:pt x="148" y="53"/>
                  <a:pt x="163" y="53"/>
                </a:cubicBezTo>
                <a:close/>
                <a:moveTo>
                  <a:pt x="54" y="0"/>
                </a:moveTo>
                <a:lnTo>
                  <a:pt x="54" y="0"/>
                </a:lnTo>
                <a:lnTo>
                  <a:pt x="27" y="0"/>
                </a:lnTo>
                <a:cubicBezTo>
                  <a:pt x="12" y="0"/>
                  <a:pt x="0" y="11"/>
                  <a:pt x="0" y="26"/>
                </a:cubicBezTo>
                <a:cubicBezTo>
                  <a:pt x="0" y="41"/>
                  <a:pt x="12" y="53"/>
                  <a:pt x="27" y="53"/>
                </a:cubicBezTo>
                <a:lnTo>
                  <a:pt x="54" y="53"/>
                </a:lnTo>
                <a:cubicBezTo>
                  <a:pt x="69" y="53"/>
                  <a:pt x="81" y="41"/>
                  <a:pt x="81" y="26"/>
                </a:cubicBezTo>
                <a:cubicBezTo>
                  <a:pt x="81" y="11"/>
                  <a:pt x="69" y="0"/>
                  <a:pt x="54" y="0"/>
                </a:cubicBezTo>
                <a:close/>
                <a:moveTo>
                  <a:pt x="54" y="107"/>
                </a:moveTo>
                <a:lnTo>
                  <a:pt x="54" y="107"/>
                </a:lnTo>
                <a:lnTo>
                  <a:pt x="27" y="107"/>
                </a:lnTo>
                <a:cubicBezTo>
                  <a:pt x="12" y="107"/>
                  <a:pt x="0" y="120"/>
                  <a:pt x="0" y="135"/>
                </a:cubicBezTo>
                <a:cubicBezTo>
                  <a:pt x="0" y="150"/>
                  <a:pt x="12" y="162"/>
                  <a:pt x="27" y="162"/>
                </a:cubicBezTo>
                <a:lnTo>
                  <a:pt x="54" y="162"/>
                </a:lnTo>
                <a:cubicBezTo>
                  <a:pt x="69" y="162"/>
                  <a:pt x="81" y="150"/>
                  <a:pt x="81" y="135"/>
                </a:cubicBezTo>
                <a:cubicBezTo>
                  <a:pt x="81" y="120"/>
                  <a:pt x="69" y="107"/>
                  <a:pt x="54" y="107"/>
                </a:cubicBezTo>
                <a:close/>
                <a:moveTo>
                  <a:pt x="54" y="216"/>
                </a:moveTo>
                <a:lnTo>
                  <a:pt x="54" y="216"/>
                </a:lnTo>
                <a:lnTo>
                  <a:pt x="27" y="216"/>
                </a:lnTo>
                <a:cubicBezTo>
                  <a:pt x="12" y="216"/>
                  <a:pt x="0" y="228"/>
                  <a:pt x="0" y="243"/>
                </a:cubicBezTo>
                <a:cubicBezTo>
                  <a:pt x="0" y="258"/>
                  <a:pt x="12" y="270"/>
                  <a:pt x="27" y="270"/>
                </a:cubicBezTo>
                <a:lnTo>
                  <a:pt x="54" y="270"/>
                </a:lnTo>
                <a:cubicBezTo>
                  <a:pt x="69" y="270"/>
                  <a:pt x="81" y="258"/>
                  <a:pt x="81" y="243"/>
                </a:cubicBezTo>
                <a:cubicBezTo>
                  <a:pt x="81" y="228"/>
                  <a:pt x="69" y="216"/>
                  <a:pt x="54" y="216"/>
                </a:cubicBezTo>
                <a:close/>
              </a:path>
            </a:pathLst>
          </a:custGeom>
          <a:solidFill>
            <a:schemeClr val="bg2"/>
          </a:solidFill>
          <a:ln w="0">
            <a:noFill/>
            <a:prstDash val="solid"/>
            <a:round/>
            <a:headEnd/>
            <a:tailEnd/>
          </a:ln>
        </p:spPr>
        <p:txBody>
          <a:bodyPr vert="horz" wrap="square" lIns="68750" tIns="34375" rIns="68750" bIns="34375" numCol="1" anchor="t" anchorCtr="0" compatLnSpc="1">
            <a:prstTxWarp prst="textNoShape">
              <a:avLst/>
            </a:prstTxWarp>
          </a:bodyPr>
          <a:lstStyle/>
          <a:p>
            <a:endParaRPr lang="en-US" sz="1353" dirty="0"/>
          </a:p>
        </p:txBody>
      </p:sp>
      <p:sp>
        <p:nvSpPr>
          <p:cNvPr id="41" name="Freeform 43">
            <a:extLst>
              <a:ext uri="{FF2B5EF4-FFF2-40B4-BE49-F238E27FC236}">
                <a16:creationId xmlns:a16="http://schemas.microsoft.com/office/drawing/2014/main" id="{F4CBE4A0-B67B-9D45-A48B-E67E078FFAAF}"/>
              </a:ext>
            </a:extLst>
          </p:cNvPr>
          <p:cNvSpPr>
            <a:spLocks noChangeAspect="1" noEditPoints="1"/>
          </p:cNvSpPr>
          <p:nvPr/>
        </p:nvSpPr>
        <p:spPr bwMode="auto">
          <a:xfrm>
            <a:off x="1260948" y="4077297"/>
            <a:ext cx="326809" cy="226875"/>
          </a:xfrm>
          <a:custGeom>
            <a:avLst/>
            <a:gdLst>
              <a:gd name="T0" fmla="*/ 353 w 380"/>
              <a:gd name="T1" fmla="*/ 216 h 270"/>
              <a:gd name="T2" fmla="*/ 353 w 380"/>
              <a:gd name="T3" fmla="*/ 216 h 270"/>
              <a:gd name="T4" fmla="*/ 163 w 380"/>
              <a:gd name="T5" fmla="*/ 216 h 270"/>
              <a:gd name="T6" fmla="*/ 135 w 380"/>
              <a:gd name="T7" fmla="*/ 243 h 270"/>
              <a:gd name="T8" fmla="*/ 163 w 380"/>
              <a:gd name="T9" fmla="*/ 270 h 270"/>
              <a:gd name="T10" fmla="*/ 353 w 380"/>
              <a:gd name="T11" fmla="*/ 270 h 270"/>
              <a:gd name="T12" fmla="*/ 380 w 380"/>
              <a:gd name="T13" fmla="*/ 243 h 270"/>
              <a:gd name="T14" fmla="*/ 353 w 380"/>
              <a:gd name="T15" fmla="*/ 216 h 270"/>
              <a:gd name="T16" fmla="*/ 353 w 380"/>
              <a:gd name="T17" fmla="*/ 107 h 270"/>
              <a:gd name="T18" fmla="*/ 353 w 380"/>
              <a:gd name="T19" fmla="*/ 107 h 270"/>
              <a:gd name="T20" fmla="*/ 163 w 380"/>
              <a:gd name="T21" fmla="*/ 107 h 270"/>
              <a:gd name="T22" fmla="*/ 135 w 380"/>
              <a:gd name="T23" fmla="*/ 135 h 270"/>
              <a:gd name="T24" fmla="*/ 163 w 380"/>
              <a:gd name="T25" fmla="*/ 162 h 270"/>
              <a:gd name="T26" fmla="*/ 353 w 380"/>
              <a:gd name="T27" fmla="*/ 162 h 270"/>
              <a:gd name="T28" fmla="*/ 380 w 380"/>
              <a:gd name="T29" fmla="*/ 135 h 270"/>
              <a:gd name="T30" fmla="*/ 353 w 380"/>
              <a:gd name="T31" fmla="*/ 107 h 270"/>
              <a:gd name="T32" fmla="*/ 163 w 380"/>
              <a:gd name="T33" fmla="*/ 53 h 270"/>
              <a:gd name="T34" fmla="*/ 163 w 380"/>
              <a:gd name="T35" fmla="*/ 53 h 270"/>
              <a:gd name="T36" fmla="*/ 353 w 380"/>
              <a:gd name="T37" fmla="*/ 53 h 270"/>
              <a:gd name="T38" fmla="*/ 380 w 380"/>
              <a:gd name="T39" fmla="*/ 26 h 270"/>
              <a:gd name="T40" fmla="*/ 353 w 380"/>
              <a:gd name="T41" fmla="*/ 0 h 270"/>
              <a:gd name="T42" fmla="*/ 163 w 380"/>
              <a:gd name="T43" fmla="*/ 0 h 270"/>
              <a:gd name="T44" fmla="*/ 135 w 380"/>
              <a:gd name="T45" fmla="*/ 26 h 270"/>
              <a:gd name="T46" fmla="*/ 163 w 380"/>
              <a:gd name="T47" fmla="*/ 53 h 270"/>
              <a:gd name="T48" fmla="*/ 54 w 380"/>
              <a:gd name="T49" fmla="*/ 0 h 270"/>
              <a:gd name="T50" fmla="*/ 54 w 380"/>
              <a:gd name="T51" fmla="*/ 0 h 270"/>
              <a:gd name="T52" fmla="*/ 27 w 380"/>
              <a:gd name="T53" fmla="*/ 0 h 270"/>
              <a:gd name="T54" fmla="*/ 0 w 380"/>
              <a:gd name="T55" fmla="*/ 26 h 270"/>
              <a:gd name="T56" fmla="*/ 27 w 380"/>
              <a:gd name="T57" fmla="*/ 53 h 270"/>
              <a:gd name="T58" fmla="*/ 54 w 380"/>
              <a:gd name="T59" fmla="*/ 53 h 270"/>
              <a:gd name="T60" fmla="*/ 81 w 380"/>
              <a:gd name="T61" fmla="*/ 26 h 270"/>
              <a:gd name="T62" fmla="*/ 54 w 380"/>
              <a:gd name="T63" fmla="*/ 0 h 270"/>
              <a:gd name="T64" fmla="*/ 54 w 380"/>
              <a:gd name="T65" fmla="*/ 107 h 270"/>
              <a:gd name="T66" fmla="*/ 54 w 380"/>
              <a:gd name="T67" fmla="*/ 107 h 270"/>
              <a:gd name="T68" fmla="*/ 27 w 380"/>
              <a:gd name="T69" fmla="*/ 107 h 270"/>
              <a:gd name="T70" fmla="*/ 0 w 380"/>
              <a:gd name="T71" fmla="*/ 135 h 270"/>
              <a:gd name="T72" fmla="*/ 27 w 380"/>
              <a:gd name="T73" fmla="*/ 162 h 270"/>
              <a:gd name="T74" fmla="*/ 54 w 380"/>
              <a:gd name="T75" fmla="*/ 162 h 270"/>
              <a:gd name="T76" fmla="*/ 81 w 380"/>
              <a:gd name="T77" fmla="*/ 135 h 270"/>
              <a:gd name="T78" fmla="*/ 54 w 380"/>
              <a:gd name="T79" fmla="*/ 107 h 270"/>
              <a:gd name="T80" fmla="*/ 54 w 380"/>
              <a:gd name="T81" fmla="*/ 216 h 270"/>
              <a:gd name="T82" fmla="*/ 54 w 380"/>
              <a:gd name="T83" fmla="*/ 216 h 270"/>
              <a:gd name="T84" fmla="*/ 27 w 380"/>
              <a:gd name="T85" fmla="*/ 216 h 270"/>
              <a:gd name="T86" fmla="*/ 0 w 380"/>
              <a:gd name="T87" fmla="*/ 243 h 270"/>
              <a:gd name="T88" fmla="*/ 27 w 380"/>
              <a:gd name="T89" fmla="*/ 270 h 270"/>
              <a:gd name="T90" fmla="*/ 54 w 380"/>
              <a:gd name="T91" fmla="*/ 270 h 270"/>
              <a:gd name="T92" fmla="*/ 81 w 380"/>
              <a:gd name="T93" fmla="*/ 243 h 270"/>
              <a:gd name="T94" fmla="*/ 54 w 380"/>
              <a:gd name="T95" fmla="*/ 216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0" h="270">
                <a:moveTo>
                  <a:pt x="353" y="216"/>
                </a:moveTo>
                <a:lnTo>
                  <a:pt x="353" y="216"/>
                </a:lnTo>
                <a:lnTo>
                  <a:pt x="163" y="216"/>
                </a:lnTo>
                <a:cubicBezTo>
                  <a:pt x="148" y="216"/>
                  <a:pt x="135" y="228"/>
                  <a:pt x="135" y="243"/>
                </a:cubicBezTo>
                <a:cubicBezTo>
                  <a:pt x="135" y="258"/>
                  <a:pt x="148" y="270"/>
                  <a:pt x="163" y="270"/>
                </a:cubicBezTo>
                <a:lnTo>
                  <a:pt x="353" y="270"/>
                </a:lnTo>
                <a:cubicBezTo>
                  <a:pt x="368" y="270"/>
                  <a:pt x="380" y="258"/>
                  <a:pt x="380" y="243"/>
                </a:cubicBezTo>
                <a:cubicBezTo>
                  <a:pt x="380" y="228"/>
                  <a:pt x="368" y="216"/>
                  <a:pt x="353" y="216"/>
                </a:cubicBezTo>
                <a:close/>
                <a:moveTo>
                  <a:pt x="353" y="107"/>
                </a:moveTo>
                <a:lnTo>
                  <a:pt x="353" y="107"/>
                </a:lnTo>
                <a:lnTo>
                  <a:pt x="163" y="107"/>
                </a:lnTo>
                <a:cubicBezTo>
                  <a:pt x="148" y="107"/>
                  <a:pt x="135" y="120"/>
                  <a:pt x="135" y="135"/>
                </a:cubicBezTo>
                <a:cubicBezTo>
                  <a:pt x="135" y="150"/>
                  <a:pt x="148" y="162"/>
                  <a:pt x="163" y="162"/>
                </a:cubicBezTo>
                <a:lnTo>
                  <a:pt x="353" y="162"/>
                </a:lnTo>
                <a:cubicBezTo>
                  <a:pt x="368" y="162"/>
                  <a:pt x="380" y="150"/>
                  <a:pt x="380" y="135"/>
                </a:cubicBezTo>
                <a:cubicBezTo>
                  <a:pt x="380" y="120"/>
                  <a:pt x="368" y="107"/>
                  <a:pt x="353" y="107"/>
                </a:cubicBezTo>
                <a:close/>
                <a:moveTo>
                  <a:pt x="163" y="53"/>
                </a:moveTo>
                <a:lnTo>
                  <a:pt x="163" y="53"/>
                </a:lnTo>
                <a:lnTo>
                  <a:pt x="353" y="53"/>
                </a:lnTo>
                <a:cubicBezTo>
                  <a:pt x="368" y="53"/>
                  <a:pt x="380" y="41"/>
                  <a:pt x="380" y="26"/>
                </a:cubicBezTo>
                <a:cubicBezTo>
                  <a:pt x="380" y="11"/>
                  <a:pt x="368" y="0"/>
                  <a:pt x="353" y="0"/>
                </a:cubicBezTo>
                <a:lnTo>
                  <a:pt x="163" y="0"/>
                </a:lnTo>
                <a:cubicBezTo>
                  <a:pt x="148" y="0"/>
                  <a:pt x="135" y="11"/>
                  <a:pt x="135" y="26"/>
                </a:cubicBezTo>
                <a:cubicBezTo>
                  <a:pt x="135" y="41"/>
                  <a:pt x="148" y="53"/>
                  <a:pt x="163" y="53"/>
                </a:cubicBezTo>
                <a:close/>
                <a:moveTo>
                  <a:pt x="54" y="0"/>
                </a:moveTo>
                <a:lnTo>
                  <a:pt x="54" y="0"/>
                </a:lnTo>
                <a:lnTo>
                  <a:pt x="27" y="0"/>
                </a:lnTo>
                <a:cubicBezTo>
                  <a:pt x="12" y="0"/>
                  <a:pt x="0" y="11"/>
                  <a:pt x="0" y="26"/>
                </a:cubicBezTo>
                <a:cubicBezTo>
                  <a:pt x="0" y="41"/>
                  <a:pt x="12" y="53"/>
                  <a:pt x="27" y="53"/>
                </a:cubicBezTo>
                <a:lnTo>
                  <a:pt x="54" y="53"/>
                </a:lnTo>
                <a:cubicBezTo>
                  <a:pt x="69" y="53"/>
                  <a:pt x="81" y="41"/>
                  <a:pt x="81" y="26"/>
                </a:cubicBezTo>
                <a:cubicBezTo>
                  <a:pt x="81" y="11"/>
                  <a:pt x="69" y="0"/>
                  <a:pt x="54" y="0"/>
                </a:cubicBezTo>
                <a:close/>
                <a:moveTo>
                  <a:pt x="54" y="107"/>
                </a:moveTo>
                <a:lnTo>
                  <a:pt x="54" y="107"/>
                </a:lnTo>
                <a:lnTo>
                  <a:pt x="27" y="107"/>
                </a:lnTo>
                <a:cubicBezTo>
                  <a:pt x="12" y="107"/>
                  <a:pt x="0" y="120"/>
                  <a:pt x="0" y="135"/>
                </a:cubicBezTo>
                <a:cubicBezTo>
                  <a:pt x="0" y="150"/>
                  <a:pt x="12" y="162"/>
                  <a:pt x="27" y="162"/>
                </a:cubicBezTo>
                <a:lnTo>
                  <a:pt x="54" y="162"/>
                </a:lnTo>
                <a:cubicBezTo>
                  <a:pt x="69" y="162"/>
                  <a:pt x="81" y="150"/>
                  <a:pt x="81" y="135"/>
                </a:cubicBezTo>
                <a:cubicBezTo>
                  <a:pt x="81" y="120"/>
                  <a:pt x="69" y="107"/>
                  <a:pt x="54" y="107"/>
                </a:cubicBezTo>
                <a:close/>
                <a:moveTo>
                  <a:pt x="54" y="216"/>
                </a:moveTo>
                <a:lnTo>
                  <a:pt x="54" y="216"/>
                </a:lnTo>
                <a:lnTo>
                  <a:pt x="27" y="216"/>
                </a:lnTo>
                <a:cubicBezTo>
                  <a:pt x="12" y="216"/>
                  <a:pt x="0" y="228"/>
                  <a:pt x="0" y="243"/>
                </a:cubicBezTo>
                <a:cubicBezTo>
                  <a:pt x="0" y="258"/>
                  <a:pt x="12" y="270"/>
                  <a:pt x="27" y="270"/>
                </a:cubicBezTo>
                <a:lnTo>
                  <a:pt x="54" y="270"/>
                </a:lnTo>
                <a:cubicBezTo>
                  <a:pt x="69" y="270"/>
                  <a:pt x="81" y="258"/>
                  <a:pt x="81" y="243"/>
                </a:cubicBezTo>
                <a:cubicBezTo>
                  <a:pt x="81" y="228"/>
                  <a:pt x="69" y="216"/>
                  <a:pt x="54" y="216"/>
                </a:cubicBezTo>
                <a:close/>
              </a:path>
            </a:pathLst>
          </a:custGeom>
          <a:solidFill>
            <a:schemeClr val="bg2"/>
          </a:solidFill>
          <a:ln w="0">
            <a:noFill/>
            <a:prstDash val="solid"/>
            <a:round/>
            <a:headEnd/>
            <a:tailEnd/>
          </a:ln>
        </p:spPr>
        <p:txBody>
          <a:bodyPr vert="horz" wrap="square" lIns="68750" tIns="34375" rIns="68750" bIns="34375" numCol="1" anchor="t" anchorCtr="0" compatLnSpc="1">
            <a:prstTxWarp prst="textNoShape">
              <a:avLst/>
            </a:prstTxWarp>
          </a:bodyPr>
          <a:lstStyle/>
          <a:p>
            <a:endParaRPr lang="en-US" sz="1353" dirty="0"/>
          </a:p>
        </p:txBody>
      </p:sp>
      <p:sp>
        <p:nvSpPr>
          <p:cNvPr id="42" name="Text Placeholder 5">
            <a:extLst>
              <a:ext uri="{FF2B5EF4-FFF2-40B4-BE49-F238E27FC236}">
                <a16:creationId xmlns:a16="http://schemas.microsoft.com/office/drawing/2014/main" id="{81DCA2B6-85BA-2B43-ACE7-1655E69E1272}"/>
              </a:ext>
            </a:extLst>
          </p:cNvPr>
          <p:cNvSpPr txBox="1">
            <a:spLocks/>
          </p:cNvSpPr>
          <p:nvPr/>
        </p:nvSpPr>
        <p:spPr>
          <a:xfrm>
            <a:off x="624707" y="1981200"/>
            <a:ext cx="3768622" cy="338554"/>
          </a:xfrm>
          <a:prstGeom prst="rect">
            <a:avLst/>
          </a:prstGeom>
          <a:solidFill>
            <a:schemeClr val="bg2"/>
          </a:solidFill>
          <a:ln>
            <a:solidFill>
              <a:schemeClr val="bg2"/>
            </a:solidFill>
          </a:ln>
        </p:spPr>
        <p:txBody>
          <a:bodyPr wrap="square">
            <a:spAutoFit/>
          </a:bodyPr>
          <a:lstStyle>
            <a:lvl1pPr marL="0" indent="0" algn="ctr" defTabSz="457200" rtl="0" eaLnBrk="1" latinLnBrk="0" hangingPunct="1">
              <a:spcBef>
                <a:spcPct val="20000"/>
              </a:spcBef>
              <a:buFont typeface="Arial"/>
              <a:buNone/>
              <a:defRPr sz="1400" b="1" kern="1200" baseline="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a:solidFill>
                  <a:schemeClr val="bg1"/>
                </a:solidFill>
              </a:rPr>
              <a:t>Traditional Contracting</a:t>
            </a:r>
            <a:endParaRPr lang="en-US" sz="1600" dirty="0">
              <a:solidFill>
                <a:schemeClr val="bg1"/>
              </a:solidFill>
            </a:endParaRPr>
          </a:p>
        </p:txBody>
      </p:sp>
      <p:sp>
        <p:nvSpPr>
          <p:cNvPr id="43" name="Text Placeholder 5">
            <a:extLst>
              <a:ext uri="{FF2B5EF4-FFF2-40B4-BE49-F238E27FC236}">
                <a16:creationId xmlns:a16="http://schemas.microsoft.com/office/drawing/2014/main" id="{8495E8E8-59E8-D644-981C-03F70B55F31E}"/>
              </a:ext>
            </a:extLst>
          </p:cNvPr>
          <p:cNvSpPr txBox="1">
            <a:spLocks/>
          </p:cNvSpPr>
          <p:nvPr/>
        </p:nvSpPr>
        <p:spPr>
          <a:xfrm>
            <a:off x="4686300" y="1981200"/>
            <a:ext cx="3794760" cy="338554"/>
          </a:xfrm>
          <a:prstGeom prst="rect">
            <a:avLst/>
          </a:prstGeom>
          <a:solidFill>
            <a:schemeClr val="accent2"/>
          </a:solidFill>
          <a:ln>
            <a:noFill/>
          </a:ln>
        </p:spPr>
        <p:txBody>
          <a:bodyPr wrap="square">
            <a:spAutoFit/>
          </a:bodyPr>
          <a:lstStyle>
            <a:lvl1pPr marL="0" indent="0" algn="ctr" defTabSz="457200" rtl="0" eaLnBrk="1" latinLnBrk="0" hangingPunct="1">
              <a:spcBef>
                <a:spcPct val="20000"/>
              </a:spcBef>
              <a:buFont typeface="Arial"/>
              <a:buNone/>
              <a:defRPr sz="1400" b="1" kern="1200" baseline="0">
                <a:solidFill>
                  <a:srgbClr val="00000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0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0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0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solidFill>
                  <a:schemeClr val="bg1"/>
                </a:solidFill>
              </a:rPr>
              <a:t>Outcomes-Based Contracting</a:t>
            </a:r>
          </a:p>
        </p:txBody>
      </p:sp>
      <p:pic>
        <p:nvPicPr>
          <p:cNvPr id="47" name="Picture 46">
            <a:extLst>
              <a:ext uri="{FF2B5EF4-FFF2-40B4-BE49-F238E27FC236}">
                <a16:creationId xmlns:a16="http://schemas.microsoft.com/office/drawing/2014/main" id="{B037F3BD-3968-4428-AA7A-C611E81E28F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43600" y="60960"/>
            <a:ext cx="1607895" cy="548640"/>
          </a:xfrm>
          <a:prstGeom prst="rect">
            <a:avLst/>
          </a:prstGeom>
        </p:spPr>
      </p:pic>
      <p:pic>
        <p:nvPicPr>
          <p:cNvPr id="48" name="Picture 2" descr="Image result for virginia career works">
            <a:extLst>
              <a:ext uri="{FF2B5EF4-FFF2-40B4-BE49-F238E27FC236}">
                <a16:creationId xmlns:a16="http://schemas.microsoft.com/office/drawing/2014/main" id="{2F20AD6F-B0AE-493D-9844-FF763207CD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0824" y="76200"/>
            <a:ext cx="1447800" cy="526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962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A853BA6A-D8E9-5140-B2A9-056BB06CEC6C}"/>
              </a:ext>
            </a:extLst>
          </p:cNvPr>
          <p:cNvSpPr>
            <a:spLocks noGrp="1"/>
          </p:cNvSpPr>
          <p:nvPr>
            <p:ph type="dt" sz="half" idx="20"/>
          </p:nvPr>
        </p:nvSpPr>
        <p:spPr/>
        <p:txBody>
          <a:bodyPr/>
          <a:lstStyle/>
          <a:p>
            <a:pPr>
              <a:defRPr/>
            </a:pPr>
            <a:fld id="{29D5A4AC-ED1B-4467-A7BC-87EFCDFA1A90}" type="datetime1">
              <a:rPr lang="en-US" smtClean="0"/>
              <a:t>2/21/20</a:t>
            </a:fld>
            <a:endParaRPr lang="en-US" dirty="0"/>
          </a:p>
        </p:txBody>
      </p:sp>
      <p:sp>
        <p:nvSpPr>
          <p:cNvPr id="7" name="Footer Placeholder 6">
            <a:extLst>
              <a:ext uri="{FF2B5EF4-FFF2-40B4-BE49-F238E27FC236}">
                <a16:creationId xmlns:a16="http://schemas.microsoft.com/office/drawing/2014/main" id="{007B4FDE-1D3D-654C-9F9B-E5060FB03112}"/>
              </a:ext>
            </a:extLst>
          </p:cNvPr>
          <p:cNvSpPr>
            <a:spLocks noGrp="1"/>
          </p:cNvSpPr>
          <p:nvPr>
            <p:ph type="ftr" sz="quarter" idx="21"/>
          </p:nvPr>
        </p:nvSpPr>
        <p:spPr/>
        <p:txBody>
          <a:bodyPr/>
          <a:lstStyle/>
          <a:p>
            <a:pPr algn="l">
              <a:defRPr/>
            </a:pPr>
            <a:r>
              <a:rPr lang="en-US"/>
              <a:t>www.thirdsectorcap.org         		 © THIRD SECTOR CAPITAL PARTNERS, INC.</a:t>
            </a:r>
            <a:endParaRPr lang="en-US" dirty="0"/>
          </a:p>
        </p:txBody>
      </p:sp>
      <p:sp>
        <p:nvSpPr>
          <p:cNvPr id="8" name="Slide Number Placeholder 7">
            <a:extLst>
              <a:ext uri="{FF2B5EF4-FFF2-40B4-BE49-F238E27FC236}">
                <a16:creationId xmlns:a16="http://schemas.microsoft.com/office/drawing/2014/main" id="{1F471439-8222-DA45-B5CC-B6C607C14866}"/>
              </a:ext>
            </a:extLst>
          </p:cNvPr>
          <p:cNvSpPr>
            <a:spLocks noGrp="1"/>
          </p:cNvSpPr>
          <p:nvPr>
            <p:ph type="sldNum" sz="quarter" idx="22"/>
          </p:nvPr>
        </p:nvSpPr>
        <p:spPr/>
        <p:txBody>
          <a:bodyPr/>
          <a:lstStyle/>
          <a:p>
            <a:pPr>
              <a:defRPr/>
            </a:pPr>
            <a:fld id="{CDBF65C0-43BC-47E3-9F30-ABF09042DD72}" type="slidenum">
              <a:rPr lang="en-US" smtClean="0"/>
              <a:pPr>
                <a:defRPr/>
              </a:pPr>
              <a:t>14</a:t>
            </a:fld>
            <a:endParaRPr lang="en-US" dirty="0"/>
          </a:p>
        </p:txBody>
      </p:sp>
      <p:sp>
        <p:nvSpPr>
          <p:cNvPr id="9" name="Rectangle 8">
            <a:extLst>
              <a:ext uri="{FF2B5EF4-FFF2-40B4-BE49-F238E27FC236}">
                <a16:creationId xmlns:a16="http://schemas.microsoft.com/office/drawing/2014/main" id="{572AA64D-5EA1-9B46-B860-1888EB037F19}"/>
              </a:ext>
            </a:extLst>
          </p:cNvPr>
          <p:cNvSpPr/>
          <p:nvPr/>
        </p:nvSpPr>
        <p:spPr>
          <a:xfrm>
            <a:off x="848368" y="1371600"/>
            <a:ext cx="1920240" cy="453056"/>
          </a:xfrm>
          <a:prstGeom prst="rect">
            <a:avLst/>
          </a:prstGeom>
          <a:solidFill>
            <a:schemeClr val="accent1">
              <a:lumMod val="40000"/>
              <a:lumOff val="60000"/>
            </a:schemeClr>
          </a:solidFill>
          <a:ln w="6350">
            <a:noFill/>
          </a:ln>
          <a:effectLst/>
        </p:spPr>
        <p:style>
          <a:lnRef idx="1">
            <a:schemeClr val="accent1"/>
          </a:lnRef>
          <a:fillRef idx="3">
            <a:schemeClr val="accent1"/>
          </a:fillRef>
          <a:effectRef idx="2">
            <a:schemeClr val="accent1"/>
          </a:effectRef>
          <a:fontRef idx="minor">
            <a:schemeClr val="lt1"/>
          </a:fontRef>
        </p:style>
        <p:txBody>
          <a:bodyPr tIns="4572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b="1" dirty="0">
                <a:solidFill>
                  <a:schemeClr val="bg1"/>
                </a:solidFill>
              </a:rPr>
              <a:t>Inputs</a:t>
            </a:r>
          </a:p>
        </p:txBody>
      </p:sp>
      <p:sp>
        <p:nvSpPr>
          <p:cNvPr id="10" name="Rectangle 9">
            <a:extLst>
              <a:ext uri="{FF2B5EF4-FFF2-40B4-BE49-F238E27FC236}">
                <a16:creationId xmlns:a16="http://schemas.microsoft.com/office/drawing/2014/main" id="{4CA84A46-A026-DA4B-8E7C-1446F12E56F5}"/>
              </a:ext>
            </a:extLst>
          </p:cNvPr>
          <p:cNvSpPr/>
          <p:nvPr/>
        </p:nvSpPr>
        <p:spPr>
          <a:xfrm>
            <a:off x="2846499" y="1371600"/>
            <a:ext cx="1920240" cy="453056"/>
          </a:xfrm>
          <a:prstGeom prst="rect">
            <a:avLst/>
          </a:prstGeom>
          <a:solidFill>
            <a:schemeClr val="accent1">
              <a:lumMod val="60000"/>
              <a:lumOff val="40000"/>
            </a:schemeClr>
          </a:solidFill>
          <a:ln w="6350">
            <a:noFill/>
          </a:ln>
          <a:effectLst/>
        </p:spPr>
        <p:style>
          <a:lnRef idx="1">
            <a:schemeClr val="accent1"/>
          </a:lnRef>
          <a:fillRef idx="3">
            <a:schemeClr val="accent1"/>
          </a:fillRef>
          <a:effectRef idx="2">
            <a:schemeClr val="accent1"/>
          </a:effectRef>
          <a:fontRef idx="minor">
            <a:schemeClr val="lt1"/>
          </a:fontRef>
        </p:style>
        <p:txBody>
          <a:bodyPr tIns="4572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b="1" dirty="0">
                <a:solidFill>
                  <a:schemeClr val="bg1"/>
                </a:solidFill>
              </a:rPr>
              <a:t>Outputs</a:t>
            </a:r>
          </a:p>
        </p:txBody>
      </p:sp>
      <p:sp>
        <p:nvSpPr>
          <p:cNvPr id="11" name="Rectangle 10">
            <a:extLst>
              <a:ext uri="{FF2B5EF4-FFF2-40B4-BE49-F238E27FC236}">
                <a16:creationId xmlns:a16="http://schemas.microsoft.com/office/drawing/2014/main" id="{EDB995A9-B599-4646-8DDD-D51CE785C8AB}"/>
              </a:ext>
            </a:extLst>
          </p:cNvPr>
          <p:cNvSpPr/>
          <p:nvPr/>
        </p:nvSpPr>
        <p:spPr>
          <a:xfrm>
            <a:off x="4844630" y="1371600"/>
            <a:ext cx="1920240" cy="453056"/>
          </a:xfrm>
          <a:prstGeom prst="rect">
            <a:avLst/>
          </a:prstGeom>
          <a:solidFill>
            <a:schemeClr val="accent1">
              <a:lumMod val="75000"/>
            </a:schemeClr>
          </a:solidFill>
          <a:ln w="6350">
            <a:noFill/>
          </a:ln>
          <a:effectLst/>
        </p:spPr>
        <p:style>
          <a:lnRef idx="1">
            <a:schemeClr val="accent1"/>
          </a:lnRef>
          <a:fillRef idx="3">
            <a:schemeClr val="accent1"/>
          </a:fillRef>
          <a:effectRef idx="2">
            <a:schemeClr val="accent1"/>
          </a:effectRef>
          <a:fontRef idx="minor">
            <a:schemeClr val="lt1"/>
          </a:fontRef>
        </p:style>
        <p:txBody>
          <a:bodyPr tIns="4572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b="1" dirty="0">
                <a:solidFill>
                  <a:schemeClr val="bg1"/>
                </a:solidFill>
              </a:rPr>
              <a:t>Short-Term Outcomes</a:t>
            </a:r>
          </a:p>
        </p:txBody>
      </p:sp>
      <p:sp>
        <p:nvSpPr>
          <p:cNvPr id="12" name="Rectangle 11">
            <a:extLst>
              <a:ext uri="{FF2B5EF4-FFF2-40B4-BE49-F238E27FC236}">
                <a16:creationId xmlns:a16="http://schemas.microsoft.com/office/drawing/2014/main" id="{5B504261-062E-7648-A175-CB5F8BD500F3}"/>
              </a:ext>
            </a:extLst>
          </p:cNvPr>
          <p:cNvSpPr/>
          <p:nvPr/>
        </p:nvSpPr>
        <p:spPr>
          <a:xfrm>
            <a:off x="6842760" y="1371600"/>
            <a:ext cx="1920240" cy="453056"/>
          </a:xfrm>
          <a:prstGeom prst="rect">
            <a:avLst/>
          </a:prstGeom>
          <a:solidFill>
            <a:schemeClr val="accent1">
              <a:lumMod val="50000"/>
            </a:schemeClr>
          </a:solidFill>
          <a:ln w="6350">
            <a:noFill/>
          </a:ln>
          <a:effectLst/>
        </p:spPr>
        <p:style>
          <a:lnRef idx="1">
            <a:schemeClr val="accent1"/>
          </a:lnRef>
          <a:fillRef idx="3">
            <a:schemeClr val="accent1"/>
          </a:fillRef>
          <a:effectRef idx="2">
            <a:schemeClr val="accent1"/>
          </a:effectRef>
          <a:fontRef idx="minor">
            <a:schemeClr val="lt1"/>
          </a:fontRef>
        </p:style>
        <p:txBody>
          <a:bodyPr tIns="4572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sz="1400" b="1" dirty="0">
                <a:solidFill>
                  <a:schemeClr val="bg1"/>
                </a:solidFill>
              </a:rPr>
              <a:t>Long-Term Outcomes</a:t>
            </a:r>
          </a:p>
        </p:txBody>
      </p:sp>
      <p:sp>
        <p:nvSpPr>
          <p:cNvPr id="13" name="Arrow: Right 59">
            <a:extLst>
              <a:ext uri="{FF2B5EF4-FFF2-40B4-BE49-F238E27FC236}">
                <a16:creationId xmlns:a16="http://schemas.microsoft.com/office/drawing/2014/main" id="{8D50D083-6D56-EF42-A10F-CCDB65A13EB9}"/>
              </a:ext>
            </a:extLst>
          </p:cNvPr>
          <p:cNvSpPr/>
          <p:nvPr/>
        </p:nvSpPr>
        <p:spPr>
          <a:xfrm>
            <a:off x="4671593" y="1464201"/>
            <a:ext cx="301210" cy="267855"/>
          </a:xfrm>
          <a:prstGeom prst="rightArrow">
            <a:avLst>
              <a:gd name="adj1" fmla="val 50000"/>
              <a:gd name="adj2" fmla="val 33142"/>
            </a:avLst>
          </a:prstGeom>
          <a:solidFill>
            <a:srgbClr val="EFEFF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a:solidFill>
                <a:schemeClr val="tx1"/>
              </a:solidFill>
            </a:endParaRPr>
          </a:p>
        </p:txBody>
      </p:sp>
      <p:sp>
        <p:nvSpPr>
          <p:cNvPr id="14" name="Arrow: Right 60">
            <a:extLst>
              <a:ext uri="{FF2B5EF4-FFF2-40B4-BE49-F238E27FC236}">
                <a16:creationId xmlns:a16="http://schemas.microsoft.com/office/drawing/2014/main" id="{9A4323A6-EFEB-8A49-A4CB-F7EC1BB872A0}"/>
              </a:ext>
            </a:extLst>
          </p:cNvPr>
          <p:cNvSpPr/>
          <p:nvPr/>
        </p:nvSpPr>
        <p:spPr>
          <a:xfrm>
            <a:off x="6669938" y="1464201"/>
            <a:ext cx="301071" cy="267855"/>
          </a:xfrm>
          <a:prstGeom prst="rightArrow">
            <a:avLst>
              <a:gd name="adj1" fmla="val 50000"/>
              <a:gd name="adj2" fmla="val 33142"/>
            </a:avLst>
          </a:prstGeom>
          <a:solidFill>
            <a:srgbClr val="EFEFF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a:solidFill>
                <a:schemeClr val="tx1"/>
              </a:solidFill>
            </a:endParaRPr>
          </a:p>
        </p:txBody>
      </p:sp>
      <p:sp>
        <p:nvSpPr>
          <p:cNvPr id="15" name="Arrow: Right 61">
            <a:extLst>
              <a:ext uri="{FF2B5EF4-FFF2-40B4-BE49-F238E27FC236}">
                <a16:creationId xmlns:a16="http://schemas.microsoft.com/office/drawing/2014/main" id="{07D30824-390C-3C48-8075-8CEF7CC3D2B0}"/>
              </a:ext>
            </a:extLst>
          </p:cNvPr>
          <p:cNvSpPr/>
          <p:nvPr/>
        </p:nvSpPr>
        <p:spPr>
          <a:xfrm>
            <a:off x="2673249" y="1464201"/>
            <a:ext cx="301752" cy="267855"/>
          </a:xfrm>
          <a:prstGeom prst="rightArrow">
            <a:avLst>
              <a:gd name="adj1" fmla="val 50000"/>
              <a:gd name="adj2" fmla="val 33142"/>
            </a:avLst>
          </a:prstGeom>
          <a:solidFill>
            <a:srgbClr val="EFEFF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b="1" dirty="0">
              <a:solidFill>
                <a:schemeClr val="tx1"/>
              </a:solidFill>
            </a:endParaRPr>
          </a:p>
        </p:txBody>
      </p:sp>
      <p:sp>
        <p:nvSpPr>
          <p:cNvPr id="16" name="Title 62">
            <a:extLst>
              <a:ext uri="{FF2B5EF4-FFF2-40B4-BE49-F238E27FC236}">
                <a16:creationId xmlns:a16="http://schemas.microsoft.com/office/drawing/2014/main" id="{6B068F1C-65AE-E241-AC97-3F7DD13BB993}"/>
              </a:ext>
            </a:extLst>
          </p:cNvPr>
          <p:cNvSpPr txBox="1">
            <a:spLocks/>
          </p:cNvSpPr>
          <p:nvPr/>
        </p:nvSpPr>
        <p:spPr bwMode="auto">
          <a:xfrm>
            <a:off x="608076" y="457200"/>
            <a:ext cx="7927848" cy="789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lang="en-US" sz="2000" b="1" kern="1200" baseline="0">
                <a:solidFill>
                  <a:schemeClr val="tx1"/>
                </a:solidFill>
                <a:latin typeface="+mj-lt"/>
                <a:ea typeface="+mj-ea"/>
                <a:cs typeface="+mj-cs"/>
              </a:defRPr>
            </a:lvl1pPr>
            <a:lvl2pPr algn="l" defTabSz="457200" rtl="0" eaLnBrk="1" fontAlgn="base" hangingPunct="1">
              <a:spcBef>
                <a:spcPct val="0"/>
              </a:spcBef>
              <a:spcAft>
                <a:spcPct val="0"/>
              </a:spcAft>
              <a:defRPr sz="2000" b="1">
                <a:solidFill>
                  <a:srgbClr val="000000"/>
                </a:solidFill>
                <a:latin typeface="Calibri" panose="020F0502020204030204" pitchFamily="34" charset="0"/>
              </a:defRPr>
            </a:lvl2pPr>
            <a:lvl3pPr algn="l" defTabSz="457200" rtl="0" eaLnBrk="1" fontAlgn="base" hangingPunct="1">
              <a:spcBef>
                <a:spcPct val="0"/>
              </a:spcBef>
              <a:spcAft>
                <a:spcPct val="0"/>
              </a:spcAft>
              <a:defRPr sz="2000" b="1">
                <a:solidFill>
                  <a:srgbClr val="000000"/>
                </a:solidFill>
                <a:latin typeface="Calibri" panose="020F0502020204030204" pitchFamily="34" charset="0"/>
              </a:defRPr>
            </a:lvl3pPr>
            <a:lvl4pPr algn="l" defTabSz="457200" rtl="0" eaLnBrk="1" fontAlgn="base" hangingPunct="1">
              <a:spcBef>
                <a:spcPct val="0"/>
              </a:spcBef>
              <a:spcAft>
                <a:spcPct val="0"/>
              </a:spcAft>
              <a:defRPr sz="2000" b="1">
                <a:solidFill>
                  <a:srgbClr val="000000"/>
                </a:solidFill>
                <a:latin typeface="Calibri" panose="020F0502020204030204" pitchFamily="34" charset="0"/>
              </a:defRPr>
            </a:lvl4pPr>
            <a:lvl5pPr algn="l" defTabSz="457200" rtl="0" eaLnBrk="1" fontAlgn="base" hangingPunct="1">
              <a:spcBef>
                <a:spcPct val="0"/>
              </a:spcBef>
              <a:spcAft>
                <a:spcPct val="0"/>
              </a:spcAft>
              <a:defRPr sz="2000" b="1">
                <a:solidFill>
                  <a:srgbClr val="000000"/>
                </a:solidFill>
                <a:latin typeface="Calibri" panose="020F0502020204030204" pitchFamily="34" charset="0"/>
              </a:defRPr>
            </a:lvl5pPr>
            <a:lvl6pPr marL="457200" algn="l" defTabSz="457200" rtl="0" eaLnBrk="1" fontAlgn="base" hangingPunct="1">
              <a:spcBef>
                <a:spcPct val="0"/>
              </a:spcBef>
              <a:spcAft>
                <a:spcPct val="0"/>
              </a:spcAft>
              <a:defRPr sz="2000" b="1">
                <a:solidFill>
                  <a:srgbClr val="000000"/>
                </a:solidFill>
                <a:latin typeface="Calibri" panose="020F0502020204030204" pitchFamily="34" charset="0"/>
              </a:defRPr>
            </a:lvl6pPr>
            <a:lvl7pPr marL="914400" algn="l" defTabSz="457200" rtl="0" eaLnBrk="1" fontAlgn="base" hangingPunct="1">
              <a:spcBef>
                <a:spcPct val="0"/>
              </a:spcBef>
              <a:spcAft>
                <a:spcPct val="0"/>
              </a:spcAft>
              <a:defRPr sz="2000" b="1">
                <a:solidFill>
                  <a:srgbClr val="000000"/>
                </a:solidFill>
                <a:latin typeface="Calibri" panose="020F0502020204030204" pitchFamily="34" charset="0"/>
              </a:defRPr>
            </a:lvl7pPr>
            <a:lvl8pPr marL="1371600" algn="l" defTabSz="457200" rtl="0" eaLnBrk="1" fontAlgn="base" hangingPunct="1">
              <a:spcBef>
                <a:spcPct val="0"/>
              </a:spcBef>
              <a:spcAft>
                <a:spcPct val="0"/>
              </a:spcAft>
              <a:defRPr sz="2000" b="1">
                <a:solidFill>
                  <a:srgbClr val="000000"/>
                </a:solidFill>
                <a:latin typeface="Calibri" panose="020F0502020204030204" pitchFamily="34" charset="0"/>
              </a:defRPr>
            </a:lvl8pPr>
            <a:lvl9pPr marL="1828800" algn="l" defTabSz="457200" rtl="0" eaLnBrk="1" fontAlgn="base" hangingPunct="1">
              <a:spcBef>
                <a:spcPct val="0"/>
              </a:spcBef>
              <a:spcAft>
                <a:spcPct val="0"/>
              </a:spcAft>
              <a:defRPr sz="2000" b="1">
                <a:solidFill>
                  <a:srgbClr val="000000"/>
                </a:solidFill>
                <a:latin typeface="Calibri" panose="020F0502020204030204" pitchFamily="34" charset="0"/>
              </a:defRPr>
            </a:lvl9pPr>
          </a:lstStyle>
          <a:p>
            <a:r>
              <a:rPr lang="en-US" dirty="0"/>
              <a:t>Northern Virginia explored incentivizing a mix of outputs, and outcomes to promote enrollment of harder-to-serve youth</a:t>
            </a:r>
          </a:p>
        </p:txBody>
      </p:sp>
      <p:sp>
        <p:nvSpPr>
          <p:cNvPr id="17" name="Rectangle 16">
            <a:extLst>
              <a:ext uri="{FF2B5EF4-FFF2-40B4-BE49-F238E27FC236}">
                <a16:creationId xmlns:a16="http://schemas.microsoft.com/office/drawing/2014/main" id="{89F0CFA2-6582-7441-9BD7-1C0F5BD2F18C}"/>
              </a:ext>
            </a:extLst>
          </p:cNvPr>
          <p:cNvSpPr/>
          <p:nvPr/>
        </p:nvSpPr>
        <p:spPr>
          <a:xfrm>
            <a:off x="838733" y="3010940"/>
            <a:ext cx="1920240" cy="1463040"/>
          </a:xfrm>
          <a:prstGeom prst="rect">
            <a:avLst/>
          </a:prstGeom>
          <a:solidFill>
            <a:schemeClr val="bg2">
              <a:lumMod val="90000"/>
            </a:schemeClr>
          </a:solidFill>
          <a:ln w="9525">
            <a:noFill/>
          </a:ln>
          <a:effectLst/>
        </p:spPr>
        <p:style>
          <a:lnRef idx="1">
            <a:schemeClr val="accent1"/>
          </a:lnRef>
          <a:fillRef idx="3">
            <a:schemeClr val="accent1"/>
          </a:fillRef>
          <a:effectRef idx="2">
            <a:schemeClr val="accent1"/>
          </a:effectRef>
          <a:fontRef idx="minor">
            <a:schemeClr val="lt1"/>
          </a:fontRef>
        </p:style>
        <p:txBody>
          <a:bodyPr tIns="4572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endParaRPr lang="en-US" sz="1200" dirty="0">
              <a:solidFill>
                <a:schemeClr val="tx1"/>
              </a:solidFill>
            </a:endParaRPr>
          </a:p>
        </p:txBody>
      </p:sp>
      <p:sp>
        <p:nvSpPr>
          <p:cNvPr id="18" name="Rectangle 17">
            <a:extLst>
              <a:ext uri="{FF2B5EF4-FFF2-40B4-BE49-F238E27FC236}">
                <a16:creationId xmlns:a16="http://schemas.microsoft.com/office/drawing/2014/main" id="{FC033803-EB92-1747-98CC-318390733943}"/>
              </a:ext>
            </a:extLst>
          </p:cNvPr>
          <p:cNvSpPr/>
          <p:nvPr/>
        </p:nvSpPr>
        <p:spPr>
          <a:xfrm>
            <a:off x="4834995" y="3010940"/>
            <a:ext cx="1920240" cy="1463040"/>
          </a:xfrm>
          <a:prstGeom prst="rect">
            <a:avLst/>
          </a:prstGeom>
          <a:noFill/>
          <a:ln w="9525">
            <a:solidFill>
              <a:schemeClr val="accent2"/>
            </a:solidFill>
          </a:ln>
          <a:effectLst/>
        </p:spPr>
        <p:style>
          <a:lnRef idx="1">
            <a:schemeClr val="accent1"/>
          </a:lnRef>
          <a:fillRef idx="3">
            <a:schemeClr val="accent1"/>
          </a:fillRef>
          <a:effectRef idx="2">
            <a:schemeClr val="accent1"/>
          </a:effectRef>
          <a:fontRef idx="minor">
            <a:schemeClr val="lt1"/>
          </a:fontRef>
        </p:style>
        <p:txBody>
          <a:bodyPr tIns="45720" rIns="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171450" indent="-171450">
              <a:buFont typeface="Arial" panose="020B0604020202020204" pitchFamily="34" charset="0"/>
              <a:buChar char="•"/>
            </a:pPr>
            <a:r>
              <a:rPr lang="en-US" sz="1300" dirty="0">
                <a:solidFill>
                  <a:schemeClr val="tx1">
                    <a:lumMod val="40000"/>
                    <a:lumOff val="60000"/>
                  </a:schemeClr>
                </a:solidFill>
              </a:rPr>
              <a:t>Measurable skill gains during program </a:t>
            </a:r>
            <a:endParaRPr lang="en-US" sz="1300" b="1" dirty="0">
              <a:solidFill>
                <a:schemeClr val="tx1">
                  <a:lumMod val="40000"/>
                  <a:lumOff val="60000"/>
                </a:schemeClr>
              </a:solidFill>
            </a:endParaRPr>
          </a:p>
          <a:p>
            <a:pPr marL="171450" indent="-171450">
              <a:buFont typeface="Arial" panose="020B0604020202020204" pitchFamily="34" charset="0"/>
              <a:buChar char="•"/>
            </a:pPr>
            <a:r>
              <a:rPr lang="en-US" sz="1300" dirty="0">
                <a:solidFill>
                  <a:schemeClr val="tx1">
                    <a:lumMod val="40000"/>
                    <a:lumOff val="60000"/>
                  </a:schemeClr>
                </a:solidFill>
              </a:rPr>
              <a:t>Youth placed in employment, training, or education 2Q after exit </a:t>
            </a:r>
            <a:endParaRPr lang="en-US" sz="1300" b="1" dirty="0">
              <a:solidFill>
                <a:schemeClr val="tx1">
                  <a:lumMod val="40000"/>
                  <a:lumOff val="60000"/>
                </a:schemeClr>
              </a:solidFill>
            </a:endParaRPr>
          </a:p>
        </p:txBody>
      </p:sp>
      <p:sp>
        <p:nvSpPr>
          <p:cNvPr id="19" name="Rectangle 18">
            <a:extLst>
              <a:ext uri="{FF2B5EF4-FFF2-40B4-BE49-F238E27FC236}">
                <a16:creationId xmlns:a16="http://schemas.microsoft.com/office/drawing/2014/main" id="{C34262B6-AB64-CD4E-85F7-C5C0CF2844DA}"/>
              </a:ext>
            </a:extLst>
          </p:cNvPr>
          <p:cNvSpPr/>
          <p:nvPr/>
        </p:nvSpPr>
        <p:spPr>
          <a:xfrm>
            <a:off x="6833125" y="3010940"/>
            <a:ext cx="1920240" cy="1463040"/>
          </a:xfrm>
          <a:prstGeom prst="rect">
            <a:avLst/>
          </a:prstGeom>
          <a:noFill/>
          <a:ln w="9525">
            <a:solidFill>
              <a:schemeClr val="accent2"/>
            </a:solidFill>
          </a:ln>
          <a:effectLst/>
        </p:spPr>
        <p:style>
          <a:lnRef idx="1">
            <a:schemeClr val="accent1"/>
          </a:lnRef>
          <a:fillRef idx="3">
            <a:schemeClr val="accent1"/>
          </a:fillRef>
          <a:effectRef idx="2">
            <a:schemeClr val="accent1"/>
          </a:effectRef>
          <a:fontRef idx="minor">
            <a:schemeClr val="lt1"/>
          </a:fontRef>
        </p:style>
        <p:txBody>
          <a:bodyPr tIns="4572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176213" indent="-176213">
              <a:buFont typeface="Arial" panose="020B0604020202020204" pitchFamily="34" charset="0"/>
              <a:buChar char="•"/>
            </a:pPr>
            <a:r>
              <a:rPr lang="en-US" sz="1300" dirty="0">
                <a:solidFill>
                  <a:schemeClr val="tx1">
                    <a:lumMod val="40000"/>
                    <a:lumOff val="60000"/>
                  </a:schemeClr>
                </a:solidFill>
              </a:rPr>
              <a:t>Attainment of degree or certificate 4Q after exit </a:t>
            </a:r>
            <a:endParaRPr lang="en-US" sz="1300" b="1" dirty="0">
              <a:solidFill>
                <a:schemeClr val="tx1">
                  <a:lumMod val="40000"/>
                  <a:lumOff val="60000"/>
                </a:schemeClr>
              </a:solidFill>
            </a:endParaRPr>
          </a:p>
          <a:p>
            <a:pPr marL="176213" indent="-176213">
              <a:buFont typeface="Arial" panose="020B0604020202020204" pitchFamily="34" charset="0"/>
              <a:buChar char="•"/>
            </a:pPr>
            <a:r>
              <a:rPr lang="en-US" sz="1300" dirty="0">
                <a:solidFill>
                  <a:schemeClr val="tx1">
                    <a:lumMod val="40000"/>
                    <a:lumOff val="60000"/>
                  </a:schemeClr>
                </a:solidFill>
              </a:rPr>
              <a:t>Youth placed in employment, training, or education 4Q after exit </a:t>
            </a:r>
            <a:endParaRPr lang="en-US" sz="1300" b="1" dirty="0">
              <a:solidFill>
                <a:schemeClr val="tx1">
                  <a:lumMod val="40000"/>
                  <a:lumOff val="60000"/>
                </a:schemeClr>
              </a:solidFill>
            </a:endParaRPr>
          </a:p>
        </p:txBody>
      </p:sp>
      <p:sp>
        <p:nvSpPr>
          <p:cNvPr id="20" name="Rectangle 19">
            <a:extLst>
              <a:ext uri="{FF2B5EF4-FFF2-40B4-BE49-F238E27FC236}">
                <a16:creationId xmlns:a16="http://schemas.microsoft.com/office/drawing/2014/main" id="{D2969BBD-558E-1F46-AFBE-0534F3526C35}"/>
              </a:ext>
            </a:extLst>
          </p:cNvPr>
          <p:cNvSpPr/>
          <p:nvPr/>
        </p:nvSpPr>
        <p:spPr>
          <a:xfrm>
            <a:off x="838733" y="4564202"/>
            <a:ext cx="1920240" cy="1463040"/>
          </a:xfrm>
          <a:prstGeom prst="rect">
            <a:avLst/>
          </a:prstGeom>
          <a:solidFill>
            <a:schemeClr val="bg2">
              <a:lumMod val="90000"/>
            </a:schemeClr>
          </a:solidFill>
          <a:ln w="9525">
            <a:noFill/>
          </a:ln>
          <a:effectLst/>
        </p:spPr>
        <p:style>
          <a:lnRef idx="1">
            <a:schemeClr val="accent1"/>
          </a:lnRef>
          <a:fillRef idx="3">
            <a:schemeClr val="accent1"/>
          </a:fillRef>
          <a:effectRef idx="2">
            <a:schemeClr val="accent1"/>
          </a:effectRef>
          <a:fontRef idx="minor">
            <a:schemeClr val="lt1"/>
          </a:fontRef>
        </p:style>
        <p:txBody>
          <a:bodyPr tIns="4572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endParaRPr lang="en-US" sz="1200" dirty="0">
              <a:solidFill>
                <a:schemeClr val="tx1"/>
              </a:solidFill>
            </a:endParaRPr>
          </a:p>
        </p:txBody>
      </p:sp>
      <p:sp>
        <p:nvSpPr>
          <p:cNvPr id="21" name="Rectangle 20">
            <a:extLst>
              <a:ext uri="{FF2B5EF4-FFF2-40B4-BE49-F238E27FC236}">
                <a16:creationId xmlns:a16="http://schemas.microsoft.com/office/drawing/2014/main" id="{0C828B73-FA6D-DF4E-97EF-59CDB82A6DCF}"/>
              </a:ext>
            </a:extLst>
          </p:cNvPr>
          <p:cNvSpPr/>
          <p:nvPr/>
        </p:nvSpPr>
        <p:spPr>
          <a:xfrm>
            <a:off x="2836864" y="3010940"/>
            <a:ext cx="1920240" cy="1463040"/>
          </a:xfrm>
          <a:prstGeom prst="rect">
            <a:avLst/>
          </a:prstGeom>
          <a:solidFill>
            <a:schemeClr val="bg2">
              <a:lumMod val="90000"/>
            </a:schemeClr>
          </a:solidFill>
          <a:ln w="9525">
            <a:noFill/>
          </a:ln>
          <a:effectLst/>
        </p:spPr>
        <p:style>
          <a:lnRef idx="1">
            <a:schemeClr val="accent1"/>
          </a:lnRef>
          <a:fillRef idx="3">
            <a:schemeClr val="accent1"/>
          </a:fillRef>
          <a:effectRef idx="2">
            <a:schemeClr val="accent1"/>
          </a:effectRef>
          <a:fontRef idx="minor">
            <a:schemeClr val="lt1"/>
          </a:fontRef>
        </p:style>
        <p:txBody>
          <a:bodyPr tIns="4572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endParaRPr lang="en-US" sz="1200" dirty="0">
              <a:solidFill>
                <a:schemeClr val="tx1"/>
              </a:solidFill>
            </a:endParaRPr>
          </a:p>
        </p:txBody>
      </p:sp>
      <p:sp>
        <p:nvSpPr>
          <p:cNvPr id="22" name="Rectangle 21">
            <a:extLst>
              <a:ext uri="{FF2B5EF4-FFF2-40B4-BE49-F238E27FC236}">
                <a16:creationId xmlns:a16="http://schemas.microsoft.com/office/drawing/2014/main" id="{52037BA4-C840-E34B-9367-1E441785DCEA}"/>
              </a:ext>
            </a:extLst>
          </p:cNvPr>
          <p:cNvSpPr/>
          <p:nvPr/>
        </p:nvSpPr>
        <p:spPr>
          <a:xfrm>
            <a:off x="6833125" y="4564202"/>
            <a:ext cx="1920240" cy="1463040"/>
          </a:xfrm>
          <a:prstGeom prst="rect">
            <a:avLst/>
          </a:prstGeom>
          <a:noFill/>
          <a:ln w="9525">
            <a:solidFill>
              <a:schemeClr val="accent1"/>
            </a:solidFill>
          </a:ln>
          <a:effectLst/>
        </p:spPr>
        <p:style>
          <a:lnRef idx="1">
            <a:schemeClr val="accent1"/>
          </a:lnRef>
          <a:fillRef idx="3">
            <a:schemeClr val="accent1"/>
          </a:fillRef>
          <a:effectRef idx="2">
            <a:schemeClr val="accent1"/>
          </a:effectRef>
          <a:fontRef idx="minor">
            <a:schemeClr val="lt1"/>
          </a:fontRef>
        </p:style>
        <p:txBody>
          <a:bodyPr tIns="4572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176213" indent="-176213">
              <a:buFont typeface="Arial" panose="020B0604020202020204" pitchFamily="34" charset="0"/>
              <a:buChar char="•"/>
            </a:pPr>
            <a:r>
              <a:rPr lang="en-US" sz="1300" dirty="0">
                <a:solidFill>
                  <a:schemeClr val="tx1"/>
                </a:solidFill>
              </a:rPr>
              <a:t>Reduction in recidivism rates and time spent incarcerated</a:t>
            </a:r>
          </a:p>
          <a:p>
            <a:pPr marL="176213" indent="-176213">
              <a:buFont typeface="Arial" panose="020B0604020202020204" pitchFamily="34" charset="0"/>
              <a:buChar char="•"/>
            </a:pPr>
            <a:r>
              <a:rPr lang="en-US" sz="1300" dirty="0">
                <a:solidFill>
                  <a:schemeClr val="tx1"/>
                </a:solidFill>
              </a:rPr>
              <a:t>Decrease in use of TANF, SNAP, and Medicaid</a:t>
            </a:r>
          </a:p>
        </p:txBody>
      </p:sp>
      <p:sp>
        <p:nvSpPr>
          <p:cNvPr id="23" name="Rectangle 22">
            <a:extLst>
              <a:ext uri="{FF2B5EF4-FFF2-40B4-BE49-F238E27FC236}">
                <a16:creationId xmlns:a16="http://schemas.microsoft.com/office/drawing/2014/main" id="{2E21279B-9179-8340-9F47-D26131D876BB}"/>
              </a:ext>
            </a:extLst>
          </p:cNvPr>
          <p:cNvSpPr/>
          <p:nvPr/>
        </p:nvSpPr>
        <p:spPr>
          <a:xfrm rot="16200000">
            <a:off x="-159487" y="3551960"/>
            <a:ext cx="1463040" cy="381000"/>
          </a:xfrm>
          <a:prstGeom prst="rect">
            <a:avLst/>
          </a:prstGeom>
          <a:solidFill>
            <a:schemeClr val="accent2"/>
          </a:solidFill>
          <a:ln w="9525">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solidFill>
                  <a:schemeClr val="bg2"/>
                </a:solidFill>
              </a:rPr>
              <a:t>Payment Outcomes</a:t>
            </a:r>
          </a:p>
        </p:txBody>
      </p:sp>
      <p:sp>
        <p:nvSpPr>
          <p:cNvPr id="24" name="Rectangle 23">
            <a:extLst>
              <a:ext uri="{FF2B5EF4-FFF2-40B4-BE49-F238E27FC236}">
                <a16:creationId xmlns:a16="http://schemas.microsoft.com/office/drawing/2014/main" id="{F4AC3770-B5BD-CB48-8A71-5D18B3FCF675}"/>
              </a:ext>
            </a:extLst>
          </p:cNvPr>
          <p:cNvSpPr/>
          <p:nvPr/>
        </p:nvSpPr>
        <p:spPr>
          <a:xfrm rot="16200000">
            <a:off x="-159487" y="5105222"/>
            <a:ext cx="1463040" cy="381000"/>
          </a:xfrm>
          <a:prstGeom prst="rect">
            <a:avLst/>
          </a:prstGeom>
          <a:solidFill>
            <a:schemeClr val="accent1"/>
          </a:solidFill>
          <a:ln w="9525">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solidFill>
                  <a:schemeClr val="bg2"/>
                </a:solidFill>
              </a:rPr>
              <a:t>Other Priority Outcomes</a:t>
            </a:r>
          </a:p>
        </p:txBody>
      </p:sp>
      <p:sp>
        <p:nvSpPr>
          <p:cNvPr id="25" name="Rectangle 24">
            <a:extLst>
              <a:ext uri="{FF2B5EF4-FFF2-40B4-BE49-F238E27FC236}">
                <a16:creationId xmlns:a16="http://schemas.microsoft.com/office/drawing/2014/main" id="{C18E5867-AA5A-5745-9EDD-86EDC1CA35EB}"/>
              </a:ext>
            </a:extLst>
          </p:cNvPr>
          <p:cNvSpPr/>
          <p:nvPr/>
        </p:nvSpPr>
        <p:spPr>
          <a:xfrm>
            <a:off x="2836332" y="1914878"/>
            <a:ext cx="1920240" cy="1005840"/>
          </a:xfrm>
          <a:prstGeom prst="rect">
            <a:avLst/>
          </a:prstGeom>
          <a:solidFill>
            <a:schemeClr val="bg2">
              <a:lumMod val="90000"/>
            </a:schemeClr>
          </a:solidFill>
          <a:ln w="9525">
            <a:noFill/>
          </a:ln>
          <a:effectLst/>
        </p:spPr>
        <p:style>
          <a:lnRef idx="1">
            <a:schemeClr val="accent1"/>
          </a:lnRef>
          <a:fillRef idx="3">
            <a:schemeClr val="accent1"/>
          </a:fillRef>
          <a:effectRef idx="2">
            <a:schemeClr val="accent1"/>
          </a:effectRef>
          <a:fontRef idx="minor">
            <a:schemeClr val="lt1"/>
          </a:fontRef>
        </p:style>
        <p:txBody>
          <a:bodyPr tIns="4572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endParaRPr lang="en-US" sz="1150" dirty="0">
              <a:solidFill>
                <a:schemeClr val="tx1"/>
              </a:solidFill>
            </a:endParaRPr>
          </a:p>
        </p:txBody>
      </p:sp>
      <p:sp>
        <p:nvSpPr>
          <p:cNvPr id="26" name="Rectangle 25">
            <a:extLst>
              <a:ext uri="{FF2B5EF4-FFF2-40B4-BE49-F238E27FC236}">
                <a16:creationId xmlns:a16="http://schemas.microsoft.com/office/drawing/2014/main" id="{E5C5B7E5-5118-7640-9E35-B102EAC710ED}"/>
              </a:ext>
            </a:extLst>
          </p:cNvPr>
          <p:cNvSpPr/>
          <p:nvPr/>
        </p:nvSpPr>
        <p:spPr>
          <a:xfrm>
            <a:off x="4834463" y="1914878"/>
            <a:ext cx="1920240" cy="1005840"/>
          </a:xfrm>
          <a:prstGeom prst="rect">
            <a:avLst/>
          </a:prstGeom>
          <a:solidFill>
            <a:schemeClr val="bg2">
              <a:lumMod val="90000"/>
            </a:schemeClr>
          </a:solidFill>
          <a:ln w="9525">
            <a:noFill/>
          </a:ln>
          <a:effectLst/>
        </p:spPr>
        <p:style>
          <a:lnRef idx="1">
            <a:schemeClr val="accent1"/>
          </a:lnRef>
          <a:fillRef idx="3">
            <a:schemeClr val="accent1"/>
          </a:fillRef>
          <a:effectRef idx="2">
            <a:schemeClr val="accent1"/>
          </a:effectRef>
          <a:fontRef idx="minor">
            <a:schemeClr val="lt1"/>
          </a:fontRef>
        </p:style>
        <p:txBody>
          <a:bodyPr tIns="4572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endParaRPr lang="en-US" sz="1200" dirty="0">
              <a:solidFill>
                <a:schemeClr val="tx1"/>
              </a:solidFill>
            </a:endParaRPr>
          </a:p>
        </p:txBody>
      </p:sp>
      <p:sp>
        <p:nvSpPr>
          <p:cNvPr id="27" name="Rectangle 26">
            <a:extLst>
              <a:ext uri="{FF2B5EF4-FFF2-40B4-BE49-F238E27FC236}">
                <a16:creationId xmlns:a16="http://schemas.microsoft.com/office/drawing/2014/main" id="{94D90D4B-CF5E-D343-AC9A-8C827813C90D}"/>
              </a:ext>
            </a:extLst>
          </p:cNvPr>
          <p:cNvSpPr/>
          <p:nvPr/>
        </p:nvSpPr>
        <p:spPr>
          <a:xfrm>
            <a:off x="6832593" y="1914878"/>
            <a:ext cx="1920240" cy="1005840"/>
          </a:xfrm>
          <a:prstGeom prst="rect">
            <a:avLst/>
          </a:prstGeom>
          <a:solidFill>
            <a:schemeClr val="bg2">
              <a:lumMod val="90000"/>
            </a:schemeClr>
          </a:solidFill>
          <a:ln w="9525">
            <a:noFill/>
          </a:ln>
          <a:effectLst/>
        </p:spPr>
        <p:style>
          <a:lnRef idx="1">
            <a:schemeClr val="accent1"/>
          </a:lnRef>
          <a:fillRef idx="3">
            <a:schemeClr val="accent1"/>
          </a:fillRef>
          <a:effectRef idx="2">
            <a:schemeClr val="accent1"/>
          </a:effectRef>
          <a:fontRef idx="minor">
            <a:schemeClr val="lt1"/>
          </a:fontRef>
        </p:style>
        <p:txBody>
          <a:bodyPr tIns="4572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85750" indent="-285750">
              <a:buFont typeface="Arial" panose="020B0604020202020204" pitchFamily="34" charset="0"/>
              <a:buChar char="•"/>
            </a:pPr>
            <a:endParaRPr lang="en-US" sz="1200" dirty="0">
              <a:solidFill>
                <a:schemeClr val="tx1"/>
              </a:solidFill>
            </a:endParaRPr>
          </a:p>
        </p:txBody>
      </p:sp>
      <p:sp>
        <p:nvSpPr>
          <p:cNvPr id="28" name="Rectangle 27">
            <a:extLst>
              <a:ext uri="{FF2B5EF4-FFF2-40B4-BE49-F238E27FC236}">
                <a16:creationId xmlns:a16="http://schemas.microsoft.com/office/drawing/2014/main" id="{1B9C8673-0212-7C4B-B7E0-6E3E53CF74F0}"/>
              </a:ext>
            </a:extLst>
          </p:cNvPr>
          <p:cNvSpPr/>
          <p:nvPr/>
        </p:nvSpPr>
        <p:spPr>
          <a:xfrm rot="16200000">
            <a:off x="68581" y="2227298"/>
            <a:ext cx="1005840" cy="381000"/>
          </a:xfrm>
          <a:prstGeom prst="rect">
            <a:avLst/>
          </a:prstGeom>
          <a:solidFill>
            <a:schemeClr val="bg2">
              <a:lumMod val="90000"/>
            </a:schemeClr>
          </a:solidFill>
          <a:ln w="9525">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solidFill>
                  <a:schemeClr val="tx1"/>
                </a:solidFill>
              </a:rPr>
              <a:t>Cost Reimb.</a:t>
            </a:r>
          </a:p>
        </p:txBody>
      </p:sp>
      <p:sp>
        <p:nvSpPr>
          <p:cNvPr id="29" name="Rectangle 28">
            <a:extLst>
              <a:ext uri="{FF2B5EF4-FFF2-40B4-BE49-F238E27FC236}">
                <a16:creationId xmlns:a16="http://schemas.microsoft.com/office/drawing/2014/main" id="{D3D18423-730B-754A-82FC-F38DF375027D}"/>
              </a:ext>
            </a:extLst>
          </p:cNvPr>
          <p:cNvSpPr/>
          <p:nvPr/>
        </p:nvSpPr>
        <p:spPr>
          <a:xfrm>
            <a:off x="2836864" y="4564202"/>
            <a:ext cx="1920240" cy="1463040"/>
          </a:xfrm>
          <a:prstGeom prst="rect">
            <a:avLst/>
          </a:prstGeom>
          <a:noFill/>
          <a:ln w="9525">
            <a:solidFill>
              <a:schemeClr val="accent1"/>
            </a:solidFill>
          </a:ln>
          <a:effectLst/>
        </p:spPr>
        <p:style>
          <a:lnRef idx="1">
            <a:schemeClr val="accent1"/>
          </a:lnRef>
          <a:fillRef idx="3">
            <a:schemeClr val="accent1"/>
          </a:fillRef>
          <a:effectRef idx="2">
            <a:schemeClr val="accent1"/>
          </a:effectRef>
          <a:fontRef idx="minor">
            <a:schemeClr val="lt1"/>
          </a:fontRef>
        </p:style>
        <p:txBody>
          <a:bodyPr tIns="4572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300" dirty="0">
                <a:solidFill>
                  <a:schemeClr val="tx1"/>
                </a:solidFill>
              </a:rPr>
              <a:t>Increased enrollment of previously underserved justice and foster care youth </a:t>
            </a:r>
          </a:p>
        </p:txBody>
      </p:sp>
      <p:sp>
        <p:nvSpPr>
          <p:cNvPr id="30" name="Rectangle 29">
            <a:extLst>
              <a:ext uri="{FF2B5EF4-FFF2-40B4-BE49-F238E27FC236}">
                <a16:creationId xmlns:a16="http://schemas.microsoft.com/office/drawing/2014/main" id="{91994EE3-0C60-6743-9E02-5F013F66EDCF}"/>
              </a:ext>
            </a:extLst>
          </p:cNvPr>
          <p:cNvSpPr/>
          <p:nvPr/>
        </p:nvSpPr>
        <p:spPr>
          <a:xfrm>
            <a:off x="4844630" y="4564202"/>
            <a:ext cx="1920240" cy="1463040"/>
          </a:xfrm>
          <a:prstGeom prst="rect">
            <a:avLst/>
          </a:prstGeom>
          <a:noFill/>
          <a:ln w="9525">
            <a:solidFill>
              <a:schemeClr val="accent1"/>
            </a:solidFill>
          </a:ln>
          <a:effectLst/>
        </p:spPr>
        <p:style>
          <a:lnRef idx="1">
            <a:schemeClr val="accent1"/>
          </a:lnRef>
          <a:fillRef idx="3">
            <a:schemeClr val="accent1"/>
          </a:fillRef>
          <a:effectRef idx="2">
            <a:schemeClr val="accent1"/>
          </a:effectRef>
          <a:fontRef idx="minor">
            <a:schemeClr val="lt1"/>
          </a:fontRef>
        </p:style>
        <p:txBody>
          <a:bodyPr tIns="4572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176213" indent="-176213">
              <a:buFont typeface="Arial" panose="020B0604020202020204" pitchFamily="34" charset="0"/>
              <a:buChar char="•"/>
            </a:pPr>
            <a:r>
              <a:rPr lang="en-US" sz="1300" dirty="0">
                <a:solidFill>
                  <a:schemeClr val="tx1"/>
                </a:solidFill>
              </a:rPr>
              <a:t>Increased stakeholder collaboration</a:t>
            </a:r>
          </a:p>
          <a:p>
            <a:pPr marL="176213" indent="-176213">
              <a:buFont typeface="Arial" panose="020B0604020202020204" pitchFamily="34" charset="0"/>
              <a:buChar char="•"/>
            </a:pPr>
            <a:r>
              <a:rPr lang="en-US" sz="1300" dirty="0">
                <a:solidFill>
                  <a:schemeClr val="tx1"/>
                </a:solidFill>
              </a:rPr>
              <a:t>Increased data sharing</a:t>
            </a:r>
          </a:p>
          <a:p>
            <a:pPr marL="176213" indent="-176213">
              <a:buFont typeface="Arial" panose="020B0604020202020204" pitchFamily="34" charset="0"/>
              <a:buChar char="•"/>
            </a:pPr>
            <a:r>
              <a:rPr lang="en-US" sz="1300" dirty="0">
                <a:solidFill>
                  <a:schemeClr val="tx1"/>
                </a:solidFill>
              </a:rPr>
              <a:t>Lessons learned on an underserved population leading to service improvements</a:t>
            </a:r>
          </a:p>
        </p:txBody>
      </p:sp>
      <p:sp>
        <p:nvSpPr>
          <p:cNvPr id="31" name="Rectangle 30">
            <a:extLst>
              <a:ext uri="{FF2B5EF4-FFF2-40B4-BE49-F238E27FC236}">
                <a16:creationId xmlns:a16="http://schemas.microsoft.com/office/drawing/2014/main" id="{BFDEF0DD-9D13-6B4C-8472-C4A0977492B1}"/>
              </a:ext>
            </a:extLst>
          </p:cNvPr>
          <p:cNvSpPr/>
          <p:nvPr/>
        </p:nvSpPr>
        <p:spPr>
          <a:xfrm>
            <a:off x="838733" y="1914878"/>
            <a:ext cx="1920240" cy="1005840"/>
          </a:xfrm>
          <a:prstGeom prst="rect">
            <a:avLst/>
          </a:prstGeom>
          <a:noFill/>
          <a:ln w="9525">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tIns="4572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r>
              <a:rPr lang="en-US" sz="1300" dirty="0">
                <a:solidFill>
                  <a:schemeClr val="tx1"/>
                </a:solidFill>
              </a:rPr>
              <a:t>Program costs for three years</a:t>
            </a:r>
            <a:endParaRPr lang="en-US" sz="1300" b="1" dirty="0">
              <a:solidFill>
                <a:schemeClr val="tx1"/>
              </a:solidFill>
            </a:endParaRPr>
          </a:p>
        </p:txBody>
      </p:sp>
      <p:pic>
        <p:nvPicPr>
          <p:cNvPr id="35" name="Picture 34">
            <a:extLst>
              <a:ext uri="{FF2B5EF4-FFF2-40B4-BE49-F238E27FC236}">
                <a16:creationId xmlns:a16="http://schemas.microsoft.com/office/drawing/2014/main" id="{1591DEEE-2280-4F76-9354-412908C6E2C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43600" y="60960"/>
            <a:ext cx="1607895" cy="548640"/>
          </a:xfrm>
          <a:prstGeom prst="rect">
            <a:avLst/>
          </a:prstGeom>
        </p:spPr>
      </p:pic>
      <p:pic>
        <p:nvPicPr>
          <p:cNvPr id="36" name="Picture 2" descr="Image result for virginia career works">
            <a:extLst>
              <a:ext uri="{FF2B5EF4-FFF2-40B4-BE49-F238E27FC236}">
                <a16:creationId xmlns:a16="http://schemas.microsoft.com/office/drawing/2014/main" id="{DD77F459-B0F7-4831-A208-BD76303CA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0824" y="76200"/>
            <a:ext cx="1447800" cy="526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896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6EFA863-007B-204E-9DE0-214EB5AF161B}"/>
              </a:ext>
            </a:extLst>
          </p:cNvPr>
          <p:cNvSpPr>
            <a:spLocks noGrp="1"/>
          </p:cNvSpPr>
          <p:nvPr>
            <p:ph type="dt" sz="half" idx="20"/>
          </p:nvPr>
        </p:nvSpPr>
        <p:spPr/>
        <p:txBody>
          <a:bodyPr/>
          <a:lstStyle/>
          <a:p>
            <a:pPr>
              <a:defRPr/>
            </a:pPr>
            <a:fld id="{CC1970E2-765A-494E-8E3D-8B4FCEC296FB}" type="datetime1">
              <a:rPr lang="en-US" smtClean="0"/>
              <a:t>2/21/20</a:t>
            </a:fld>
            <a:endParaRPr lang="en-US" dirty="0"/>
          </a:p>
        </p:txBody>
      </p:sp>
      <p:sp>
        <p:nvSpPr>
          <p:cNvPr id="7" name="Footer Placeholder 6">
            <a:extLst>
              <a:ext uri="{FF2B5EF4-FFF2-40B4-BE49-F238E27FC236}">
                <a16:creationId xmlns:a16="http://schemas.microsoft.com/office/drawing/2014/main" id="{92B06452-4179-B948-B776-BFFEB19C2649}"/>
              </a:ext>
            </a:extLst>
          </p:cNvPr>
          <p:cNvSpPr>
            <a:spLocks noGrp="1"/>
          </p:cNvSpPr>
          <p:nvPr>
            <p:ph type="ftr" sz="quarter" idx="21"/>
          </p:nvPr>
        </p:nvSpPr>
        <p:spPr/>
        <p:txBody>
          <a:bodyPr/>
          <a:lstStyle/>
          <a:p>
            <a:pPr algn="l">
              <a:defRPr/>
            </a:pPr>
            <a:r>
              <a:rPr lang="en-US"/>
              <a:t>www.thirdsectorcap.org         		 © THIRD SECTOR CAPITAL PARTNERS, INC.</a:t>
            </a:r>
            <a:endParaRPr lang="en-US" dirty="0"/>
          </a:p>
        </p:txBody>
      </p:sp>
      <p:sp>
        <p:nvSpPr>
          <p:cNvPr id="8" name="Slide Number Placeholder 7">
            <a:extLst>
              <a:ext uri="{FF2B5EF4-FFF2-40B4-BE49-F238E27FC236}">
                <a16:creationId xmlns:a16="http://schemas.microsoft.com/office/drawing/2014/main" id="{EA2C8CCF-9E3B-EC4C-A485-3742F2744A7F}"/>
              </a:ext>
            </a:extLst>
          </p:cNvPr>
          <p:cNvSpPr>
            <a:spLocks noGrp="1"/>
          </p:cNvSpPr>
          <p:nvPr>
            <p:ph type="sldNum" sz="quarter" idx="22"/>
          </p:nvPr>
        </p:nvSpPr>
        <p:spPr/>
        <p:txBody>
          <a:bodyPr/>
          <a:lstStyle/>
          <a:p>
            <a:pPr>
              <a:defRPr/>
            </a:pPr>
            <a:fld id="{CDBF65C0-43BC-47E3-9F30-ABF09042DD72}" type="slidenum">
              <a:rPr lang="en-US" smtClean="0"/>
              <a:pPr>
                <a:defRPr/>
              </a:pPr>
              <a:t>15</a:t>
            </a:fld>
            <a:endParaRPr lang="en-US" dirty="0"/>
          </a:p>
        </p:txBody>
      </p:sp>
      <p:sp>
        <p:nvSpPr>
          <p:cNvPr id="9" name="Title 4">
            <a:extLst>
              <a:ext uri="{FF2B5EF4-FFF2-40B4-BE49-F238E27FC236}">
                <a16:creationId xmlns:a16="http://schemas.microsoft.com/office/drawing/2014/main" id="{8A875EB3-36E0-2942-A571-66308DE4B8F9}"/>
              </a:ext>
            </a:extLst>
          </p:cNvPr>
          <p:cNvSpPr txBox="1">
            <a:spLocks/>
          </p:cNvSpPr>
          <p:nvPr/>
        </p:nvSpPr>
        <p:spPr bwMode="auto">
          <a:xfrm>
            <a:off x="608076" y="457200"/>
            <a:ext cx="7927848" cy="789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lang="en-US" sz="2000" b="1" kern="1200" baseline="0">
                <a:solidFill>
                  <a:schemeClr val="tx1"/>
                </a:solidFill>
                <a:latin typeface="+mj-lt"/>
                <a:ea typeface="+mj-ea"/>
                <a:cs typeface="+mj-cs"/>
              </a:defRPr>
            </a:lvl1pPr>
            <a:lvl2pPr algn="l" defTabSz="457200" rtl="0" eaLnBrk="1" fontAlgn="base" hangingPunct="1">
              <a:spcBef>
                <a:spcPct val="0"/>
              </a:spcBef>
              <a:spcAft>
                <a:spcPct val="0"/>
              </a:spcAft>
              <a:defRPr sz="2000" b="1">
                <a:solidFill>
                  <a:srgbClr val="000000"/>
                </a:solidFill>
                <a:latin typeface="Calibri" panose="020F0502020204030204" pitchFamily="34" charset="0"/>
              </a:defRPr>
            </a:lvl2pPr>
            <a:lvl3pPr algn="l" defTabSz="457200" rtl="0" eaLnBrk="1" fontAlgn="base" hangingPunct="1">
              <a:spcBef>
                <a:spcPct val="0"/>
              </a:spcBef>
              <a:spcAft>
                <a:spcPct val="0"/>
              </a:spcAft>
              <a:defRPr sz="2000" b="1">
                <a:solidFill>
                  <a:srgbClr val="000000"/>
                </a:solidFill>
                <a:latin typeface="Calibri" panose="020F0502020204030204" pitchFamily="34" charset="0"/>
              </a:defRPr>
            </a:lvl3pPr>
            <a:lvl4pPr algn="l" defTabSz="457200" rtl="0" eaLnBrk="1" fontAlgn="base" hangingPunct="1">
              <a:spcBef>
                <a:spcPct val="0"/>
              </a:spcBef>
              <a:spcAft>
                <a:spcPct val="0"/>
              </a:spcAft>
              <a:defRPr sz="2000" b="1">
                <a:solidFill>
                  <a:srgbClr val="000000"/>
                </a:solidFill>
                <a:latin typeface="Calibri" panose="020F0502020204030204" pitchFamily="34" charset="0"/>
              </a:defRPr>
            </a:lvl4pPr>
            <a:lvl5pPr algn="l" defTabSz="457200" rtl="0" eaLnBrk="1" fontAlgn="base" hangingPunct="1">
              <a:spcBef>
                <a:spcPct val="0"/>
              </a:spcBef>
              <a:spcAft>
                <a:spcPct val="0"/>
              </a:spcAft>
              <a:defRPr sz="2000" b="1">
                <a:solidFill>
                  <a:srgbClr val="000000"/>
                </a:solidFill>
                <a:latin typeface="Calibri" panose="020F0502020204030204" pitchFamily="34" charset="0"/>
              </a:defRPr>
            </a:lvl5pPr>
            <a:lvl6pPr marL="457200" algn="l" defTabSz="457200" rtl="0" eaLnBrk="1" fontAlgn="base" hangingPunct="1">
              <a:spcBef>
                <a:spcPct val="0"/>
              </a:spcBef>
              <a:spcAft>
                <a:spcPct val="0"/>
              </a:spcAft>
              <a:defRPr sz="2000" b="1">
                <a:solidFill>
                  <a:srgbClr val="000000"/>
                </a:solidFill>
                <a:latin typeface="Calibri" panose="020F0502020204030204" pitchFamily="34" charset="0"/>
              </a:defRPr>
            </a:lvl6pPr>
            <a:lvl7pPr marL="914400" algn="l" defTabSz="457200" rtl="0" eaLnBrk="1" fontAlgn="base" hangingPunct="1">
              <a:spcBef>
                <a:spcPct val="0"/>
              </a:spcBef>
              <a:spcAft>
                <a:spcPct val="0"/>
              </a:spcAft>
              <a:defRPr sz="2000" b="1">
                <a:solidFill>
                  <a:srgbClr val="000000"/>
                </a:solidFill>
                <a:latin typeface="Calibri" panose="020F0502020204030204" pitchFamily="34" charset="0"/>
              </a:defRPr>
            </a:lvl7pPr>
            <a:lvl8pPr marL="1371600" algn="l" defTabSz="457200" rtl="0" eaLnBrk="1" fontAlgn="base" hangingPunct="1">
              <a:spcBef>
                <a:spcPct val="0"/>
              </a:spcBef>
              <a:spcAft>
                <a:spcPct val="0"/>
              </a:spcAft>
              <a:defRPr sz="2000" b="1">
                <a:solidFill>
                  <a:srgbClr val="000000"/>
                </a:solidFill>
                <a:latin typeface="Calibri" panose="020F0502020204030204" pitchFamily="34" charset="0"/>
              </a:defRPr>
            </a:lvl8pPr>
            <a:lvl9pPr marL="1828800" algn="l" defTabSz="457200" rtl="0" eaLnBrk="1" fontAlgn="base" hangingPunct="1">
              <a:spcBef>
                <a:spcPct val="0"/>
              </a:spcBef>
              <a:spcAft>
                <a:spcPct val="0"/>
              </a:spcAft>
              <a:defRPr sz="2000" b="1">
                <a:solidFill>
                  <a:srgbClr val="000000"/>
                </a:solidFill>
                <a:latin typeface="Calibri" panose="020F0502020204030204" pitchFamily="34" charset="0"/>
              </a:defRPr>
            </a:lvl9pPr>
          </a:lstStyle>
          <a:p>
            <a:r>
              <a:rPr lang="en-US" dirty="0"/>
              <a:t>A focus on outcomes created increased outreach and collaboration among referral partners</a:t>
            </a:r>
          </a:p>
        </p:txBody>
      </p:sp>
      <p:sp>
        <p:nvSpPr>
          <p:cNvPr id="12" name="Rectangle 11">
            <a:extLst>
              <a:ext uri="{FF2B5EF4-FFF2-40B4-BE49-F238E27FC236}">
                <a16:creationId xmlns:a16="http://schemas.microsoft.com/office/drawing/2014/main" id="{124B19BF-97C8-D04D-8C91-1A9C1597F88C}"/>
              </a:ext>
            </a:extLst>
          </p:cNvPr>
          <p:cNvSpPr/>
          <p:nvPr/>
        </p:nvSpPr>
        <p:spPr>
          <a:xfrm>
            <a:off x="1595054" y="4229100"/>
            <a:ext cx="6512903" cy="822960"/>
          </a:xfrm>
          <a:prstGeom prst="rect">
            <a:avLst/>
          </a:prstGeom>
          <a:noFill/>
          <a:ln w="9525">
            <a:solidFill>
              <a:schemeClr val="tx1">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ctr" anchorCtr="0">
            <a:noAutofit/>
          </a:bodyPr>
          <a:lstStyle/>
          <a:p>
            <a:pPr marL="12700">
              <a:lnSpc>
                <a:spcPct val="110000"/>
              </a:lnSpc>
              <a:spcBef>
                <a:spcPct val="0"/>
              </a:spcBef>
              <a:buClr>
                <a:schemeClr val="tx2"/>
              </a:buClr>
              <a:buSzPct val="75000"/>
            </a:pPr>
            <a:r>
              <a:rPr lang="en-US" altLang="en-US" sz="1400" b="1" dirty="0">
                <a:solidFill>
                  <a:schemeClr val="tx1"/>
                </a:solidFill>
                <a:cs typeface="Calibri"/>
              </a:rPr>
              <a:t>Meetings:</a:t>
            </a:r>
            <a:r>
              <a:rPr lang="en-US" altLang="en-US" sz="1400" dirty="0">
                <a:solidFill>
                  <a:schemeClr val="tx1"/>
                </a:solidFill>
                <a:cs typeface="Calibri"/>
              </a:rPr>
              <a:t> Quarterly referral partners meeting to track progress and coordinate/improve efforts to strengthen referral process and continuous collaboration and improvement of joint programming</a:t>
            </a:r>
          </a:p>
        </p:txBody>
      </p:sp>
      <p:sp>
        <p:nvSpPr>
          <p:cNvPr id="13" name="Rectangle 12">
            <a:extLst>
              <a:ext uri="{FF2B5EF4-FFF2-40B4-BE49-F238E27FC236}">
                <a16:creationId xmlns:a16="http://schemas.microsoft.com/office/drawing/2014/main" id="{3C98304E-E0F5-F146-B611-631EBCAE3B96}"/>
              </a:ext>
            </a:extLst>
          </p:cNvPr>
          <p:cNvSpPr/>
          <p:nvPr/>
        </p:nvSpPr>
        <p:spPr>
          <a:xfrm>
            <a:off x="1595053" y="2324100"/>
            <a:ext cx="6512903" cy="822960"/>
          </a:xfrm>
          <a:prstGeom prst="rect">
            <a:avLst/>
          </a:prstGeom>
          <a:noFill/>
          <a:ln w="9525">
            <a:solidFill>
              <a:schemeClr val="tx1">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ctr" anchorCtr="0">
            <a:noAutofit/>
          </a:bodyPr>
          <a:lstStyle/>
          <a:p>
            <a:pPr marL="12700">
              <a:lnSpc>
                <a:spcPct val="110000"/>
              </a:lnSpc>
              <a:spcBef>
                <a:spcPct val="0"/>
              </a:spcBef>
              <a:buClr>
                <a:schemeClr val="tx2"/>
              </a:buClr>
              <a:buSzPct val="75000"/>
            </a:pPr>
            <a:r>
              <a:rPr lang="en-US" altLang="en-US" sz="1400" b="1" dirty="0">
                <a:solidFill>
                  <a:schemeClr val="tx1"/>
                </a:solidFill>
                <a:cs typeface="Calibri"/>
              </a:rPr>
              <a:t>Reporting: </a:t>
            </a:r>
            <a:r>
              <a:rPr lang="en-US" altLang="en-US" sz="1400" dirty="0">
                <a:solidFill>
                  <a:schemeClr val="tx1"/>
                </a:solidFill>
                <a:cs typeface="Calibri"/>
              </a:rPr>
              <a:t>Referral partners complete monthly reports on number of eligible youth currently in services and </a:t>
            </a:r>
            <a:r>
              <a:rPr lang="en-US" altLang="en-US" sz="1400" dirty="0" err="1">
                <a:solidFill>
                  <a:schemeClr val="tx1"/>
                </a:solidFill>
                <a:cs typeface="Calibri"/>
              </a:rPr>
              <a:t>NVTI</a:t>
            </a:r>
            <a:r>
              <a:rPr lang="en-US" altLang="en-US" sz="1400" dirty="0">
                <a:solidFill>
                  <a:schemeClr val="tx1"/>
                </a:solidFill>
                <a:cs typeface="Calibri"/>
              </a:rPr>
              <a:t> lead follows up and provides updates on program enrollment and performance</a:t>
            </a:r>
            <a:endParaRPr lang="en-GB" altLang="en-US" sz="1400" dirty="0">
              <a:solidFill>
                <a:schemeClr val="tx1"/>
              </a:solidFill>
              <a:cs typeface="Calibri"/>
            </a:endParaRPr>
          </a:p>
        </p:txBody>
      </p:sp>
      <p:sp>
        <p:nvSpPr>
          <p:cNvPr id="14" name="Rectangle 13">
            <a:extLst>
              <a:ext uri="{FF2B5EF4-FFF2-40B4-BE49-F238E27FC236}">
                <a16:creationId xmlns:a16="http://schemas.microsoft.com/office/drawing/2014/main" id="{84709B0F-7D51-9749-9489-665DF53F66F3}"/>
              </a:ext>
            </a:extLst>
          </p:cNvPr>
          <p:cNvSpPr/>
          <p:nvPr/>
        </p:nvSpPr>
        <p:spPr>
          <a:xfrm>
            <a:off x="1595054" y="1371600"/>
            <a:ext cx="6512903" cy="822960"/>
          </a:xfrm>
          <a:prstGeom prst="rect">
            <a:avLst/>
          </a:prstGeom>
          <a:noFill/>
          <a:ln w="9525">
            <a:solidFill>
              <a:schemeClr val="tx1">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ctr" anchorCtr="0">
            <a:noAutofit/>
          </a:bodyPr>
          <a:lstStyle/>
          <a:p>
            <a:pPr marL="12700">
              <a:lnSpc>
                <a:spcPct val="110000"/>
              </a:lnSpc>
              <a:spcBef>
                <a:spcPct val="0"/>
              </a:spcBef>
              <a:buClr>
                <a:schemeClr val="tx2"/>
              </a:buClr>
              <a:buSzPct val="75000"/>
            </a:pPr>
            <a:r>
              <a:rPr lang="en-US" altLang="en-US" sz="1400" b="1" dirty="0">
                <a:solidFill>
                  <a:schemeClr val="tx1"/>
                </a:solidFill>
                <a:cs typeface="Calibri"/>
              </a:rPr>
              <a:t>Trainings: </a:t>
            </a:r>
            <a:r>
              <a:rPr lang="en-US" altLang="en-US" sz="1400" dirty="0">
                <a:solidFill>
                  <a:schemeClr val="tx1"/>
                </a:solidFill>
                <a:cs typeface="Calibri"/>
              </a:rPr>
              <a:t>Conduct bi-annual on-site staff trainings at referral partner organizations’ staff meetings on NVTI Program, eligibility criteria, and referral process</a:t>
            </a:r>
          </a:p>
        </p:txBody>
      </p:sp>
      <p:sp>
        <p:nvSpPr>
          <p:cNvPr id="15" name="Rectangle 14">
            <a:extLst>
              <a:ext uri="{FF2B5EF4-FFF2-40B4-BE49-F238E27FC236}">
                <a16:creationId xmlns:a16="http://schemas.microsoft.com/office/drawing/2014/main" id="{5EADFAA2-495B-5F43-A0C7-005DAA353EB4}"/>
              </a:ext>
            </a:extLst>
          </p:cNvPr>
          <p:cNvSpPr/>
          <p:nvPr/>
        </p:nvSpPr>
        <p:spPr>
          <a:xfrm>
            <a:off x="1595053" y="3276600"/>
            <a:ext cx="6512903" cy="822960"/>
          </a:xfrm>
          <a:prstGeom prst="rect">
            <a:avLst/>
          </a:prstGeom>
          <a:noFill/>
          <a:ln w="9525">
            <a:solidFill>
              <a:schemeClr val="tx1">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ctr" anchorCtr="0">
            <a:noAutofit/>
          </a:bodyPr>
          <a:lstStyle/>
          <a:p>
            <a:pPr marL="12700">
              <a:lnSpc>
                <a:spcPct val="110000"/>
              </a:lnSpc>
              <a:spcBef>
                <a:spcPct val="0"/>
              </a:spcBef>
              <a:buClr>
                <a:schemeClr val="tx2"/>
              </a:buClr>
              <a:buSzPct val="75000"/>
            </a:pPr>
            <a:r>
              <a:rPr lang="en-GB" altLang="en-US" sz="1400" b="1" dirty="0">
                <a:solidFill>
                  <a:schemeClr val="tx1"/>
                </a:solidFill>
                <a:cs typeface="Calibri"/>
              </a:rPr>
              <a:t>Coordination: </a:t>
            </a:r>
            <a:r>
              <a:rPr lang="en-GB" altLang="en-US" sz="1400" dirty="0">
                <a:solidFill>
                  <a:schemeClr val="tx1"/>
                </a:solidFill>
                <a:cs typeface="Calibri"/>
              </a:rPr>
              <a:t>Referral partners reach out to DFS case manager directly when there is a referral prospect</a:t>
            </a:r>
          </a:p>
        </p:txBody>
      </p:sp>
      <p:pic>
        <p:nvPicPr>
          <p:cNvPr id="16" name="Picture 15">
            <a:extLst>
              <a:ext uri="{FF2B5EF4-FFF2-40B4-BE49-F238E27FC236}">
                <a16:creationId xmlns:a16="http://schemas.microsoft.com/office/drawing/2014/main" id="{55124DEC-91D2-4044-8F49-B4AAD2F74DA3}"/>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b="12242"/>
          <a:stretch/>
        </p:blipFill>
        <p:spPr>
          <a:xfrm>
            <a:off x="717482" y="2428230"/>
            <a:ext cx="756264" cy="663681"/>
          </a:xfrm>
          <a:prstGeom prst="rect">
            <a:avLst/>
          </a:prstGeom>
        </p:spPr>
      </p:pic>
      <p:pic>
        <p:nvPicPr>
          <p:cNvPr id="17" name="Picture 16">
            <a:extLst>
              <a:ext uri="{FF2B5EF4-FFF2-40B4-BE49-F238E27FC236}">
                <a16:creationId xmlns:a16="http://schemas.microsoft.com/office/drawing/2014/main" id="{34A54045-56B3-5D4B-9D87-F6D853437408}"/>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b="13726"/>
          <a:stretch/>
        </p:blipFill>
        <p:spPr>
          <a:xfrm>
            <a:off x="710979" y="4316137"/>
            <a:ext cx="769268" cy="663682"/>
          </a:xfrm>
          <a:prstGeom prst="rect">
            <a:avLst/>
          </a:prstGeom>
        </p:spPr>
      </p:pic>
      <p:pic>
        <p:nvPicPr>
          <p:cNvPr id="18" name="Picture 17">
            <a:extLst>
              <a:ext uri="{FF2B5EF4-FFF2-40B4-BE49-F238E27FC236}">
                <a16:creationId xmlns:a16="http://schemas.microsoft.com/office/drawing/2014/main" id="{5509D8F6-6734-964B-B21D-A5584678DB3C}"/>
              </a:ext>
            </a:extLst>
          </p:cNvPr>
          <p:cNvPicPr>
            <a:picLocks noChangeAspect="1"/>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b="19979"/>
          <a:stretch/>
        </p:blipFill>
        <p:spPr>
          <a:xfrm>
            <a:off x="670344" y="1447800"/>
            <a:ext cx="850541" cy="680611"/>
          </a:xfrm>
          <a:prstGeom prst="rect">
            <a:avLst/>
          </a:prstGeom>
          <a:noFill/>
        </p:spPr>
      </p:pic>
      <p:sp>
        <p:nvSpPr>
          <p:cNvPr id="19" name="Rectangle 18">
            <a:extLst>
              <a:ext uri="{FF2B5EF4-FFF2-40B4-BE49-F238E27FC236}">
                <a16:creationId xmlns:a16="http://schemas.microsoft.com/office/drawing/2014/main" id="{175A4EDA-3AB8-BB44-A505-177716D91B24}"/>
              </a:ext>
            </a:extLst>
          </p:cNvPr>
          <p:cNvSpPr/>
          <p:nvPr/>
        </p:nvSpPr>
        <p:spPr>
          <a:xfrm>
            <a:off x="1595054" y="5181600"/>
            <a:ext cx="6512903" cy="822960"/>
          </a:xfrm>
          <a:prstGeom prst="rect">
            <a:avLst/>
          </a:prstGeom>
          <a:noFill/>
          <a:ln w="9525">
            <a:solidFill>
              <a:schemeClr val="tx1">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lIns="91440" tIns="91440" rIns="91440" bIns="91440" rtlCol="0" anchor="ctr" anchorCtr="0">
            <a:noAutofit/>
          </a:bodyPr>
          <a:lstStyle/>
          <a:p>
            <a:pPr marL="12700">
              <a:lnSpc>
                <a:spcPct val="110000"/>
              </a:lnSpc>
              <a:spcBef>
                <a:spcPct val="0"/>
              </a:spcBef>
              <a:buClr>
                <a:schemeClr val="tx2"/>
              </a:buClr>
              <a:buSzPct val="75000"/>
            </a:pPr>
            <a:r>
              <a:rPr lang="en-US" sz="1400" b="1" dirty="0">
                <a:solidFill>
                  <a:schemeClr val="tx1"/>
                </a:solidFill>
                <a:cs typeface="Calibri"/>
              </a:rPr>
              <a:t>One-Stop Service Initiation: </a:t>
            </a:r>
            <a:r>
              <a:rPr lang="en-US" sz="1400" dirty="0">
                <a:solidFill>
                  <a:schemeClr val="tx1"/>
                </a:solidFill>
                <a:cs typeface="Calibri"/>
              </a:rPr>
              <a:t>DFS Case Manager initiates WIOA enrollment services at individual referral partner facilities </a:t>
            </a:r>
          </a:p>
        </p:txBody>
      </p:sp>
      <p:pic>
        <p:nvPicPr>
          <p:cNvPr id="20" name="Picture 19">
            <a:extLst>
              <a:ext uri="{FF2B5EF4-FFF2-40B4-BE49-F238E27FC236}">
                <a16:creationId xmlns:a16="http://schemas.microsoft.com/office/drawing/2014/main" id="{F14CF5AC-CA92-104B-8FDC-0347FDEBF176}"/>
              </a:ext>
            </a:extLst>
          </p:cNvPr>
          <p:cNvPicPr>
            <a:picLocks noChangeAspect="1"/>
          </p:cNvPicPr>
          <p:nvPr/>
        </p:nvPicPr>
        <p:blipFill rotWithShape="1">
          <a:blip r:embed="rId5">
            <a:duotone>
              <a:schemeClr val="accent1">
                <a:shade val="45000"/>
                <a:satMod val="135000"/>
              </a:schemeClr>
              <a:prstClr val="white"/>
            </a:duotone>
          </a:blip>
          <a:srcRect b="25095"/>
          <a:stretch/>
        </p:blipFill>
        <p:spPr>
          <a:xfrm>
            <a:off x="666854" y="5271919"/>
            <a:ext cx="857519" cy="642322"/>
          </a:xfrm>
          <a:prstGeom prst="rect">
            <a:avLst/>
          </a:prstGeom>
        </p:spPr>
      </p:pic>
      <p:pic>
        <p:nvPicPr>
          <p:cNvPr id="21" name="Picture 20">
            <a:extLst>
              <a:ext uri="{FF2B5EF4-FFF2-40B4-BE49-F238E27FC236}">
                <a16:creationId xmlns:a16="http://schemas.microsoft.com/office/drawing/2014/main" id="{5812D79A-84AC-A142-8D38-7BD31543A447}"/>
              </a:ext>
            </a:extLst>
          </p:cNvPr>
          <p:cNvPicPr>
            <a:picLocks noChangeAspect="1"/>
          </p:cNvPicPr>
          <p:nvPr/>
        </p:nvPicPr>
        <p:blipFill rotWithShape="1">
          <a:blip r:embed="rId6">
            <a:duotone>
              <a:schemeClr val="accent1">
                <a:shade val="45000"/>
                <a:satMod val="135000"/>
              </a:schemeClr>
              <a:prstClr val="white"/>
            </a:duotone>
          </a:blip>
          <a:srcRect b="22976"/>
          <a:stretch/>
        </p:blipFill>
        <p:spPr>
          <a:xfrm>
            <a:off x="664784" y="3352313"/>
            <a:ext cx="861660" cy="663681"/>
          </a:xfrm>
          <a:prstGeom prst="rect">
            <a:avLst/>
          </a:prstGeom>
        </p:spPr>
      </p:pic>
      <p:pic>
        <p:nvPicPr>
          <p:cNvPr id="23" name="Picture 22">
            <a:extLst>
              <a:ext uri="{FF2B5EF4-FFF2-40B4-BE49-F238E27FC236}">
                <a16:creationId xmlns:a16="http://schemas.microsoft.com/office/drawing/2014/main" id="{645C864E-9FB6-4EAB-AE7E-F10E2A385A8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943600" y="60960"/>
            <a:ext cx="1607895" cy="548640"/>
          </a:xfrm>
          <a:prstGeom prst="rect">
            <a:avLst/>
          </a:prstGeom>
        </p:spPr>
      </p:pic>
      <p:pic>
        <p:nvPicPr>
          <p:cNvPr id="24" name="Picture 2" descr="Image result for virginia career works">
            <a:extLst>
              <a:ext uri="{FF2B5EF4-FFF2-40B4-BE49-F238E27FC236}">
                <a16:creationId xmlns:a16="http://schemas.microsoft.com/office/drawing/2014/main" id="{A58C6546-9FCE-452D-91D6-49BFB90849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0824" y="76200"/>
            <a:ext cx="1447800" cy="526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394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BC8CF6DA-2E19-FF41-AE85-C3D1332C40EC}"/>
              </a:ext>
            </a:extLst>
          </p:cNvPr>
          <p:cNvSpPr>
            <a:spLocks noGrp="1"/>
          </p:cNvSpPr>
          <p:nvPr>
            <p:ph type="dt" sz="half" idx="20"/>
          </p:nvPr>
        </p:nvSpPr>
        <p:spPr/>
        <p:txBody>
          <a:bodyPr/>
          <a:lstStyle/>
          <a:p>
            <a:pPr>
              <a:defRPr/>
            </a:pPr>
            <a:fld id="{CDD2ACBF-43B6-4C1D-B785-440A4BFC0E6E}" type="datetime1">
              <a:rPr lang="en-US" smtClean="0"/>
              <a:t>2/21/20</a:t>
            </a:fld>
            <a:endParaRPr lang="en-US" dirty="0"/>
          </a:p>
        </p:txBody>
      </p:sp>
      <p:sp>
        <p:nvSpPr>
          <p:cNvPr id="7" name="Footer Placeholder 6">
            <a:extLst>
              <a:ext uri="{FF2B5EF4-FFF2-40B4-BE49-F238E27FC236}">
                <a16:creationId xmlns:a16="http://schemas.microsoft.com/office/drawing/2014/main" id="{D3E32A35-827E-7B43-A197-2E6282F7B4F7}"/>
              </a:ext>
            </a:extLst>
          </p:cNvPr>
          <p:cNvSpPr>
            <a:spLocks noGrp="1"/>
          </p:cNvSpPr>
          <p:nvPr>
            <p:ph type="ftr" sz="quarter" idx="21"/>
          </p:nvPr>
        </p:nvSpPr>
        <p:spPr/>
        <p:txBody>
          <a:bodyPr/>
          <a:lstStyle/>
          <a:p>
            <a:pPr algn="l">
              <a:defRPr/>
            </a:pPr>
            <a:r>
              <a:rPr lang="en-US"/>
              <a:t>www.thirdsectorcap.org         		 © THIRD SECTOR CAPITAL PARTNERS, INC.</a:t>
            </a:r>
            <a:endParaRPr lang="en-US" dirty="0"/>
          </a:p>
        </p:txBody>
      </p:sp>
      <p:sp>
        <p:nvSpPr>
          <p:cNvPr id="8" name="Slide Number Placeholder 7">
            <a:extLst>
              <a:ext uri="{FF2B5EF4-FFF2-40B4-BE49-F238E27FC236}">
                <a16:creationId xmlns:a16="http://schemas.microsoft.com/office/drawing/2014/main" id="{CBED1652-A146-594E-BC03-19D4036557A8}"/>
              </a:ext>
            </a:extLst>
          </p:cNvPr>
          <p:cNvSpPr>
            <a:spLocks noGrp="1"/>
          </p:cNvSpPr>
          <p:nvPr>
            <p:ph type="sldNum" sz="quarter" idx="22"/>
          </p:nvPr>
        </p:nvSpPr>
        <p:spPr/>
        <p:txBody>
          <a:bodyPr/>
          <a:lstStyle/>
          <a:p>
            <a:pPr>
              <a:defRPr/>
            </a:pPr>
            <a:fld id="{CDBF65C0-43BC-47E3-9F30-ABF09042DD72}" type="slidenum">
              <a:rPr lang="en-US" smtClean="0"/>
              <a:pPr>
                <a:defRPr/>
              </a:pPr>
              <a:t>16</a:t>
            </a:fld>
            <a:endParaRPr lang="en-US" dirty="0"/>
          </a:p>
        </p:txBody>
      </p:sp>
      <p:sp>
        <p:nvSpPr>
          <p:cNvPr id="9" name="Title 6">
            <a:extLst>
              <a:ext uri="{FF2B5EF4-FFF2-40B4-BE49-F238E27FC236}">
                <a16:creationId xmlns:a16="http://schemas.microsoft.com/office/drawing/2014/main" id="{1D499306-9C2F-4942-89A8-033E20B81F9C}"/>
              </a:ext>
            </a:extLst>
          </p:cNvPr>
          <p:cNvSpPr>
            <a:spLocks noGrp="1"/>
          </p:cNvSpPr>
          <p:nvPr>
            <p:ph type="title"/>
          </p:nvPr>
        </p:nvSpPr>
        <p:spPr bwMode="auto">
          <a:xfrm>
            <a:off x="608076" y="457200"/>
            <a:ext cx="7927848" cy="789708"/>
          </a:xfrm>
          <a:prstGeom prst="rect">
            <a:avLst/>
          </a:prstGeom>
          <a:noFill/>
          <a:ln>
            <a:noFill/>
          </a:ln>
        </p:spPr>
        <p:txBody>
          <a:bodyPr wrap="square" anchor="b">
            <a:normAutofit/>
          </a:bodyPr>
          <a:lstStyle/>
          <a:p>
            <a:r>
              <a:rPr lang="en-US" dirty="0"/>
              <a:t>Northern Virginia has had tangible gains from using an outcomes-based approach</a:t>
            </a:r>
          </a:p>
        </p:txBody>
      </p:sp>
      <p:sp>
        <p:nvSpPr>
          <p:cNvPr id="11" name="Freeform 10">
            <a:extLst>
              <a:ext uri="{FF2B5EF4-FFF2-40B4-BE49-F238E27FC236}">
                <a16:creationId xmlns:a16="http://schemas.microsoft.com/office/drawing/2014/main" id="{E8ED31D9-658E-EF47-A420-60F8737FA8C6}"/>
              </a:ext>
            </a:extLst>
          </p:cNvPr>
          <p:cNvSpPr/>
          <p:nvPr/>
        </p:nvSpPr>
        <p:spPr>
          <a:xfrm>
            <a:off x="519223" y="2299130"/>
            <a:ext cx="2465661" cy="444070"/>
          </a:xfrm>
          <a:custGeom>
            <a:avLst/>
            <a:gdLst>
              <a:gd name="connsiteX0" fmla="*/ 0 w 6503020"/>
              <a:gd name="connsiteY0" fmla="*/ 0 h 1233616"/>
              <a:gd name="connsiteX1" fmla="*/ 6503020 w 6503020"/>
              <a:gd name="connsiteY1" fmla="*/ 0 h 1233616"/>
              <a:gd name="connsiteX2" fmla="*/ 6503020 w 6503020"/>
              <a:gd name="connsiteY2" fmla="*/ 1233616 h 1233616"/>
              <a:gd name="connsiteX3" fmla="*/ 0 w 6503020"/>
              <a:gd name="connsiteY3" fmla="*/ 1233616 h 1233616"/>
              <a:gd name="connsiteX4" fmla="*/ 0 w 6503020"/>
              <a:gd name="connsiteY4" fmla="*/ 0 h 1233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3020" h="1233616">
                <a:moveTo>
                  <a:pt x="0" y="0"/>
                </a:moveTo>
                <a:lnTo>
                  <a:pt x="6503020" y="0"/>
                </a:lnTo>
                <a:lnTo>
                  <a:pt x="6503020" y="1233616"/>
                </a:lnTo>
                <a:lnTo>
                  <a:pt x="0" y="12336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0558" tIns="130558" rIns="130558" bIns="130558" numCol="1" spcCol="1270" anchor="ctr" anchorCtr="0">
            <a:noAutofit/>
          </a:bodyPr>
          <a:lstStyle/>
          <a:p>
            <a:pPr marL="0" lvl="0" indent="0" algn="ctr" defTabSz="1111250">
              <a:lnSpc>
                <a:spcPct val="90000"/>
              </a:lnSpc>
              <a:spcBef>
                <a:spcPct val="0"/>
              </a:spcBef>
              <a:spcAft>
                <a:spcPct val="35000"/>
              </a:spcAft>
              <a:buNone/>
            </a:pPr>
            <a:r>
              <a:rPr lang="en-US" sz="1400" b="1" kern="1200" dirty="0"/>
              <a:t>Improved coordination among stakeholders</a:t>
            </a:r>
          </a:p>
        </p:txBody>
      </p:sp>
      <p:sp>
        <p:nvSpPr>
          <p:cNvPr id="12" name="Freeform 11">
            <a:extLst>
              <a:ext uri="{FF2B5EF4-FFF2-40B4-BE49-F238E27FC236}">
                <a16:creationId xmlns:a16="http://schemas.microsoft.com/office/drawing/2014/main" id="{F00A2219-B12D-4C47-A768-925C3DE7BDA3}"/>
              </a:ext>
            </a:extLst>
          </p:cNvPr>
          <p:cNvSpPr/>
          <p:nvPr/>
        </p:nvSpPr>
        <p:spPr>
          <a:xfrm>
            <a:off x="528594" y="5318219"/>
            <a:ext cx="2465662" cy="396781"/>
          </a:xfrm>
          <a:custGeom>
            <a:avLst/>
            <a:gdLst>
              <a:gd name="connsiteX0" fmla="*/ 0 w 6503020"/>
              <a:gd name="connsiteY0" fmla="*/ 0 h 1233616"/>
              <a:gd name="connsiteX1" fmla="*/ 6503020 w 6503020"/>
              <a:gd name="connsiteY1" fmla="*/ 0 h 1233616"/>
              <a:gd name="connsiteX2" fmla="*/ 6503020 w 6503020"/>
              <a:gd name="connsiteY2" fmla="*/ 1233616 h 1233616"/>
              <a:gd name="connsiteX3" fmla="*/ 0 w 6503020"/>
              <a:gd name="connsiteY3" fmla="*/ 1233616 h 1233616"/>
              <a:gd name="connsiteX4" fmla="*/ 0 w 6503020"/>
              <a:gd name="connsiteY4" fmla="*/ 0 h 1233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3020" h="1233616">
                <a:moveTo>
                  <a:pt x="0" y="0"/>
                </a:moveTo>
                <a:lnTo>
                  <a:pt x="6503020" y="0"/>
                </a:lnTo>
                <a:lnTo>
                  <a:pt x="6503020" y="1233616"/>
                </a:lnTo>
                <a:lnTo>
                  <a:pt x="0" y="12336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0558" tIns="130558" rIns="130558" bIns="130558" numCol="1" spcCol="1270" anchor="ctr" anchorCtr="0">
            <a:noAutofit/>
          </a:bodyPr>
          <a:lstStyle/>
          <a:p>
            <a:pPr marL="0" lvl="0" indent="0" algn="ctr" defTabSz="1111250">
              <a:lnSpc>
                <a:spcPct val="90000"/>
              </a:lnSpc>
              <a:spcBef>
                <a:spcPct val="0"/>
              </a:spcBef>
              <a:spcAft>
                <a:spcPct val="35000"/>
              </a:spcAft>
              <a:buNone/>
            </a:pPr>
            <a:r>
              <a:rPr lang="en-US" sz="1400" b="1" kern="1200" dirty="0">
                <a:solidFill>
                  <a:schemeClr val="tx1"/>
                </a:solidFill>
              </a:rPr>
              <a:t>Potential for providers to earn outcomes incentives</a:t>
            </a:r>
          </a:p>
        </p:txBody>
      </p:sp>
      <p:sp>
        <p:nvSpPr>
          <p:cNvPr id="13" name="Freeform 12">
            <a:extLst>
              <a:ext uri="{FF2B5EF4-FFF2-40B4-BE49-F238E27FC236}">
                <a16:creationId xmlns:a16="http://schemas.microsoft.com/office/drawing/2014/main" id="{919E6686-A2CF-864E-909D-665ED8ED6ABE}"/>
              </a:ext>
            </a:extLst>
          </p:cNvPr>
          <p:cNvSpPr/>
          <p:nvPr/>
        </p:nvSpPr>
        <p:spPr>
          <a:xfrm>
            <a:off x="598705" y="3802940"/>
            <a:ext cx="2306698" cy="444070"/>
          </a:xfrm>
          <a:custGeom>
            <a:avLst/>
            <a:gdLst>
              <a:gd name="connsiteX0" fmla="*/ 0 w 6503020"/>
              <a:gd name="connsiteY0" fmla="*/ 0 h 1233616"/>
              <a:gd name="connsiteX1" fmla="*/ 6503020 w 6503020"/>
              <a:gd name="connsiteY1" fmla="*/ 0 h 1233616"/>
              <a:gd name="connsiteX2" fmla="*/ 6503020 w 6503020"/>
              <a:gd name="connsiteY2" fmla="*/ 1233616 h 1233616"/>
              <a:gd name="connsiteX3" fmla="*/ 0 w 6503020"/>
              <a:gd name="connsiteY3" fmla="*/ 1233616 h 1233616"/>
              <a:gd name="connsiteX4" fmla="*/ 0 w 6503020"/>
              <a:gd name="connsiteY4" fmla="*/ 0 h 12336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3020" h="1233616">
                <a:moveTo>
                  <a:pt x="0" y="0"/>
                </a:moveTo>
                <a:lnTo>
                  <a:pt x="6503020" y="0"/>
                </a:lnTo>
                <a:lnTo>
                  <a:pt x="6503020" y="1233616"/>
                </a:lnTo>
                <a:lnTo>
                  <a:pt x="0" y="12336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0558" tIns="130558" rIns="130558" bIns="130558" numCol="1" spcCol="1270" anchor="ctr" anchorCtr="0">
            <a:noAutofit/>
          </a:bodyPr>
          <a:lstStyle/>
          <a:p>
            <a:pPr marL="0" lvl="0" indent="0" algn="ctr" defTabSz="1111250">
              <a:lnSpc>
                <a:spcPct val="90000"/>
              </a:lnSpc>
              <a:spcBef>
                <a:spcPct val="0"/>
              </a:spcBef>
              <a:spcAft>
                <a:spcPct val="35000"/>
              </a:spcAft>
              <a:buNone/>
            </a:pPr>
            <a:r>
              <a:rPr lang="en-US" sz="1400" b="1" kern="1200" dirty="0">
                <a:solidFill>
                  <a:schemeClr val="tx1"/>
                </a:solidFill>
              </a:rPr>
              <a:t>Reconfigured service models supporting outcomes achievement  </a:t>
            </a:r>
          </a:p>
        </p:txBody>
      </p:sp>
      <p:pic>
        <p:nvPicPr>
          <p:cNvPr id="14" name="Picture 13">
            <a:extLst>
              <a:ext uri="{FF2B5EF4-FFF2-40B4-BE49-F238E27FC236}">
                <a16:creationId xmlns:a16="http://schemas.microsoft.com/office/drawing/2014/main" id="{42440D98-DB30-234F-9ECC-E46A2A1BB0CB}"/>
              </a:ext>
            </a:extLst>
          </p:cNvPr>
          <p:cNvPicPr>
            <a:picLocks noChangeAspect="1"/>
          </p:cNvPicPr>
          <p:nvPr/>
        </p:nvPicPr>
        <p:blipFill>
          <a:blip r:embed="rId2">
            <a:duotone>
              <a:schemeClr val="accent1">
                <a:shade val="45000"/>
                <a:satMod val="135000"/>
              </a:schemeClr>
              <a:prstClr val="white"/>
            </a:duotone>
          </a:blip>
          <a:stretch>
            <a:fillRect/>
          </a:stretch>
        </p:blipFill>
        <p:spPr>
          <a:xfrm>
            <a:off x="1310971" y="2971800"/>
            <a:ext cx="900902" cy="900902"/>
          </a:xfrm>
          <a:prstGeom prst="rect">
            <a:avLst/>
          </a:prstGeom>
        </p:spPr>
      </p:pic>
      <p:pic>
        <p:nvPicPr>
          <p:cNvPr id="16" name="Picture 15">
            <a:extLst>
              <a:ext uri="{FF2B5EF4-FFF2-40B4-BE49-F238E27FC236}">
                <a16:creationId xmlns:a16="http://schemas.microsoft.com/office/drawing/2014/main" id="{1BEA2BA0-6CE8-344D-B090-776F0E2E93CF}"/>
              </a:ext>
            </a:extLst>
          </p:cNvPr>
          <p:cNvPicPr>
            <a:picLocks noChangeAspect="1"/>
          </p:cNvPicPr>
          <p:nvPr/>
        </p:nvPicPr>
        <p:blipFill>
          <a:blip r:embed="rId3">
            <a:duotone>
              <a:schemeClr val="accent1">
                <a:shade val="45000"/>
                <a:satMod val="135000"/>
              </a:schemeClr>
              <a:prstClr val="white"/>
            </a:duotone>
          </a:blip>
          <a:stretch>
            <a:fillRect/>
          </a:stretch>
        </p:blipFill>
        <p:spPr>
          <a:xfrm>
            <a:off x="1268149" y="1541184"/>
            <a:ext cx="986546" cy="986546"/>
          </a:xfrm>
          <a:prstGeom prst="rect">
            <a:avLst/>
          </a:prstGeom>
        </p:spPr>
      </p:pic>
      <p:sp>
        <p:nvSpPr>
          <p:cNvPr id="17" name="Rectangle 16">
            <a:extLst>
              <a:ext uri="{FF2B5EF4-FFF2-40B4-BE49-F238E27FC236}">
                <a16:creationId xmlns:a16="http://schemas.microsoft.com/office/drawing/2014/main" id="{DEA8C800-3177-9F4C-8FED-F9E2201371DF}"/>
              </a:ext>
            </a:extLst>
          </p:cNvPr>
          <p:cNvSpPr/>
          <p:nvPr/>
        </p:nvSpPr>
        <p:spPr>
          <a:xfrm>
            <a:off x="2921563" y="1630680"/>
            <a:ext cx="5308037" cy="128016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600" dirty="0">
                <a:solidFill>
                  <a:schemeClr val="tx1"/>
                </a:solidFill>
              </a:rPr>
              <a:t>The Workforce Development Board </a:t>
            </a:r>
            <a:r>
              <a:rPr lang="en-US" sz="1600" b="1" dirty="0">
                <a:solidFill>
                  <a:schemeClr val="tx1"/>
                </a:solidFill>
              </a:rPr>
              <a:t>established partnerships with justice and child welfare agencies across 3 counties to increase recruitment </a:t>
            </a:r>
            <a:r>
              <a:rPr lang="en-US" sz="1600" dirty="0">
                <a:solidFill>
                  <a:schemeClr val="tx1"/>
                </a:solidFill>
              </a:rPr>
              <a:t>of underserved youth populations. </a:t>
            </a:r>
          </a:p>
        </p:txBody>
      </p:sp>
      <p:sp>
        <p:nvSpPr>
          <p:cNvPr id="18" name="Rectangle 17">
            <a:extLst>
              <a:ext uri="{FF2B5EF4-FFF2-40B4-BE49-F238E27FC236}">
                <a16:creationId xmlns:a16="http://schemas.microsoft.com/office/drawing/2014/main" id="{85C525C9-768A-1046-A44A-BC956DF1C3DF}"/>
              </a:ext>
            </a:extLst>
          </p:cNvPr>
          <p:cNvSpPr/>
          <p:nvPr/>
        </p:nvSpPr>
        <p:spPr>
          <a:xfrm>
            <a:off x="2920969" y="4587240"/>
            <a:ext cx="5308037" cy="128016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600" dirty="0">
                <a:solidFill>
                  <a:schemeClr val="tx1"/>
                </a:solidFill>
              </a:rPr>
              <a:t>As a result, the Workforce Development Board is well on it’s way of </a:t>
            </a:r>
            <a:r>
              <a:rPr lang="en-US" sz="1600" b="1" dirty="0">
                <a:solidFill>
                  <a:schemeClr val="tx1"/>
                </a:solidFill>
              </a:rPr>
              <a:t>achieving it’s goal of increasing education and employment outcomes for previously underserved youth</a:t>
            </a:r>
            <a:r>
              <a:rPr lang="en-US" sz="1600" dirty="0">
                <a:solidFill>
                  <a:schemeClr val="tx1"/>
                </a:solidFill>
              </a:rPr>
              <a:t>.</a:t>
            </a:r>
          </a:p>
        </p:txBody>
      </p:sp>
      <p:sp>
        <p:nvSpPr>
          <p:cNvPr id="19" name="Rectangle 18">
            <a:extLst>
              <a:ext uri="{FF2B5EF4-FFF2-40B4-BE49-F238E27FC236}">
                <a16:creationId xmlns:a16="http://schemas.microsoft.com/office/drawing/2014/main" id="{F0E276D3-8E03-D849-A953-F25517F74EA3}"/>
              </a:ext>
            </a:extLst>
          </p:cNvPr>
          <p:cNvSpPr/>
          <p:nvPr/>
        </p:nvSpPr>
        <p:spPr>
          <a:xfrm>
            <a:off x="2920969" y="3108960"/>
            <a:ext cx="5308037" cy="1280160"/>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rtlCol="0" anchor="ctr"/>
          <a:lstStyle/>
          <a:p>
            <a:r>
              <a:rPr lang="en-US" sz="1600" dirty="0">
                <a:solidFill>
                  <a:schemeClr val="tx1"/>
                </a:solidFill>
              </a:rPr>
              <a:t>The provider purchased a van for case workers to do </a:t>
            </a:r>
            <a:r>
              <a:rPr lang="en-US" sz="1600" b="1" dirty="0">
                <a:solidFill>
                  <a:schemeClr val="tx1"/>
                </a:solidFill>
              </a:rPr>
              <a:t>mobile case management where youth were receiving other social services</a:t>
            </a:r>
            <a:r>
              <a:rPr lang="en-US" sz="1600" dirty="0">
                <a:solidFill>
                  <a:schemeClr val="tx1"/>
                </a:solidFill>
              </a:rPr>
              <a:t> to better meet youth where they were.</a:t>
            </a:r>
          </a:p>
        </p:txBody>
      </p:sp>
      <p:pic>
        <p:nvPicPr>
          <p:cNvPr id="22" name="Picture 21">
            <a:extLst>
              <a:ext uri="{FF2B5EF4-FFF2-40B4-BE49-F238E27FC236}">
                <a16:creationId xmlns:a16="http://schemas.microsoft.com/office/drawing/2014/main" id="{EFA733CB-B1E5-4DBE-91AF-992DDF560C6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43600" y="60960"/>
            <a:ext cx="1607895" cy="548640"/>
          </a:xfrm>
          <a:prstGeom prst="rect">
            <a:avLst/>
          </a:prstGeom>
        </p:spPr>
      </p:pic>
      <p:pic>
        <p:nvPicPr>
          <p:cNvPr id="23" name="Picture 2" descr="Image result for virginia career works">
            <a:extLst>
              <a:ext uri="{FF2B5EF4-FFF2-40B4-BE49-F238E27FC236}">
                <a16:creationId xmlns:a16="http://schemas.microsoft.com/office/drawing/2014/main" id="{8CD8675E-75BA-4240-9DB6-DBBAF8520E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0824" y="76200"/>
            <a:ext cx="1447800" cy="526473"/>
          </a:xfrm>
          <a:prstGeom prst="rect">
            <a:avLst/>
          </a:prstGeom>
          <a:noFill/>
          <a:extLst>
            <a:ext uri="{909E8E84-426E-40DD-AFC4-6F175D3DCCD1}">
              <a14:hiddenFill xmlns:a14="http://schemas.microsoft.com/office/drawing/2010/main">
                <a:solidFill>
                  <a:srgbClr val="FFFFFF"/>
                </a:solidFill>
              </a14:hiddenFill>
            </a:ext>
          </a:extLst>
        </p:spPr>
      </p:pic>
      <p:sp>
        <p:nvSpPr>
          <p:cNvPr id="25" name="Freeform 67">
            <a:extLst>
              <a:ext uri="{FF2B5EF4-FFF2-40B4-BE49-F238E27FC236}">
                <a16:creationId xmlns:a16="http://schemas.microsoft.com/office/drawing/2014/main" id="{D92434B8-C410-4543-97BC-F25C18A78A48}"/>
              </a:ext>
            </a:extLst>
          </p:cNvPr>
          <p:cNvSpPr>
            <a:spLocks noChangeAspect="1" noEditPoints="1"/>
          </p:cNvSpPr>
          <p:nvPr/>
        </p:nvSpPr>
        <p:spPr bwMode="auto">
          <a:xfrm>
            <a:off x="1464242" y="4706898"/>
            <a:ext cx="594360" cy="533509"/>
          </a:xfrm>
          <a:custGeom>
            <a:avLst/>
            <a:gdLst>
              <a:gd name="T0" fmla="*/ 147 w 200"/>
              <a:gd name="T1" fmla="*/ 162 h 179"/>
              <a:gd name="T2" fmla="*/ 147 w 200"/>
              <a:gd name="T3" fmla="*/ 179 h 179"/>
              <a:gd name="T4" fmla="*/ 100 w 200"/>
              <a:gd name="T5" fmla="*/ 179 h 179"/>
              <a:gd name="T6" fmla="*/ 53 w 200"/>
              <a:gd name="T7" fmla="*/ 179 h 179"/>
              <a:gd name="T8" fmla="*/ 53 w 200"/>
              <a:gd name="T9" fmla="*/ 162 h 179"/>
              <a:gd name="T10" fmla="*/ 61 w 200"/>
              <a:gd name="T11" fmla="*/ 155 h 179"/>
              <a:gd name="T12" fmla="*/ 100 w 200"/>
              <a:gd name="T13" fmla="*/ 155 h 179"/>
              <a:gd name="T14" fmla="*/ 138 w 200"/>
              <a:gd name="T15" fmla="*/ 155 h 179"/>
              <a:gd name="T16" fmla="*/ 147 w 200"/>
              <a:gd name="T17" fmla="*/ 162 h 179"/>
              <a:gd name="T18" fmla="*/ 139 w 200"/>
              <a:gd name="T19" fmla="*/ 100 h 179"/>
              <a:gd name="T20" fmla="*/ 113 w 200"/>
              <a:gd name="T21" fmla="*/ 129 h 179"/>
              <a:gd name="T22" fmla="*/ 116 w 200"/>
              <a:gd name="T23" fmla="*/ 142 h 179"/>
              <a:gd name="T24" fmla="*/ 125 w 200"/>
              <a:gd name="T25" fmla="*/ 153 h 179"/>
              <a:gd name="T26" fmla="*/ 100 w 200"/>
              <a:gd name="T27" fmla="*/ 153 h 179"/>
              <a:gd name="T28" fmla="*/ 75 w 200"/>
              <a:gd name="T29" fmla="*/ 153 h 179"/>
              <a:gd name="T30" fmla="*/ 83 w 200"/>
              <a:gd name="T31" fmla="*/ 142 h 179"/>
              <a:gd name="T32" fmla="*/ 86 w 200"/>
              <a:gd name="T33" fmla="*/ 129 h 179"/>
              <a:gd name="T34" fmla="*/ 61 w 200"/>
              <a:gd name="T35" fmla="*/ 100 h 179"/>
              <a:gd name="T36" fmla="*/ 1 w 200"/>
              <a:gd name="T37" fmla="*/ 42 h 179"/>
              <a:gd name="T38" fmla="*/ 37 w 200"/>
              <a:gd name="T39" fmla="*/ 19 h 179"/>
              <a:gd name="T40" fmla="*/ 36 w 200"/>
              <a:gd name="T41" fmla="*/ 0 h 179"/>
              <a:gd name="T42" fmla="*/ 100 w 200"/>
              <a:gd name="T43" fmla="*/ 0 h 179"/>
              <a:gd name="T44" fmla="*/ 163 w 200"/>
              <a:gd name="T45" fmla="*/ 0 h 179"/>
              <a:gd name="T46" fmla="*/ 163 w 200"/>
              <a:gd name="T47" fmla="*/ 19 h 179"/>
              <a:gd name="T48" fmla="*/ 199 w 200"/>
              <a:gd name="T49" fmla="*/ 42 h 179"/>
              <a:gd name="T50" fmla="*/ 139 w 200"/>
              <a:gd name="T51" fmla="*/ 100 h 179"/>
              <a:gd name="T52" fmla="*/ 84 w 200"/>
              <a:gd name="T53" fmla="*/ 118 h 179"/>
              <a:gd name="T54" fmla="*/ 53 w 200"/>
              <a:gd name="T55" fmla="*/ 16 h 179"/>
              <a:gd name="T56" fmla="*/ 48 w 200"/>
              <a:gd name="T57" fmla="*/ 12 h 179"/>
              <a:gd name="T58" fmla="*/ 84 w 200"/>
              <a:gd name="T59" fmla="*/ 118 h 179"/>
              <a:gd name="T60" fmla="*/ 11 w 200"/>
              <a:gd name="T61" fmla="*/ 42 h 179"/>
              <a:gd name="T62" fmla="*/ 54 w 200"/>
              <a:gd name="T63" fmla="*/ 88 h 179"/>
              <a:gd name="T64" fmla="*/ 37 w 200"/>
              <a:gd name="T65" fmla="*/ 29 h 179"/>
              <a:gd name="T66" fmla="*/ 11 w 200"/>
              <a:gd name="T67" fmla="*/ 42 h 179"/>
              <a:gd name="T68" fmla="*/ 162 w 200"/>
              <a:gd name="T69" fmla="*/ 29 h 179"/>
              <a:gd name="T70" fmla="*/ 145 w 200"/>
              <a:gd name="T71" fmla="*/ 88 h 179"/>
              <a:gd name="T72" fmla="*/ 188 w 200"/>
              <a:gd name="T73" fmla="*/ 42 h 179"/>
              <a:gd name="T74" fmla="*/ 162 w 200"/>
              <a:gd name="T75" fmla="*/ 2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0" h="179">
                <a:moveTo>
                  <a:pt x="147" y="162"/>
                </a:moveTo>
                <a:cubicBezTo>
                  <a:pt x="147" y="179"/>
                  <a:pt x="147" y="179"/>
                  <a:pt x="147" y="179"/>
                </a:cubicBezTo>
                <a:cubicBezTo>
                  <a:pt x="100" y="179"/>
                  <a:pt x="100" y="179"/>
                  <a:pt x="100" y="179"/>
                </a:cubicBezTo>
                <a:cubicBezTo>
                  <a:pt x="53" y="179"/>
                  <a:pt x="53" y="179"/>
                  <a:pt x="53" y="179"/>
                </a:cubicBezTo>
                <a:cubicBezTo>
                  <a:pt x="53" y="162"/>
                  <a:pt x="53" y="162"/>
                  <a:pt x="53" y="162"/>
                </a:cubicBezTo>
                <a:cubicBezTo>
                  <a:pt x="53" y="162"/>
                  <a:pt x="53" y="155"/>
                  <a:pt x="61" y="155"/>
                </a:cubicBezTo>
                <a:cubicBezTo>
                  <a:pt x="69" y="155"/>
                  <a:pt x="100" y="155"/>
                  <a:pt x="100" y="155"/>
                </a:cubicBezTo>
                <a:cubicBezTo>
                  <a:pt x="100" y="155"/>
                  <a:pt x="131" y="155"/>
                  <a:pt x="138" y="155"/>
                </a:cubicBezTo>
                <a:cubicBezTo>
                  <a:pt x="146" y="155"/>
                  <a:pt x="147" y="162"/>
                  <a:pt x="147" y="162"/>
                </a:cubicBezTo>
                <a:close/>
                <a:moveTo>
                  <a:pt x="139" y="100"/>
                </a:moveTo>
                <a:cubicBezTo>
                  <a:pt x="126" y="120"/>
                  <a:pt x="113" y="129"/>
                  <a:pt x="113" y="129"/>
                </a:cubicBezTo>
                <a:cubicBezTo>
                  <a:pt x="113" y="129"/>
                  <a:pt x="104" y="136"/>
                  <a:pt x="116" y="142"/>
                </a:cubicBezTo>
                <a:cubicBezTo>
                  <a:pt x="128" y="148"/>
                  <a:pt x="125" y="153"/>
                  <a:pt x="125" y="153"/>
                </a:cubicBezTo>
                <a:cubicBezTo>
                  <a:pt x="100" y="153"/>
                  <a:pt x="100" y="153"/>
                  <a:pt x="100" y="153"/>
                </a:cubicBezTo>
                <a:cubicBezTo>
                  <a:pt x="75" y="153"/>
                  <a:pt x="75" y="153"/>
                  <a:pt x="75" y="153"/>
                </a:cubicBezTo>
                <a:cubicBezTo>
                  <a:pt x="75" y="153"/>
                  <a:pt x="72" y="148"/>
                  <a:pt x="83" y="142"/>
                </a:cubicBezTo>
                <a:cubicBezTo>
                  <a:pt x="95" y="136"/>
                  <a:pt x="86" y="129"/>
                  <a:pt x="86" y="129"/>
                </a:cubicBezTo>
                <a:cubicBezTo>
                  <a:pt x="86" y="129"/>
                  <a:pt x="73" y="120"/>
                  <a:pt x="61" y="100"/>
                </a:cubicBezTo>
                <a:cubicBezTo>
                  <a:pt x="29" y="96"/>
                  <a:pt x="0" y="64"/>
                  <a:pt x="1" y="42"/>
                </a:cubicBezTo>
                <a:cubicBezTo>
                  <a:pt x="1" y="35"/>
                  <a:pt x="6" y="18"/>
                  <a:pt x="37" y="19"/>
                </a:cubicBezTo>
                <a:cubicBezTo>
                  <a:pt x="36" y="13"/>
                  <a:pt x="36" y="7"/>
                  <a:pt x="36" y="0"/>
                </a:cubicBezTo>
                <a:cubicBezTo>
                  <a:pt x="100" y="0"/>
                  <a:pt x="100" y="0"/>
                  <a:pt x="100" y="0"/>
                </a:cubicBezTo>
                <a:cubicBezTo>
                  <a:pt x="163" y="0"/>
                  <a:pt x="163" y="0"/>
                  <a:pt x="163" y="0"/>
                </a:cubicBezTo>
                <a:cubicBezTo>
                  <a:pt x="163" y="7"/>
                  <a:pt x="163" y="13"/>
                  <a:pt x="163" y="19"/>
                </a:cubicBezTo>
                <a:cubicBezTo>
                  <a:pt x="194" y="18"/>
                  <a:pt x="198" y="35"/>
                  <a:pt x="199" y="42"/>
                </a:cubicBezTo>
                <a:cubicBezTo>
                  <a:pt x="200" y="64"/>
                  <a:pt x="171" y="96"/>
                  <a:pt x="139" y="100"/>
                </a:cubicBezTo>
                <a:close/>
                <a:moveTo>
                  <a:pt x="84" y="118"/>
                </a:moveTo>
                <a:cubicBezTo>
                  <a:pt x="47" y="61"/>
                  <a:pt x="53" y="23"/>
                  <a:pt x="53" y="16"/>
                </a:cubicBezTo>
                <a:cubicBezTo>
                  <a:pt x="54" y="8"/>
                  <a:pt x="49" y="8"/>
                  <a:pt x="48" y="12"/>
                </a:cubicBezTo>
                <a:cubicBezTo>
                  <a:pt x="35" y="56"/>
                  <a:pt x="84" y="118"/>
                  <a:pt x="84" y="118"/>
                </a:cubicBezTo>
                <a:close/>
                <a:moveTo>
                  <a:pt x="11" y="42"/>
                </a:moveTo>
                <a:cubicBezTo>
                  <a:pt x="11" y="56"/>
                  <a:pt x="30" y="81"/>
                  <a:pt x="54" y="88"/>
                </a:cubicBezTo>
                <a:cubicBezTo>
                  <a:pt x="46" y="73"/>
                  <a:pt x="40" y="54"/>
                  <a:pt x="37" y="29"/>
                </a:cubicBezTo>
                <a:cubicBezTo>
                  <a:pt x="26" y="29"/>
                  <a:pt x="12" y="31"/>
                  <a:pt x="11" y="42"/>
                </a:cubicBezTo>
                <a:close/>
                <a:moveTo>
                  <a:pt x="162" y="29"/>
                </a:moveTo>
                <a:cubicBezTo>
                  <a:pt x="159" y="54"/>
                  <a:pt x="153" y="73"/>
                  <a:pt x="145" y="88"/>
                </a:cubicBezTo>
                <a:cubicBezTo>
                  <a:pt x="169" y="81"/>
                  <a:pt x="188" y="56"/>
                  <a:pt x="188" y="42"/>
                </a:cubicBezTo>
                <a:cubicBezTo>
                  <a:pt x="187" y="31"/>
                  <a:pt x="173" y="29"/>
                  <a:pt x="162" y="29"/>
                </a:cubicBezTo>
                <a:close/>
              </a:path>
            </a:pathLst>
          </a:custGeom>
          <a:solidFill>
            <a:srgbClr val="005474"/>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07378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5">
            <a:extLst>
              <a:ext uri="{FF2B5EF4-FFF2-40B4-BE49-F238E27FC236}">
                <a16:creationId xmlns:a16="http://schemas.microsoft.com/office/drawing/2014/main" id="{7B6F6638-69E0-6845-81E3-F8D877E6D61C}"/>
              </a:ext>
            </a:extLst>
          </p:cNvPr>
          <p:cNvSpPr>
            <a:spLocks noGrp="1"/>
          </p:cNvSpPr>
          <p:nvPr>
            <p:ph type="subTitle" idx="1"/>
          </p:nvPr>
        </p:nvSpPr>
        <p:spPr>
          <a:xfrm>
            <a:off x="609600" y="1953489"/>
            <a:ext cx="7927848" cy="3913911"/>
          </a:xfrm>
        </p:spPr>
        <p:txBody>
          <a:bodyPr/>
          <a:lstStyle/>
          <a:p>
            <a:r>
              <a:rPr lang="en-US" sz="2000" dirty="0">
                <a:solidFill>
                  <a:schemeClr val="tx1"/>
                </a:solidFill>
              </a:rPr>
              <a:t>What is an outcomes-based approach? </a:t>
            </a:r>
          </a:p>
          <a:p>
            <a:r>
              <a:rPr lang="en-US" sz="2000" dirty="0">
                <a:solidFill>
                  <a:schemeClr val="tx1"/>
                </a:solidFill>
              </a:rPr>
              <a:t>Case study of an outcomes-oriented workforce project</a:t>
            </a:r>
          </a:p>
          <a:p>
            <a:r>
              <a:rPr lang="en-US" sz="2000" b="1" dirty="0">
                <a:solidFill>
                  <a:schemeClr val="tx1"/>
                </a:solidFill>
              </a:rPr>
              <a:t>Possible next steps and questions to consider</a:t>
            </a:r>
          </a:p>
        </p:txBody>
      </p:sp>
      <p:sp>
        <p:nvSpPr>
          <p:cNvPr id="13" name="Title 20">
            <a:extLst>
              <a:ext uri="{FF2B5EF4-FFF2-40B4-BE49-F238E27FC236}">
                <a16:creationId xmlns:a16="http://schemas.microsoft.com/office/drawing/2014/main" id="{DE87707A-2301-BA43-A495-4362AC515AF1}"/>
              </a:ext>
            </a:extLst>
          </p:cNvPr>
          <p:cNvSpPr>
            <a:spLocks noGrp="1"/>
          </p:cNvSpPr>
          <p:nvPr>
            <p:ph type="title"/>
          </p:nvPr>
        </p:nvSpPr>
        <p:spPr>
          <a:xfrm>
            <a:off x="608076" y="866713"/>
            <a:ext cx="7927848" cy="850392"/>
          </a:xfrm>
        </p:spPr>
        <p:txBody>
          <a:bodyPr/>
          <a:lstStyle/>
          <a:p>
            <a:r>
              <a:rPr lang="en-US" dirty="0"/>
              <a:t>Contents</a:t>
            </a:r>
          </a:p>
        </p:txBody>
      </p:sp>
      <p:sp>
        <p:nvSpPr>
          <p:cNvPr id="2" name="Date Placeholder 1">
            <a:extLst>
              <a:ext uri="{FF2B5EF4-FFF2-40B4-BE49-F238E27FC236}">
                <a16:creationId xmlns:a16="http://schemas.microsoft.com/office/drawing/2014/main" id="{06120A53-DDA5-41E8-9E12-02DD565B8546}"/>
              </a:ext>
            </a:extLst>
          </p:cNvPr>
          <p:cNvSpPr>
            <a:spLocks noGrp="1"/>
          </p:cNvSpPr>
          <p:nvPr>
            <p:ph type="dt" sz="half" idx="10"/>
          </p:nvPr>
        </p:nvSpPr>
        <p:spPr/>
        <p:txBody>
          <a:bodyPr/>
          <a:lstStyle/>
          <a:p>
            <a:pPr>
              <a:defRPr/>
            </a:pPr>
            <a:fld id="{C8ED9BF2-D800-44E5-82C8-B89D3AAAC92E}" type="datetime1">
              <a:rPr lang="en-US" smtClean="0"/>
              <a:t>2/21/20</a:t>
            </a:fld>
            <a:endParaRPr lang="en-US" dirty="0"/>
          </a:p>
        </p:txBody>
      </p:sp>
      <p:sp>
        <p:nvSpPr>
          <p:cNvPr id="3" name="Footer Placeholder 2">
            <a:extLst>
              <a:ext uri="{FF2B5EF4-FFF2-40B4-BE49-F238E27FC236}">
                <a16:creationId xmlns:a16="http://schemas.microsoft.com/office/drawing/2014/main" id="{8E8833E6-E269-4C43-9635-A7BEA627EE3E}"/>
              </a:ext>
            </a:extLst>
          </p:cNvPr>
          <p:cNvSpPr>
            <a:spLocks noGrp="1"/>
          </p:cNvSpPr>
          <p:nvPr>
            <p:ph type="ftr" sz="quarter" idx="11"/>
          </p:nvPr>
        </p:nvSpPr>
        <p:spPr/>
        <p:txBody>
          <a:bodyPr/>
          <a:lstStyle/>
          <a:p>
            <a:pPr algn="l">
              <a:defRPr/>
            </a:pPr>
            <a:r>
              <a:rPr lang="en-US"/>
              <a:t>www.thirdsectorcap.org         		 © THIRD SECTOR CAPITAL PARTNERS, INC.</a:t>
            </a:r>
            <a:endParaRPr lang="en-US" dirty="0"/>
          </a:p>
        </p:txBody>
      </p:sp>
      <p:sp>
        <p:nvSpPr>
          <p:cNvPr id="4" name="Slide Number Placeholder 3">
            <a:extLst>
              <a:ext uri="{FF2B5EF4-FFF2-40B4-BE49-F238E27FC236}">
                <a16:creationId xmlns:a16="http://schemas.microsoft.com/office/drawing/2014/main" id="{2DB64F0E-A8DD-4C20-9712-9F6A637BBF6B}"/>
              </a:ext>
            </a:extLst>
          </p:cNvPr>
          <p:cNvSpPr>
            <a:spLocks noGrp="1"/>
          </p:cNvSpPr>
          <p:nvPr>
            <p:ph type="sldNum" sz="quarter" idx="12"/>
          </p:nvPr>
        </p:nvSpPr>
        <p:spPr/>
        <p:txBody>
          <a:bodyPr/>
          <a:lstStyle/>
          <a:p>
            <a:pPr>
              <a:defRPr/>
            </a:pPr>
            <a:fld id="{EC9E4C9C-41D7-492C-B6F1-1324A60953BF}" type="slidenum">
              <a:rPr lang="en-US" smtClean="0"/>
              <a:pPr>
                <a:defRPr/>
              </a:pPr>
              <a:t>17</a:t>
            </a:fld>
            <a:endParaRPr lang="en-US" dirty="0"/>
          </a:p>
        </p:txBody>
      </p:sp>
    </p:spTree>
    <p:extLst>
      <p:ext uri="{BB962C8B-B14F-4D97-AF65-F5344CB8AC3E}">
        <p14:creationId xmlns:p14="http://schemas.microsoft.com/office/powerpoint/2010/main" val="876718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9D504F-BD53-C04B-A51B-B443DA46EF1D}"/>
              </a:ext>
            </a:extLst>
          </p:cNvPr>
          <p:cNvSpPr>
            <a:spLocks noGrp="1"/>
          </p:cNvSpPr>
          <p:nvPr>
            <p:ph type="dt" sz="half" idx="20"/>
          </p:nvPr>
        </p:nvSpPr>
        <p:spPr/>
        <p:txBody>
          <a:bodyPr/>
          <a:lstStyle/>
          <a:p>
            <a:pPr>
              <a:defRPr/>
            </a:pPr>
            <a:fld id="{A11EAA6D-A4CF-484F-8908-1A0221F229BD}" type="datetime1">
              <a:rPr lang="en-US" smtClean="0"/>
              <a:t>2/21/20</a:t>
            </a:fld>
            <a:endParaRPr lang="en-US" dirty="0"/>
          </a:p>
        </p:txBody>
      </p:sp>
      <p:sp>
        <p:nvSpPr>
          <p:cNvPr id="7" name="Footer Placeholder 6">
            <a:extLst>
              <a:ext uri="{FF2B5EF4-FFF2-40B4-BE49-F238E27FC236}">
                <a16:creationId xmlns:a16="http://schemas.microsoft.com/office/drawing/2014/main" id="{FA14D1E0-044B-B142-82B1-17035827EF66}"/>
              </a:ext>
            </a:extLst>
          </p:cNvPr>
          <p:cNvSpPr>
            <a:spLocks noGrp="1"/>
          </p:cNvSpPr>
          <p:nvPr>
            <p:ph type="ftr" sz="quarter" idx="21"/>
          </p:nvPr>
        </p:nvSpPr>
        <p:spPr/>
        <p:txBody>
          <a:bodyPr/>
          <a:lstStyle/>
          <a:p>
            <a:pPr algn="l">
              <a:defRPr/>
            </a:pPr>
            <a:r>
              <a:rPr lang="en-US"/>
              <a:t>www.thirdsectorcap.org         		 © THIRD SECTOR CAPITAL PARTNERS, INC.</a:t>
            </a:r>
            <a:endParaRPr lang="en-US" dirty="0"/>
          </a:p>
        </p:txBody>
      </p:sp>
      <p:sp>
        <p:nvSpPr>
          <p:cNvPr id="8" name="Slide Number Placeholder 7">
            <a:extLst>
              <a:ext uri="{FF2B5EF4-FFF2-40B4-BE49-F238E27FC236}">
                <a16:creationId xmlns:a16="http://schemas.microsoft.com/office/drawing/2014/main" id="{378335EB-446F-1946-967C-E89032EA7693}"/>
              </a:ext>
            </a:extLst>
          </p:cNvPr>
          <p:cNvSpPr>
            <a:spLocks noGrp="1"/>
          </p:cNvSpPr>
          <p:nvPr>
            <p:ph type="sldNum" sz="quarter" idx="22"/>
          </p:nvPr>
        </p:nvSpPr>
        <p:spPr/>
        <p:txBody>
          <a:bodyPr/>
          <a:lstStyle/>
          <a:p>
            <a:pPr>
              <a:defRPr/>
            </a:pPr>
            <a:fld id="{CDBF65C0-43BC-47E3-9F30-ABF09042DD72}" type="slidenum">
              <a:rPr lang="en-US" smtClean="0"/>
              <a:pPr>
                <a:defRPr/>
              </a:pPr>
              <a:t>18</a:t>
            </a:fld>
            <a:endParaRPr lang="en-US" dirty="0"/>
          </a:p>
        </p:txBody>
      </p:sp>
      <p:sp>
        <p:nvSpPr>
          <p:cNvPr id="9" name="Title 4">
            <a:extLst>
              <a:ext uri="{FF2B5EF4-FFF2-40B4-BE49-F238E27FC236}">
                <a16:creationId xmlns:a16="http://schemas.microsoft.com/office/drawing/2014/main" id="{8BAD8FF5-7B9A-424E-9119-4F9046218CC3}"/>
              </a:ext>
            </a:extLst>
          </p:cNvPr>
          <p:cNvSpPr>
            <a:spLocks noGrp="1"/>
          </p:cNvSpPr>
          <p:nvPr>
            <p:ph type="title"/>
          </p:nvPr>
        </p:nvSpPr>
        <p:spPr>
          <a:xfrm>
            <a:off x="608076" y="228600"/>
            <a:ext cx="7927848" cy="789708"/>
          </a:xfrm>
        </p:spPr>
        <p:txBody>
          <a:bodyPr/>
          <a:lstStyle/>
          <a:p>
            <a:r>
              <a:rPr lang="en-US" dirty="0"/>
              <a:t>Boards can take initial steps towards outcomes orientation in the absence DOL’s Training and Employment Guidance Letter (TEGL) on P4P</a:t>
            </a:r>
          </a:p>
        </p:txBody>
      </p:sp>
      <p:sp>
        <p:nvSpPr>
          <p:cNvPr id="10" name="TextBox 9">
            <a:extLst>
              <a:ext uri="{FF2B5EF4-FFF2-40B4-BE49-F238E27FC236}">
                <a16:creationId xmlns:a16="http://schemas.microsoft.com/office/drawing/2014/main" id="{2C36D406-BD76-7F44-8A62-A81AF178C17F}"/>
              </a:ext>
            </a:extLst>
          </p:cNvPr>
          <p:cNvSpPr txBox="1"/>
          <p:nvPr/>
        </p:nvSpPr>
        <p:spPr>
          <a:xfrm>
            <a:off x="1981200" y="2382520"/>
            <a:ext cx="6554724" cy="914400"/>
          </a:xfrm>
          <a:prstGeom prst="rect">
            <a:avLst/>
          </a:prstGeom>
          <a:noFill/>
          <a:ln w="9525">
            <a:solidFill>
              <a:schemeClr val="tx1">
                <a:lumMod val="40000"/>
                <a:lumOff val="60000"/>
              </a:schemeClr>
            </a:solidFill>
          </a:ln>
        </p:spPr>
        <p:txBody>
          <a:bodyPr wrap="square" rtlCol="0" anchor="ctr">
            <a:noAutofit/>
          </a:bodyPr>
          <a:lstStyle/>
          <a:p>
            <a:pPr eaLnBrk="0" fontAlgn="base" hangingPunct="0">
              <a:spcBef>
                <a:spcPct val="0"/>
              </a:spcBef>
              <a:spcAft>
                <a:spcPct val="0"/>
              </a:spcAft>
            </a:pPr>
            <a:r>
              <a:rPr lang="en-US" sz="1600" dirty="0">
                <a:solidFill>
                  <a:srgbClr val="58585A"/>
                </a:solidFill>
              </a:rPr>
              <a:t>As long as outcomes are tracked and paid for within the 2-year funding cycle, there have been no restrictions indicated by the DOL to date</a:t>
            </a:r>
          </a:p>
        </p:txBody>
      </p:sp>
      <p:sp>
        <p:nvSpPr>
          <p:cNvPr id="11" name="TextBox 10">
            <a:extLst>
              <a:ext uri="{FF2B5EF4-FFF2-40B4-BE49-F238E27FC236}">
                <a16:creationId xmlns:a16="http://schemas.microsoft.com/office/drawing/2014/main" id="{F9653B22-AAA8-6A41-BAC4-5F46415DBE58}"/>
              </a:ext>
            </a:extLst>
          </p:cNvPr>
          <p:cNvSpPr txBox="1"/>
          <p:nvPr/>
        </p:nvSpPr>
        <p:spPr>
          <a:xfrm>
            <a:off x="1981200" y="3629660"/>
            <a:ext cx="6554724" cy="914400"/>
          </a:xfrm>
          <a:prstGeom prst="rect">
            <a:avLst/>
          </a:prstGeom>
          <a:noFill/>
          <a:ln w="9525">
            <a:solidFill>
              <a:schemeClr val="tx1">
                <a:lumMod val="40000"/>
                <a:lumOff val="60000"/>
              </a:schemeClr>
            </a:solidFill>
          </a:ln>
        </p:spPr>
        <p:txBody>
          <a:bodyPr wrap="square" rtlCol="0" anchor="ctr">
            <a:noAutofit/>
          </a:bodyPr>
          <a:lstStyle/>
          <a:p>
            <a:pPr eaLnBrk="0" fontAlgn="base" hangingPunct="0">
              <a:spcBef>
                <a:spcPct val="0"/>
              </a:spcBef>
              <a:spcAft>
                <a:spcPct val="0"/>
              </a:spcAft>
            </a:pPr>
            <a:r>
              <a:rPr lang="en-US" sz="1600" dirty="0">
                <a:solidFill>
                  <a:srgbClr val="58585A"/>
                </a:solidFill>
              </a:rPr>
              <a:t>12 months of data is available to all workforce development boards; boards can begin working towards tracking and gaining access to longer-term data</a:t>
            </a:r>
          </a:p>
        </p:txBody>
      </p:sp>
      <p:sp>
        <p:nvSpPr>
          <p:cNvPr id="12" name="TextBox 11">
            <a:extLst>
              <a:ext uri="{FF2B5EF4-FFF2-40B4-BE49-F238E27FC236}">
                <a16:creationId xmlns:a16="http://schemas.microsoft.com/office/drawing/2014/main" id="{E4E72805-3825-E240-8D5B-119040B85448}"/>
              </a:ext>
            </a:extLst>
          </p:cNvPr>
          <p:cNvSpPr txBox="1"/>
          <p:nvPr/>
        </p:nvSpPr>
        <p:spPr>
          <a:xfrm>
            <a:off x="1981200" y="4876800"/>
            <a:ext cx="6554724" cy="914400"/>
          </a:xfrm>
          <a:prstGeom prst="rect">
            <a:avLst/>
          </a:prstGeom>
          <a:noFill/>
          <a:ln w="9525">
            <a:solidFill>
              <a:schemeClr val="tx1">
                <a:lumMod val="40000"/>
                <a:lumOff val="60000"/>
              </a:schemeClr>
            </a:solidFill>
          </a:ln>
        </p:spPr>
        <p:txBody>
          <a:bodyPr wrap="square" rtlCol="0" anchor="ctr">
            <a:noAutofit/>
          </a:bodyPr>
          <a:lstStyle/>
          <a:p>
            <a:pPr eaLnBrk="0" fontAlgn="base" hangingPunct="0">
              <a:spcBef>
                <a:spcPct val="0"/>
              </a:spcBef>
              <a:spcAft>
                <a:spcPct val="0"/>
              </a:spcAft>
            </a:pPr>
            <a:r>
              <a:rPr lang="en-US" sz="1600" dirty="0">
                <a:solidFill>
                  <a:srgbClr val="58585A"/>
                </a:solidFill>
              </a:rPr>
              <a:t>Other funding sources, such as state funds or philanthropy, can also be introduced to support longer-term outcomes achievement</a:t>
            </a:r>
          </a:p>
        </p:txBody>
      </p:sp>
      <p:grpSp>
        <p:nvGrpSpPr>
          <p:cNvPr id="13" name="Group 12">
            <a:extLst>
              <a:ext uri="{FF2B5EF4-FFF2-40B4-BE49-F238E27FC236}">
                <a16:creationId xmlns:a16="http://schemas.microsoft.com/office/drawing/2014/main" id="{51E61438-F233-FA47-A565-C3025AADE6AE}"/>
              </a:ext>
            </a:extLst>
          </p:cNvPr>
          <p:cNvGrpSpPr/>
          <p:nvPr/>
        </p:nvGrpSpPr>
        <p:grpSpPr>
          <a:xfrm>
            <a:off x="662948" y="4876800"/>
            <a:ext cx="1032906" cy="914400"/>
            <a:chOff x="643494" y="5029200"/>
            <a:chExt cx="822960" cy="822960"/>
          </a:xfrm>
        </p:grpSpPr>
        <p:pic>
          <p:nvPicPr>
            <p:cNvPr id="14" name="Picture 13">
              <a:extLst>
                <a:ext uri="{FF2B5EF4-FFF2-40B4-BE49-F238E27FC236}">
                  <a16:creationId xmlns:a16="http://schemas.microsoft.com/office/drawing/2014/main" id="{0B342D67-63F6-624D-BC8F-DAB07DFC022F}"/>
                </a:ext>
              </a:extLst>
            </p:cNvPr>
            <p:cNvPicPr preferRelativeResize="0">
              <a:picLocks noChangeAspect="1"/>
            </p:cNvPicPr>
            <p:nvPr/>
          </p:nvPicPr>
          <p:blipFill>
            <a:blip r:embed="rId2">
              <a:duotone>
                <a:schemeClr val="accent2">
                  <a:shade val="45000"/>
                  <a:satMod val="135000"/>
                </a:schemeClr>
                <a:prstClr val="white"/>
              </a:duotone>
            </a:blip>
            <a:stretch>
              <a:fillRect/>
            </a:stretch>
          </p:blipFill>
          <p:spPr>
            <a:xfrm>
              <a:off x="643494" y="5029200"/>
              <a:ext cx="822960" cy="822960"/>
            </a:xfrm>
            <a:prstGeom prst="rect">
              <a:avLst/>
            </a:prstGeom>
          </p:spPr>
        </p:pic>
        <p:sp>
          <p:nvSpPr>
            <p:cNvPr id="15" name="TextBox 14">
              <a:extLst>
                <a:ext uri="{FF2B5EF4-FFF2-40B4-BE49-F238E27FC236}">
                  <a16:creationId xmlns:a16="http://schemas.microsoft.com/office/drawing/2014/main" id="{E3DACD93-7196-B54A-915E-A85B55638DF7}"/>
                </a:ext>
              </a:extLst>
            </p:cNvPr>
            <p:cNvSpPr txBox="1"/>
            <p:nvPr/>
          </p:nvSpPr>
          <p:spPr>
            <a:xfrm>
              <a:off x="685800" y="5106199"/>
              <a:ext cx="228600" cy="245219"/>
            </a:xfrm>
            <a:prstGeom prst="rect">
              <a:avLst/>
            </a:prstGeom>
            <a:noFill/>
          </p:spPr>
          <p:txBody>
            <a:bodyPr wrap="square" rtlCol="0" anchor="ctr">
              <a:spAutoFit/>
            </a:bodyPr>
            <a:lstStyle/>
            <a:p>
              <a:pPr algn="ctr" eaLnBrk="0" fontAlgn="base" hangingPunct="0">
                <a:spcBef>
                  <a:spcPct val="0"/>
                </a:spcBef>
                <a:spcAft>
                  <a:spcPct val="0"/>
                </a:spcAft>
              </a:pPr>
              <a:r>
                <a:rPr lang="en-US" sz="1400" b="1" dirty="0">
                  <a:solidFill>
                    <a:schemeClr val="accent2"/>
                  </a:solidFill>
                </a:rPr>
                <a:t>$</a:t>
              </a:r>
            </a:p>
          </p:txBody>
        </p:sp>
        <p:sp>
          <p:nvSpPr>
            <p:cNvPr id="16" name="TextBox 15">
              <a:extLst>
                <a:ext uri="{FF2B5EF4-FFF2-40B4-BE49-F238E27FC236}">
                  <a16:creationId xmlns:a16="http://schemas.microsoft.com/office/drawing/2014/main" id="{831E1D2A-08E4-BD4B-A2D8-0370D1AC433D}"/>
                </a:ext>
              </a:extLst>
            </p:cNvPr>
            <p:cNvSpPr txBox="1"/>
            <p:nvPr/>
          </p:nvSpPr>
          <p:spPr>
            <a:xfrm>
              <a:off x="1188720" y="5106199"/>
              <a:ext cx="228600" cy="245219"/>
            </a:xfrm>
            <a:prstGeom prst="rect">
              <a:avLst/>
            </a:prstGeom>
            <a:noFill/>
          </p:spPr>
          <p:txBody>
            <a:bodyPr wrap="square" rtlCol="0" anchor="ctr">
              <a:spAutoFit/>
            </a:bodyPr>
            <a:lstStyle/>
            <a:p>
              <a:pPr algn="ctr" eaLnBrk="0" fontAlgn="base" hangingPunct="0">
                <a:spcBef>
                  <a:spcPct val="0"/>
                </a:spcBef>
                <a:spcAft>
                  <a:spcPct val="0"/>
                </a:spcAft>
              </a:pPr>
              <a:r>
                <a:rPr lang="en-US" sz="1400" b="1" dirty="0">
                  <a:solidFill>
                    <a:schemeClr val="accent2"/>
                  </a:solidFill>
                </a:rPr>
                <a:t>$</a:t>
              </a:r>
            </a:p>
          </p:txBody>
        </p:sp>
        <p:sp>
          <p:nvSpPr>
            <p:cNvPr id="17" name="TextBox 16">
              <a:extLst>
                <a:ext uri="{FF2B5EF4-FFF2-40B4-BE49-F238E27FC236}">
                  <a16:creationId xmlns:a16="http://schemas.microsoft.com/office/drawing/2014/main" id="{D12A57F5-CFC1-C143-9C62-759A95F81F13}"/>
                </a:ext>
              </a:extLst>
            </p:cNvPr>
            <p:cNvSpPr txBox="1"/>
            <p:nvPr/>
          </p:nvSpPr>
          <p:spPr>
            <a:xfrm>
              <a:off x="940674" y="5526822"/>
              <a:ext cx="228600" cy="245219"/>
            </a:xfrm>
            <a:prstGeom prst="rect">
              <a:avLst/>
            </a:prstGeom>
            <a:noFill/>
          </p:spPr>
          <p:txBody>
            <a:bodyPr wrap="square" rtlCol="0" anchor="ctr">
              <a:spAutoFit/>
            </a:bodyPr>
            <a:lstStyle/>
            <a:p>
              <a:pPr algn="ctr" eaLnBrk="0" fontAlgn="base" hangingPunct="0">
                <a:spcBef>
                  <a:spcPct val="0"/>
                </a:spcBef>
                <a:spcAft>
                  <a:spcPct val="0"/>
                </a:spcAft>
              </a:pPr>
              <a:r>
                <a:rPr lang="en-US" sz="1400" b="1" dirty="0">
                  <a:solidFill>
                    <a:schemeClr val="accent2"/>
                  </a:solidFill>
                </a:rPr>
                <a:t>$</a:t>
              </a:r>
            </a:p>
          </p:txBody>
        </p:sp>
      </p:grpSp>
      <p:sp>
        <p:nvSpPr>
          <p:cNvPr id="18" name="Text Placeholder 2">
            <a:extLst>
              <a:ext uri="{FF2B5EF4-FFF2-40B4-BE49-F238E27FC236}">
                <a16:creationId xmlns:a16="http://schemas.microsoft.com/office/drawing/2014/main" id="{2E31EC11-3C2E-2F46-9A46-DBB327697B18}"/>
              </a:ext>
            </a:extLst>
          </p:cNvPr>
          <p:cNvSpPr>
            <a:spLocks noGrp="1"/>
          </p:cNvSpPr>
          <p:nvPr>
            <p:ph type="body" sz="quarter" idx="15"/>
          </p:nvPr>
        </p:nvSpPr>
        <p:spPr>
          <a:xfrm>
            <a:off x="3165081" y="1063534"/>
            <a:ext cx="2813847" cy="307777"/>
          </a:xfrm>
        </p:spPr>
        <p:txBody>
          <a:bodyPr/>
          <a:lstStyle/>
          <a:p>
            <a:r>
              <a:rPr lang="en-US" dirty="0"/>
              <a:t>Opportunities to work towards P4P</a:t>
            </a:r>
          </a:p>
        </p:txBody>
      </p:sp>
      <p:sp>
        <p:nvSpPr>
          <p:cNvPr id="19" name="Rectangle 18">
            <a:extLst>
              <a:ext uri="{FF2B5EF4-FFF2-40B4-BE49-F238E27FC236}">
                <a16:creationId xmlns:a16="http://schemas.microsoft.com/office/drawing/2014/main" id="{E869C9B0-13DB-5943-9AC1-EC0A3A0103B2}"/>
              </a:ext>
            </a:extLst>
          </p:cNvPr>
          <p:cNvSpPr/>
          <p:nvPr/>
        </p:nvSpPr>
        <p:spPr>
          <a:xfrm>
            <a:off x="643494" y="1524000"/>
            <a:ext cx="7892430" cy="54864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eaLnBrk="0" fontAlgn="base" hangingPunct="0">
              <a:spcBef>
                <a:spcPct val="0"/>
              </a:spcBef>
              <a:spcAft>
                <a:spcPct val="0"/>
              </a:spcAft>
            </a:pPr>
            <a:r>
              <a:rPr lang="en-US" i="1" dirty="0">
                <a:solidFill>
                  <a:srgbClr val="58585A"/>
                </a:solidFill>
              </a:rPr>
              <a:t>The only limitation currently presented by the lack of guidance is payments for outcomes in the long term that won’t occur during the WIOA 2-year funding cycle</a:t>
            </a:r>
          </a:p>
        </p:txBody>
      </p:sp>
      <p:sp>
        <p:nvSpPr>
          <p:cNvPr id="20" name="Freeform 302">
            <a:extLst>
              <a:ext uri="{FF2B5EF4-FFF2-40B4-BE49-F238E27FC236}">
                <a16:creationId xmlns:a16="http://schemas.microsoft.com/office/drawing/2014/main" id="{2F3FEC61-2870-C54D-9C6A-ABBD910507C9}"/>
              </a:ext>
            </a:extLst>
          </p:cNvPr>
          <p:cNvSpPr>
            <a:spLocks noChangeAspect="1" noEditPoints="1"/>
          </p:cNvSpPr>
          <p:nvPr/>
        </p:nvSpPr>
        <p:spPr bwMode="auto">
          <a:xfrm>
            <a:off x="799756" y="3794311"/>
            <a:ext cx="759291" cy="640080"/>
          </a:xfrm>
          <a:custGeom>
            <a:avLst/>
            <a:gdLst>
              <a:gd name="T0" fmla="*/ 5863 w 6522"/>
              <a:gd name="T1" fmla="*/ 1280 h 5498"/>
              <a:gd name="T2" fmla="*/ 5871 w 6522"/>
              <a:gd name="T3" fmla="*/ 1300 h 5498"/>
              <a:gd name="T4" fmla="*/ 5875 w 6522"/>
              <a:gd name="T5" fmla="*/ 1970 h 5498"/>
              <a:gd name="T6" fmla="*/ 5857 w 6522"/>
              <a:gd name="T7" fmla="*/ 1980 h 5498"/>
              <a:gd name="T8" fmla="*/ 5837 w 6522"/>
              <a:gd name="T9" fmla="*/ 1974 h 5498"/>
              <a:gd name="T10" fmla="*/ 4474 w 6522"/>
              <a:gd name="T11" fmla="*/ 3088 h 5498"/>
              <a:gd name="T12" fmla="*/ 4480 w 6522"/>
              <a:gd name="T13" fmla="*/ 3223 h 5498"/>
              <a:gd name="T14" fmla="*/ 4399 w 6522"/>
              <a:gd name="T15" fmla="*/ 3373 h 5498"/>
              <a:gd name="T16" fmla="*/ 4248 w 6522"/>
              <a:gd name="T17" fmla="*/ 3454 h 5498"/>
              <a:gd name="T18" fmla="*/ 4084 w 6522"/>
              <a:gd name="T19" fmla="*/ 3440 h 5498"/>
              <a:gd name="T20" fmla="*/ 3962 w 6522"/>
              <a:gd name="T21" fmla="*/ 3351 h 5498"/>
              <a:gd name="T22" fmla="*/ 2976 w 6522"/>
              <a:gd name="T23" fmla="*/ 3256 h 5498"/>
              <a:gd name="T24" fmla="*/ 2836 w 6522"/>
              <a:gd name="T25" fmla="*/ 3326 h 5498"/>
              <a:gd name="T26" fmla="*/ 2665 w 6522"/>
              <a:gd name="T27" fmla="*/ 3308 h 5498"/>
              <a:gd name="T28" fmla="*/ 1640 w 6522"/>
              <a:gd name="T29" fmla="*/ 4101 h 5498"/>
              <a:gd name="T30" fmla="*/ 1534 w 6522"/>
              <a:gd name="T31" fmla="*/ 4230 h 5498"/>
              <a:gd name="T32" fmla="*/ 1367 w 6522"/>
              <a:gd name="T33" fmla="*/ 4281 h 5498"/>
              <a:gd name="T34" fmla="*/ 1203 w 6522"/>
              <a:gd name="T35" fmla="*/ 4230 h 5498"/>
              <a:gd name="T36" fmla="*/ 1094 w 6522"/>
              <a:gd name="T37" fmla="*/ 4099 h 5498"/>
              <a:gd name="T38" fmla="*/ 1078 w 6522"/>
              <a:gd name="T39" fmla="*/ 3925 h 5498"/>
              <a:gd name="T40" fmla="*/ 1158 w 6522"/>
              <a:gd name="T41" fmla="*/ 3775 h 5498"/>
              <a:gd name="T42" fmla="*/ 1308 w 6522"/>
              <a:gd name="T43" fmla="*/ 3694 h 5498"/>
              <a:gd name="T44" fmla="*/ 1470 w 6522"/>
              <a:gd name="T45" fmla="*/ 3708 h 5498"/>
              <a:gd name="T46" fmla="*/ 2485 w 6522"/>
              <a:gd name="T47" fmla="*/ 3053 h 5498"/>
              <a:gd name="T48" fmla="*/ 2507 w 6522"/>
              <a:gd name="T49" fmla="*/ 2918 h 5498"/>
              <a:gd name="T50" fmla="*/ 2616 w 6522"/>
              <a:gd name="T51" fmla="*/ 2788 h 5498"/>
              <a:gd name="T52" fmla="*/ 2780 w 6522"/>
              <a:gd name="T53" fmla="*/ 2738 h 5498"/>
              <a:gd name="T54" fmla="*/ 2929 w 6522"/>
              <a:gd name="T55" fmla="*/ 2778 h 5498"/>
              <a:gd name="T56" fmla="*/ 3033 w 6522"/>
              <a:gd name="T57" fmla="*/ 2881 h 5498"/>
              <a:gd name="T58" fmla="*/ 3964 w 6522"/>
              <a:gd name="T59" fmla="*/ 2972 h 5498"/>
              <a:gd name="T60" fmla="*/ 4086 w 6522"/>
              <a:gd name="T61" fmla="*/ 2884 h 5498"/>
              <a:gd name="T62" fmla="*/ 4227 w 6522"/>
              <a:gd name="T63" fmla="*/ 2871 h 5498"/>
              <a:gd name="T64" fmla="*/ 5329 w 6522"/>
              <a:gd name="T65" fmla="*/ 1555 h 5498"/>
              <a:gd name="T66" fmla="*/ 5177 w 6522"/>
              <a:gd name="T67" fmla="*/ 1424 h 5498"/>
              <a:gd name="T68" fmla="*/ 5178 w 6522"/>
              <a:gd name="T69" fmla="*/ 1405 h 5498"/>
              <a:gd name="T70" fmla="*/ 5194 w 6522"/>
              <a:gd name="T71" fmla="*/ 1393 h 5498"/>
              <a:gd name="T72" fmla="*/ 0 w 6522"/>
              <a:gd name="T73" fmla="*/ 0 h 5498"/>
              <a:gd name="T74" fmla="*/ 629 w 6522"/>
              <a:gd name="T75" fmla="*/ 807 h 5498"/>
              <a:gd name="T76" fmla="*/ 416 w 6522"/>
              <a:gd name="T77" fmla="*/ 2398 h 5498"/>
              <a:gd name="T78" fmla="*/ 416 w 6522"/>
              <a:gd name="T79" fmla="*/ 2695 h 5498"/>
              <a:gd name="T80" fmla="*/ 629 w 6522"/>
              <a:gd name="T81" fmla="*/ 4271 h 5498"/>
              <a:gd name="T82" fmla="*/ 1217 w 6522"/>
              <a:gd name="T83" fmla="*/ 5083 h 5498"/>
              <a:gd name="T84" fmla="*/ 1514 w 6522"/>
              <a:gd name="T85" fmla="*/ 5083 h 5498"/>
              <a:gd name="T86" fmla="*/ 2925 w 6522"/>
              <a:gd name="T87" fmla="*/ 4891 h 5498"/>
              <a:gd name="T88" fmla="*/ 4039 w 6522"/>
              <a:gd name="T89" fmla="*/ 4891 h 5498"/>
              <a:gd name="T90" fmla="*/ 5448 w 6522"/>
              <a:gd name="T91" fmla="*/ 5083 h 5498"/>
              <a:gd name="T92" fmla="*/ 5744 w 6522"/>
              <a:gd name="T93" fmla="*/ 5083 h 5498"/>
              <a:gd name="T94" fmla="*/ 208 w 6522"/>
              <a:gd name="T95" fmla="*/ 5498 h 5498"/>
              <a:gd name="T96" fmla="*/ 77 w 6522"/>
              <a:gd name="T97" fmla="*/ 5452 h 5498"/>
              <a:gd name="T98" fmla="*/ 6 w 6522"/>
              <a:gd name="T99" fmla="*/ 5338 h 5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22" h="5498">
                <a:moveTo>
                  <a:pt x="5847" y="1274"/>
                </a:moveTo>
                <a:lnTo>
                  <a:pt x="5855" y="1274"/>
                </a:lnTo>
                <a:lnTo>
                  <a:pt x="5863" y="1280"/>
                </a:lnTo>
                <a:lnTo>
                  <a:pt x="5867" y="1286"/>
                </a:lnTo>
                <a:lnTo>
                  <a:pt x="5871" y="1292"/>
                </a:lnTo>
                <a:lnTo>
                  <a:pt x="5871" y="1300"/>
                </a:lnTo>
                <a:lnTo>
                  <a:pt x="5879" y="1957"/>
                </a:lnTo>
                <a:lnTo>
                  <a:pt x="5879" y="1965"/>
                </a:lnTo>
                <a:lnTo>
                  <a:pt x="5875" y="1970"/>
                </a:lnTo>
                <a:lnTo>
                  <a:pt x="5869" y="1974"/>
                </a:lnTo>
                <a:lnTo>
                  <a:pt x="5863" y="1978"/>
                </a:lnTo>
                <a:lnTo>
                  <a:pt x="5857" y="1980"/>
                </a:lnTo>
                <a:lnTo>
                  <a:pt x="5851" y="1980"/>
                </a:lnTo>
                <a:lnTo>
                  <a:pt x="5843" y="1978"/>
                </a:lnTo>
                <a:lnTo>
                  <a:pt x="5837" y="1974"/>
                </a:lnTo>
                <a:lnTo>
                  <a:pt x="5693" y="1856"/>
                </a:lnTo>
                <a:lnTo>
                  <a:pt x="5626" y="1800"/>
                </a:lnTo>
                <a:lnTo>
                  <a:pt x="4474" y="3088"/>
                </a:lnTo>
                <a:lnTo>
                  <a:pt x="4482" y="3126"/>
                </a:lnTo>
                <a:lnTo>
                  <a:pt x="4486" y="3163"/>
                </a:lnTo>
                <a:lnTo>
                  <a:pt x="4480" y="3223"/>
                </a:lnTo>
                <a:lnTo>
                  <a:pt x="4462" y="3278"/>
                </a:lnTo>
                <a:lnTo>
                  <a:pt x="4434" y="3330"/>
                </a:lnTo>
                <a:lnTo>
                  <a:pt x="4399" y="3373"/>
                </a:lnTo>
                <a:lnTo>
                  <a:pt x="4355" y="3409"/>
                </a:lnTo>
                <a:lnTo>
                  <a:pt x="4304" y="3436"/>
                </a:lnTo>
                <a:lnTo>
                  <a:pt x="4248" y="3454"/>
                </a:lnTo>
                <a:lnTo>
                  <a:pt x="4189" y="3460"/>
                </a:lnTo>
                <a:lnTo>
                  <a:pt x="4136" y="3454"/>
                </a:lnTo>
                <a:lnTo>
                  <a:pt x="4084" y="3440"/>
                </a:lnTo>
                <a:lnTo>
                  <a:pt x="4039" y="3419"/>
                </a:lnTo>
                <a:lnTo>
                  <a:pt x="3997" y="3389"/>
                </a:lnTo>
                <a:lnTo>
                  <a:pt x="3962" y="3351"/>
                </a:lnTo>
                <a:lnTo>
                  <a:pt x="3932" y="3310"/>
                </a:lnTo>
                <a:lnTo>
                  <a:pt x="3012" y="3219"/>
                </a:lnTo>
                <a:lnTo>
                  <a:pt x="2976" y="3256"/>
                </a:lnTo>
                <a:lnTo>
                  <a:pt x="2935" y="3288"/>
                </a:lnTo>
                <a:lnTo>
                  <a:pt x="2887" y="3310"/>
                </a:lnTo>
                <a:lnTo>
                  <a:pt x="2836" y="3326"/>
                </a:lnTo>
                <a:lnTo>
                  <a:pt x="2780" y="3332"/>
                </a:lnTo>
                <a:lnTo>
                  <a:pt x="2721" y="3324"/>
                </a:lnTo>
                <a:lnTo>
                  <a:pt x="2665" y="3308"/>
                </a:lnTo>
                <a:lnTo>
                  <a:pt x="1664" y="3986"/>
                </a:lnTo>
                <a:lnTo>
                  <a:pt x="1658" y="4046"/>
                </a:lnTo>
                <a:lnTo>
                  <a:pt x="1640" y="4101"/>
                </a:lnTo>
                <a:lnTo>
                  <a:pt x="1613" y="4151"/>
                </a:lnTo>
                <a:lnTo>
                  <a:pt x="1577" y="4194"/>
                </a:lnTo>
                <a:lnTo>
                  <a:pt x="1534" y="4230"/>
                </a:lnTo>
                <a:lnTo>
                  <a:pt x="1484" y="4258"/>
                </a:lnTo>
                <a:lnTo>
                  <a:pt x="1427" y="4275"/>
                </a:lnTo>
                <a:lnTo>
                  <a:pt x="1367" y="4281"/>
                </a:lnTo>
                <a:lnTo>
                  <a:pt x="1308" y="4275"/>
                </a:lnTo>
                <a:lnTo>
                  <a:pt x="1253" y="4258"/>
                </a:lnTo>
                <a:lnTo>
                  <a:pt x="1203" y="4230"/>
                </a:lnTo>
                <a:lnTo>
                  <a:pt x="1158" y="4194"/>
                </a:lnTo>
                <a:lnTo>
                  <a:pt x="1122" y="4151"/>
                </a:lnTo>
                <a:lnTo>
                  <a:pt x="1094" y="4099"/>
                </a:lnTo>
                <a:lnTo>
                  <a:pt x="1078" y="4044"/>
                </a:lnTo>
                <a:lnTo>
                  <a:pt x="1071" y="3984"/>
                </a:lnTo>
                <a:lnTo>
                  <a:pt x="1078" y="3925"/>
                </a:lnTo>
                <a:lnTo>
                  <a:pt x="1094" y="3870"/>
                </a:lnTo>
                <a:lnTo>
                  <a:pt x="1122" y="3818"/>
                </a:lnTo>
                <a:lnTo>
                  <a:pt x="1158" y="3775"/>
                </a:lnTo>
                <a:lnTo>
                  <a:pt x="1203" y="3739"/>
                </a:lnTo>
                <a:lnTo>
                  <a:pt x="1253" y="3711"/>
                </a:lnTo>
                <a:lnTo>
                  <a:pt x="1308" y="3694"/>
                </a:lnTo>
                <a:lnTo>
                  <a:pt x="1367" y="3688"/>
                </a:lnTo>
                <a:lnTo>
                  <a:pt x="1421" y="3694"/>
                </a:lnTo>
                <a:lnTo>
                  <a:pt x="1470" y="3708"/>
                </a:lnTo>
                <a:lnTo>
                  <a:pt x="1516" y="3729"/>
                </a:lnTo>
                <a:lnTo>
                  <a:pt x="2487" y="3070"/>
                </a:lnTo>
                <a:lnTo>
                  <a:pt x="2485" y="3053"/>
                </a:lnTo>
                <a:lnTo>
                  <a:pt x="2485" y="3035"/>
                </a:lnTo>
                <a:lnTo>
                  <a:pt x="2491" y="2974"/>
                </a:lnTo>
                <a:lnTo>
                  <a:pt x="2507" y="2918"/>
                </a:lnTo>
                <a:lnTo>
                  <a:pt x="2535" y="2869"/>
                </a:lnTo>
                <a:lnTo>
                  <a:pt x="2570" y="2825"/>
                </a:lnTo>
                <a:lnTo>
                  <a:pt x="2616" y="2788"/>
                </a:lnTo>
                <a:lnTo>
                  <a:pt x="2665" y="2762"/>
                </a:lnTo>
                <a:lnTo>
                  <a:pt x="2721" y="2744"/>
                </a:lnTo>
                <a:lnTo>
                  <a:pt x="2780" y="2738"/>
                </a:lnTo>
                <a:lnTo>
                  <a:pt x="2834" y="2742"/>
                </a:lnTo>
                <a:lnTo>
                  <a:pt x="2883" y="2756"/>
                </a:lnTo>
                <a:lnTo>
                  <a:pt x="2929" y="2778"/>
                </a:lnTo>
                <a:lnTo>
                  <a:pt x="2968" y="2805"/>
                </a:lnTo>
                <a:lnTo>
                  <a:pt x="3004" y="2839"/>
                </a:lnTo>
                <a:lnTo>
                  <a:pt x="3033" y="2881"/>
                </a:lnTo>
                <a:lnTo>
                  <a:pt x="3055" y="2924"/>
                </a:lnTo>
                <a:lnTo>
                  <a:pt x="3934" y="3011"/>
                </a:lnTo>
                <a:lnTo>
                  <a:pt x="3964" y="2972"/>
                </a:lnTo>
                <a:lnTo>
                  <a:pt x="3999" y="2936"/>
                </a:lnTo>
                <a:lnTo>
                  <a:pt x="4041" y="2906"/>
                </a:lnTo>
                <a:lnTo>
                  <a:pt x="4086" y="2884"/>
                </a:lnTo>
                <a:lnTo>
                  <a:pt x="4136" y="2871"/>
                </a:lnTo>
                <a:lnTo>
                  <a:pt x="4189" y="2867"/>
                </a:lnTo>
                <a:lnTo>
                  <a:pt x="4227" y="2871"/>
                </a:lnTo>
                <a:lnTo>
                  <a:pt x="4264" y="2879"/>
                </a:lnTo>
                <a:lnTo>
                  <a:pt x="5398" y="1612"/>
                </a:lnTo>
                <a:lnTo>
                  <a:pt x="5329" y="1555"/>
                </a:lnTo>
                <a:lnTo>
                  <a:pt x="5184" y="1436"/>
                </a:lnTo>
                <a:lnTo>
                  <a:pt x="5180" y="1430"/>
                </a:lnTo>
                <a:lnTo>
                  <a:pt x="5177" y="1424"/>
                </a:lnTo>
                <a:lnTo>
                  <a:pt x="5175" y="1418"/>
                </a:lnTo>
                <a:lnTo>
                  <a:pt x="5175" y="1411"/>
                </a:lnTo>
                <a:lnTo>
                  <a:pt x="5178" y="1405"/>
                </a:lnTo>
                <a:lnTo>
                  <a:pt x="5182" y="1399"/>
                </a:lnTo>
                <a:lnTo>
                  <a:pt x="5186" y="1395"/>
                </a:lnTo>
                <a:lnTo>
                  <a:pt x="5194" y="1393"/>
                </a:lnTo>
                <a:lnTo>
                  <a:pt x="5839" y="1274"/>
                </a:lnTo>
                <a:lnTo>
                  <a:pt x="5847" y="1274"/>
                </a:lnTo>
                <a:close/>
                <a:moveTo>
                  <a:pt x="0" y="0"/>
                </a:moveTo>
                <a:lnTo>
                  <a:pt x="416" y="0"/>
                </a:lnTo>
                <a:lnTo>
                  <a:pt x="416" y="807"/>
                </a:lnTo>
                <a:lnTo>
                  <a:pt x="629" y="807"/>
                </a:lnTo>
                <a:lnTo>
                  <a:pt x="629" y="1104"/>
                </a:lnTo>
                <a:lnTo>
                  <a:pt x="416" y="1104"/>
                </a:lnTo>
                <a:lnTo>
                  <a:pt x="416" y="2398"/>
                </a:lnTo>
                <a:lnTo>
                  <a:pt x="629" y="2398"/>
                </a:lnTo>
                <a:lnTo>
                  <a:pt x="629" y="2695"/>
                </a:lnTo>
                <a:lnTo>
                  <a:pt x="416" y="2695"/>
                </a:lnTo>
                <a:lnTo>
                  <a:pt x="416" y="3975"/>
                </a:lnTo>
                <a:lnTo>
                  <a:pt x="629" y="3975"/>
                </a:lnTo>
                <a:lnTo>
                  <a:pt x="629" y="4271"/>
                </a:lnTo>
                <a:lnTo>
                  <a:pt x="416" y="4271"/>
                </a:lnTo>
                <a:lnTo>
                  <a:pt x="416" y="5083"/>
                </a:lnTo>
                <a:lnTo>
                  <a:pt x="1217" y="5083"/>
                </a:lnTo>
                <a:lnTo>
                  <a:pt x="1217" y="4891"/>
                </a:lnTo>
                <a:lnTo>
                  <a:pt x="1514" y="4891"/>
                </a:lnTo>
                <a:lnTo>
                  <a:pt x="1514" y="5083"/>
                </a:lnTo>
                <a:lnTo>
                  <a:pt x="2628" y="5083"/>
                </a:lnTo>
                <a:lnTo>
                  <a:pt x="2628" y="4891"/>
                </a:lnTo>
                <a:lnTo>
                  <a:pt x="2925" y="4891"/>
                </a:lnTo>
                <a:lnTo>
                  <a:pt x="2925" y="5083"/>
                </a:lnTo>
                <a:lnTo>
                  <a:pt x="4039" y="5083"/>
                </a:lnTo>
                <a:lnTo>
                  <a:pt x="4039" y="4891"/>
                </a:lnTo>
                <a:lnTo>
                  <a:pt x="4334" y="4891"/>
                </a:lnTo>
                <a:lnTo>
                  <a:pt x="4334" y="5083"/>
                </a:lnTo>
                <a:lnTo>
                  <a:pt x="5448" y="5083"/>
                </a:lnTo>
                <a:lnTo>
                  <a:pt x="5448" y="4891"/>
                </a:lnTo>
                <a:lnTo>
                  <a:pt x="5744" y="4891"/>
                </a:lnTo>
                <a:lnTo>
                  <a:pt x="5744" y="5083"/>
                </a:lnTo>
                <a:lnTo>
                  <a:pt x="6522" y="5083"/>
                </a:lnTo>
                <a:lnTo>
                  <a:pt x="6522" y="5498"/>
                </a:lnTo>
                <a:lnTo>
                  <a:pt x="208" y="5498"/>
                </a:lnTo>
                <a:lnTo>
                  <a:pt x="160" y="5492"/>
                </a:lnTo>
                <a:lnTo>
                  <a:pt x="117" y="5478"/>
                </a:lnTo>
                <a:lnTo>
                  <a:pt x="77" y="5452"/>
                </a:lnTo>
                <a:lnTo>
                  <a:pt x="46" y="5421"/>
                </a:lnTo>
                <a:lnTo>
                  <a:pt x="22" y="5381"/>
                </a:lnTo>
                <a:lnTo>
                  <a:pt x="6" y="5338"/>
                </a:lnTo>
                <a:lnTo>
                  <a:pt x="0" y="5290"/>
                </a:lnTo>
                <a:lnTo>
                  <a:pt x="0" y="0"/>
                </a:ln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2400" dirty="0">
              <a:solidFill>
                <a:srgbClr val="000000"/>
              </a:solidFill>
            </a:endParaRPr>
          </a:p>
        </p:txBody>
      </p:sp>
      <p:grpSp>
        <p:nvGrpSpPr>
          <p:cNvPr id="21" name="Group 20">
            <a:extLst>
              <a:ext uri="{FF2B5EF4-FFF2-40B4-BE49-F238E27FC236}">
                <a16:creationId xmlns:a16="http://schemas.microsoft.com/office/drawing/2014/main" id="{B4861088-BCD2-1D41-93BD-6401F5F4D423}"/>
              </a:ext>
            </a:extLst>
          </p:cNvPr>
          <p:cNvGrpSpPr>
            <a:grpSpLocks noChangeAspect="1"/>
          </p:cNvGrpSpPr>
          <p:nvPr/>
        </p:nvGrpSpPr>
        <p:grpSpPr>
          <a:xfrm>
            <a:off x="932770" y="2483223"/>
            <a:ext cx="493264" cy="731520"/>
            <a:chOff x="2184400" y="2044701"/>
            <a:chExt cx="420688" cy="623888"/>
          </a:xfrm>
          <a:solidFill>
            <a:schemeClr val="accent2"/>
          </a:solidFill>
        </p:grpSpPr>
        <p:sp>
          <p:nvSpPr>
            <p:cNvPr id="22" name="Freeform 21">
              <a:extLst>
                <a:ext uri="{FF2B5EF4-FFF2-40B4-BE49-F238E27FC236}">
                  <a16:creationId xmlns:a16="http://schemas.microsoft.com/office/drawing/2014/main" id="{733BFCE7-4C39-FD42-94AB-3A619E83D79D}"/>
                </a:ext>
              </a:extLst>
            </p:cNvPr>
            <p:cNvSpPr>
              <a:spLocks noEditPoints="1"/>
            </p:cNvSpPr>
            <p:nvPr/>
          </p:nvSpPr>
          <p:spPr bwMode="auto">
            <a:xfrm>
              <a:off x="2184400" y="2044701"/>
              <a:ext cx="420688" cy="623888"/>
            </a:xfrm>
            <a:custGeom>
              <a:avLst/>
              <a:gdLst>
                <a:gd name="T0" fmla="*/ 117 w 126"/>
                <a:gd name="T1" fmla="*/ 166 h 187"/>
                <a:gd name="T2" fmla="*/ 116 w 126"/>
                <a:gd name="T3" fmla="*/ 166 h 187"/>
                <a:gd name="T4" fmla="*/ 111 w 126"/>
                <a:gd name="T5" fmla="*/ 137 h 187"/>
                <a:gd name="T6" fmla="*/ 78 w 126"/>
                <a:gd name="T7" fmla="*/ 101 h 187"/>
                <a:gd name="T8" fmla="*/ 77 w 126"/>
                <a:gd name="T9" fmla="*/ 100 h 187"/>
                <a:gd name="T10" fmla="*/ 76 w 126"/>
                <a:gd name="T11" fmla="*/ 98 h 187"/>
                <a:gd name="T12" fmla="*/ 77 w 126"/>
                <a:gd name="T13" fmla="*/ 96 h 187"/>
                <a:gd name="T14" fmla="*/ 78 w 126"/>
                <a:gd name="T15" fmla="*/ 95 h 187"/>
                <a:gd name="T16" fmla="*/ 110 w 126"/>
                <a:gd name="T17" fmla="*/ 56 h 187"/>
                <a:gd name="T18" fmla="*/ 115 w 126"/>
                <a:gd name="T19" fmla="*/ 21 h 187"/>
                <a:gd name="T20" fmla="*/ 117 w 126"/>
                <a:gd name="T21" fmla="*/ 21 h 187"/>
                <a:gd name="T22" fmla="*/ 126 w 126"/>
                <a:gd name="T23" fmla="*/ 10 h 187"/>
                <a:gd name="T24" fmla="*/ 117 w 126"/>
                <a:gd name="T25" fmla="*/ 0 h 187"/>
                <a:gd name="T26" fmla="*/ 9 w 126"/>
                <a:gd name="T27" fmla="*/ 0 h 187"/>
                <a:gd name="T28" fmla="*/ 0 w 126"/>
                <a:gd name="T29" fmla="*/ 10 h 187"/>
                <a:gd name="T30" fmla="*/ 9 w 126"/>
                <a:gd name="T31" fmla="*/ 21 h 187"/>
                <a:gd name="T32" fmla="*/ 11 w 126"/>
                <a:gd name="T33" fmla="*/ 21 h 187"/>
                <a:gd name="T34" fmla="*/ 16 w 126"/>
                <a:gd name="T35" fmla="*/ 56 h 187"/>
                <a:gd name="T36" fmla="*/ 48 w 126"/>
                <a:gd name="T37" fmla="*/ 95 h 187"/>
                <a:gd name="T38" fmla="*/ 49 w 126"/>
                <a:gd name="T39" fmla="*/ 96 h 187"/>
                <a:gd name="T40" fmla="*/ 50 w 126"/>
                <a:gd name="T41" fmla="*/ 98 h 187"/>
                <a:gd name="T42" fmla="*/ 49 w 126"/>
                <a:gd name="T43" fmla="*/ 100 h 187"/>
                <a:gd name="T44" fmla="*/ 48 w 126"/>
                <a:gd name="T45" fmla="*/ 101 h 187"/>
                <a:gd name="T46" fmla="*/ 15 w 126"/>
                <a:gd name="T47" fmla="*/ 137 h 187"/>
                <a:gd name="T48" fmla="*/ 10 w 126"/>
                <a:gd name="T49" fmla="*/ 166 h 187"/>
                <a:gd name="T50" fmla="*/ 9 w 126"/>
                <a:gd name="T51" fmla="*/ 166 h 187"/>
                <a:gd name="T52" fmla="*/ 0 w 126"/>
                <a:gd name="T53" fmla="*/ 177 h 187"/>
                <a:gd name="T54" fmla="*/ 9 w 126"/>
                <a:gd name="T55" fmla="*/ 187 h 187"/>
                <a:gd name="T56" fmla="*/ 117 w 126"/>
                <a:gd name="T57" fmla="*/ 187 h 187"/>
                <a:gd name="T58" fmla="*/ 126 w 126"/>
                <a:gd name="T59" fmla="*/ 177 h 187"/>
                <a:gd name="T60" fmla="*/ 117 w 126"/>
                <a:gd name="T61" fmla="*/ 166 h 187"/>
                <a:gd name="T62" fmla="*/ 20 w 126"/>
                <a:gd name="T63" fmla="*/ 139 h 187"/>
                <a:gd name="T64" fmla="*/ 50 w 126"/>
                <a:gd name="T65" fmla="*/ 106 h 187"/>
                <a:gd name="T66" fmla="*/ 52 w 126"/>
                <a:gd name="T67" fmla="*/ 105 h 187"/>
                <a:gd name="T68" fmla="*/ 55 w 126"/>
                <a:gd name="T69" fmla="*/ 99 h 187"/>
                <a:gd name="T70" fmla="*/ 52 w 126"/>
                <a:gd name="T71" fmla="*/ 91 h 187"/>
                <a:gd name="T72" fmla="*/ 51 w 126"/>
                <a:gd name="T73" fmla="*/ 90 h 187"/>
                <a:gd name="T74" fmla="*/ 21 w 126"/>
                <a:gd name="T75" fmla="*/ 53 h 187"/>
                <a:gd name="T76" fmla="*/ 16 w 126"/>
                <a:gd name="T77" fmla="*/ 21 h 187"/>
                <a:gd name="T78" fmla="*/ 110 w 126"/>
                <a:gd name="T79" fmla="*/ 21 h 187"/>
                <a:gd name="T80" fmla="*/ 105 w 126"/>
                <a:gd name="T81" fmla="*/ 53 h 187"/>
                <a:gd name="T82" fmla="*/ 75 w 126"/>
                <a:gd name="T83" fmla="*/ 90 h 187"/>
                <a:gd name="T84" fmla="*/ 74 w 126"/>
                <a:gd name="T85" fmla="*/ 91 h 187"/>
                <a:gd name="T86" fmla="*/ 71 w 126"/>
                <a:gd name="T87" fmla="*/ 99 h 187"/>
                <a:gd name="T88" fmla="*/ 74 w 126"/>
                <a:gd name="T89" fmla="*/ 105 h 187"/>
                <a:gd name="T90" fmla="*/ 76 w 126"/>
                <a:gd name="T91" fmla="*/ 106 h 187"/>
                <a:gd name="T92" fmla="*/ 106 w 126"/>
                <a:gd name="T93" fmla="*/ 139 h 187"/>
                <a:gd name="T94" fmla="*/ 111 w 126"/>
                <a:gd name="T95" fmla="*/ 166 h 187"/>
                <a:gd name="T96" fmla="*/ 99 w 126"/>
                <a:gd name="T97" fmla="*/ 166 h 187"/>
                <a:gd name="T98" fmla="*/ 63 w 126"/>
                <a:gd name="T99" fmla="*/ 119 h 187"/>
                <a:gd name="T100" fmla="*/ 26 w 126"/>
                <a:gd name="T101" fmla="*/ 166 h 187"/>
                <a:gd name="T102" fmla="*/ 15 w 126"/>
                <a:gd name="T103" fmla="*/ 166 h 187"/>
                <a:gd name="T104" fmla="*/ 20 w 126"/>
                <a:gd name="T105" fmla="*/ 139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 h="187">
                  <a:moveTo>
                    <a:pt x="117" y="166"/>
                  </a:moveTo>
                  <a:cubicBezTo>
                    <a:pt x="116" y="166"/>
                    <a:pt x="116" y="166"/>
                    <a:pt x="116" y="166"/>
                  </a:cubicBezTo>
                  <a:cubicBezTo>
                    <a:pt x="116" y="160"/>
                    <a:pt x="116" y="150"/>
                    <a:pt x="111" y="137"/>
                  </a:cubicBezTo>
                  <a:cubicBezTo>
                    <a:pt x="104" y="116"/>
                    <a:pt x="85" y="105"/>
                    <a:pt x="78" y="101"/>
                  </a:cubicBezTo>
                  <a:cubicBezTo>
                    <a:pt x="78" y="100"/>
                    <a:pt x="77" y="100"/>
                    <a:pt x="77" y="100"/>
                  </a:cubicBezTo>
                  <a:cubicBezTo>
                    <a:pt x="77" y="100"/>
                    <a:pt x="76" y="99"/>
                    <a:pt x="76" y="98"/>
                  </a:cubicBezTo>
                  <a:cubicBezTo>
                    <a:pt x="76" y="97"/>
                    <a:pt x="77" y="97"/>
                    <a:pt x="77" y="96"/>
                  </a:cubicBezTo>
                  <a:cubicBezTo>
                    <a:pt x="78" y="95"/>
                    <a:pt x="78" y="95"/>
                    <a:pt x="78" y="95"/>
                  </a:cubicBezTo>
                  <a:cubicBezTo>
                    <a:pt x="94" y="78"/>
                    <a:pt x="105" y="65"/>
                    <a:pt x="110" y="56"/>
                  </a:cubicBezTo>
                  <a:cubicBezTo>
                    <a:pt x="115" y="45"/>
                    <a:pt x="115" y="29"/>
                    <a:pt x="115" y="21"/>
                  </a:cubicBezTo>
                  <a:cubicBezTo>
                    <a:pt x="117" y="21"/>
                    <a:pt x="117" y="21"/>
                    <a:pt x="117" y="21"/>
                  </a:cubicBezTo>
                  <a:cubicBezTo>
                    <a:pt x="122" y="21"/>
                    <a:pt x="126" y="16"/>
                    <a:pt x="126" y="10"/>
                  </a:cubicBezTo>
                  <a:cubicBezTo>
                    <a:pt x="126" y="4"/>
                    <a:pt x="122" y="0"/>
                    <a:pt x="117" y="0"/>
                  </a:cubicBezTo>
                  <a:cubicBezTo>
                    <a:pt x="9" y="0"/>
                    <a:pt x="9" y="0"/>
                    <a:pt x="9" y="0"/>
                  </a:cubicBezTo>
                  <a:cubicBezTo>
                    <a:pt x="4" y="0"/>
                    <a:pt x="0" y="4"/>
                    <a:pt x="0" y="10"/>
                  </a:cubicBezTo>
                  <a:cubicBezTo>
                    <a:pt x="0" y="16"/>
                    <a:pt x="4" y="21"/>
                    <a:pt x="9" y="21"/>
                  </a:cubicBezTo>
                  <a:cubicBezTo>
                    <a:pt x="11" y="21"/>
                    <a:pt x="11" y="21"/>
                    <a:pt x="11" y="21"/>
                  </a:cubicBezTo>
                  <a:cubicBezTo>
                    <a:pt x="11" y="29"/>
                    <a:pt x="10" y="45"/>
                    <a:pt x="16" y="56"/>
                  </a:cubicBezTo>
                  <a:cubicBezTo>
                    <a:pt x="21" y="65"/>
                    <a:pt x="32" y="78"/>
                    <a:pt x="48" y="95"/>
                  </a:cubicBezTo>
                  <a:cubicBezTo>
                    <a:pt x="49" y="96"/>
                    <a:pt x="49" y="96"/>
                    <a:pt x="49" y="96"/>
                  </a:cubicBezTo>
                  <a:cubicBezTo>
                    <a:pt x="49" y="97"/>
                    <a:pt x="50" y="97"/>
                    <a:pt x="50" y="98"/>
                  </a:cubicBezTo>
                  <a:cubicBezTo>
                    <a:pt x="50" y="99"/>
                    <a:pt x="49" y="100"/>
                    <a:pt x="49" y="100"/>
                  </a:cubicBezTo>
                  <a:cubicBezTo>
                    <a:pt x="49" y="100"/>
                    <a:pt x="48" y="100"/>
                    <a:pt x="48" y="101"/>
                  </a:cubicBezTo>
                  <a:cubicBezTo>
                    <a:pt x="41" y="105"/>
                    <a:pt x="22" y="116"/>
                    <a:pt x="15" y="137"/>
                  </a:cubicBezTo>
                  <a:cubicBezTo>
                    <a:pt x="10" y="150"/>
                    <a:pt x="10" y="160"/>
                    <a:pt x="10" y="166"/>
                  </a:cubicBezTo>
                  <a:cubicBezTo>
                    <a:pt x="9" y="166"/>
                    <a:pt x="9" y="166"/>
                    <a:pt x="9" y="166"/>
                  </a:cubicBezTo>
                  <a:cubicBezTo>
                    <a:pt x="4" y="166"/>
                    <a:pt x="0" y="171"/>
                    <a:pt x="0" y="177"/>
                  </a:cubicBezTo>
                  <a:cubicBezTo>
                    <a:pt x="0" y="182"/>
                    <a:pt x="4" y="187"/>
                    <a:pt x="9" y="187"/>
                  </a:cubicBezTo>
                  <a:cubicBezTo>
                    <a:pt x="117" y="187"/>
                    <a:pt x="117" y="187"/>
                    <a:pt x="117" y="187"/>
                  </a:cubicBezTo>
                  <a:cubicBezTo>
                    <a:pt x="122" y="187"/>
                    <a:pt x="126" y="182"/>
                    <a:pt x="126" y="177"/>
                  </a:cubicBezTo>
                  <a:cubicBezTo>
                    <a:pt x="126" y="171"/>
                    <a:pt x="122" y="166"/>
                    <a:pt x="117" y="166"/>
                  </a:cubicBezTo>
                  <a:close/>
                  <a:moveTo>
                    <a:pt x="20" y="139"/>
                  </a:moveTo>
                  <a:cubicBezTo>
                    <a:pt x="24" y="127"/>
                    <a:pt x="34" y="116"/>
                    <a:pt x="50" y="106"/>
                  </a:cubicBezTo>
                  <a:cubicBezTo>
                    <a:pt x="51" y="106"/>
                    <a:pt x="52" y="105"/>
                    <a:pt x="52" y="105"/>
                  </a:cubicBezTo>
                  <a:cubicBezTo>
                    <a:pt x="53" y="104"/>
                    <a:pt x="55" y="102"/>
                    <a:pt x="55" y="99"/>
                  </a:cubicBezTo>
                  <a:cubicBezTo>
                    <a:pt x="55" y="97"/>
                    <a:pt x="55" y="94"/>
                    <a:pt x="52" y="91"/>
                  </a:cubicBezTo>
                  <a:cubicBezTo>
                    <a:pt x="51" y="90"/>
                    <a:pt x="51" y="90"/>
                    <a:pt x="51" y="90"/>
                  </a:cubicBezTo>
                  <a:cubicBezTo>
                    <a:pt x="32" y="70"/>
                    <a:pt x="24" y="58"/>
                    <a:pt x="21" y="53"/>
                  </a:cubicBezTo>
                  <a:cubicBezTo>
                    <a:pt x="16" y="43"/>
                    <a:pt x="16" y="28"/>
                    <a:pt x="16" y="21"/>
                  </a:cubicBezTo>
                  <a:cubicBezTo>
                    <a:pt x="110" y="21"/>
                    <a:pt x="110" y="21"/>
                    <a:pt x="110" y="21"/>
                  </a:cubicBezTo>
                  <a:cubicBezTo>
                    <a:pt x="110" y="28"/>
                    <a:pt x="110" y="43"/>
                    <a:pt x="105" y="53"/>
                  </a:cubicBezTo>
                  <a:cubicBezTo>
                    <a:pt x="102" y="58"/>
                    <a:pt x="94" y="70"/>
                    <a:pt x="75" y="90"/>
                  </a:cubicBezTo>
                  <a:cubicBezTo>
                    <a:pt x="74" y="91"/>
                    <a:pt x="74" y="91"/>
                    <a:pt x="74" y="91"/>
                  </a:cubicBezTo>
                  <a:cubicBezTo>
                    <a:pt x="71" y="94"/>
                    <a:pt x="71" y="97"/>
                    <a:pt x="71" y="99"/>
                  </a:cubicBezTo>
                  <a:cubicBezTo>
                    <a:pt x="71" y="102"/>
                    <a:pt x="73" y="104"/>
                    <a:pt x="74" y="105"/>
                  </a:cubicBezTo>
                  <a:cubicBezTo>
                    <a:pt x="74" y="105"/>
                    <a:pt x="75" y="106"/>
                    <a:pt x="76" y="106"/>
                  </a:cubicBezTo>
                  <a:cubicBezTo>
                    <a:pt x="92" y="116"/>
                    <a:pt x="102" y="127"/>
                    <a:pt x="106" y="139"/>
                  </a:cubicBezTo>
                  <a:cubicBezTo>
                    <a:pt x="111" y="152"/>
                    <a:pt x="111" y="161"/>
                    <a:pt x="111" y="166"/>
                  </a:cubicBezTo>
                  <a:cubicBezTo>
                    <a:pt x="99" y="166"/>
                    <a:pt x="99" y="166"/>
                    <a:pt x="99" y="166"/>
                  </a:cubicBezTo>
                  <a:cubicBezTo>
                    <a:pt x="97" y="128"/>
                    <a:pt x="66" y="119"/>
                    <a:pt x="63" y="119"/>
                  </a:cubicBezTo>
                  <a:cubicBezTo>
                    <a:pt x="35" y="123"/>
                    <a:pt x="28" y="154"/>
                    <a:pt x="26" y="166"/>
                  </a:cubicBezTo>
                  <a:cubicBezTo>
                    <a:pt x="15" y="166"/>
                    <a:pt x="15" y="166"/>
                    <a:pt x="15" y="166"/>
                  </a:cubicBezTo>
                  <a:cubicBezTo>
                    <a:pt x="15" y="161"/>
                    <a:pt x="15" y="152"/>
                    <a:pt x="20" y="13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750" tIns="34375" rIns="68750" bIns="34375" numCol="1" anchor="t" anchorCtr="0" compatLnSpc="1">
              <a:prstTxWarp prst="textNoShape">
                <a:avLst/>
              </a:prstTxWarp>
            </a:bodyPr>
            <a:lstStyle/>
            <a:p>
              <a:endParaRPr lang="en-US" sz="1353" dirty="0"/>
            </a:p>
          </p:txBody>
        </p:sp>
        <p:sp>
          <p:nvSpPr>
            <p:cNvPr id="23" name="Freeform 22">
              <a:extLst>
                <a:ext uri="{FF2B5EF4-FFF2-40B4-BE49-F238E27FC236}">
                  <a16:creationId xmlns:a16="http://schemas.microsoft.com/office/drawing/2014/main" id="{2824DE98-1A7A-8646-9F97-7B5796EEEEEF}"/>
                </a:ext>
              </a:extLst>
            </p:cNvPr>
            <p:cNvSpPr>
              <a:spLocks/>
            </p:cNvSpPr>
            <p:nvPr/>
          </p:nvSpPr>
          <p:spPr bwMode="auto">
            <a:xfrm>
              <a:off x="2311400" y="2232026"/>
              <a:ext cx="173038" cy="93663"/>
            </a:xfrm>
            <a:custGeom>
              <a:avLst/>
              <a:gdLst>
                <a:gd name="T0" fmla="*/ 47 w 52"/>
                <a:gd name="T1" fmla="*/ 3 h 28"/>
                <a:gd name="T2" fmla="*/ 0 w 52"/>
                <a:gd name="T3" fmla="*/ 3 h 28"/>
                <a:gd name="T4" fmla="*/ 25 w 52"/>
                <a:gd name="T5" fmla="*/ 28 h 28"/>
                <a:gd name="T6" fmla="*/ 47 w 52"/>
                <a:gd name="T7" fmla="*/ 3 h 28"/>
              </a:gdLst>
              <a:ahLst/>
              <a:cxnLst>
                <a:cxn ang="0">
                  <a:pos x="T0" y="T1"/>
                </a:cxn>
                <a:cxn ang="0">
                  <a:pos x="T2" y="T3"/>
                </a:cxn>
                <a:cxn ang="0">
                  <a:pos x="T4" y="T5"/>
                </a:cxn>
                <a:cxn ang="0">
                  <a:pos x="T6" y="T7"/>
                </a:cxn>
              </a:cxnLst>
              <a:rect l="0" t="0" r="r" b="b"/>
              <a:pathLst>
                <a:path w="52" h="28">
                  <a:moveTo>
                    <a:pt x="47" y="3"/>
                  </a:moveTo>
                  <a:cubicBezTo>
                    <a:pt x="45" y="2"/>
                    <a:pt x="0" y="0"/>
                    <a:pt x="0" y="3"/>
                  </a:cubicBezTo>
                  <a:cubicBezTo>
                    <a:pt x="0" y="16"/>
                    <a:pt x="25" y="28"/>
                    <a:pt x="25" y="28"/>
                  </a:cubicBezTo>
                  <a:cubicBezTo>
                    <a:pt x="41" y="19"/>
                    <a:pt x="52" y="4"/>
                    <a:pt x="47" y="3"/>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750" tIns="34375" rIns="68750" bIns="34375" numCol="1" anchor="t" anchorCtr="0" compatLnSpc="1">
              <a:prstTxWarp prst="textNoShape">
                <a:avLst/>
              </a:prstTxWarp>
            </a:bodyPr>
            <a:lstStyle/>
            <a:p>
              <a:endParaRPr lang="en-US" sz="1353" dirty="0"/>
            </a:p>
          </p:txBody>
        </p:sp>
      </p:grpSp>
    </p:spTree>
    <p:extLst>
      <p:ext uri="{BB962C8B-B14F-4D97-AF65-F5344CB8AC3E}">
        <p14:creationId xmlns:p14="http://schemas.microsoft.com/office/powerpoint/2010/main" val="1055596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DB7CC8B-9B27-8541-89BB-86F0A8222D98}"/>
              </a:ext>
            </a:extLst>
          </p:cNvPr>
          <p:cNvSpPr>
            <a:spLocks noGrp="1"/>
          </p:cNvSpPr>
          <p:nvPr>
            <p:ph type="dt" sz="half" idx="10"/>
          </p:nvPr>
        </p:nvSpPr>
        <p:spPr/>
        <p:txBody>
          <a:bodyPr/>
          <a:lstStyle/>
          <a:p>
            <a:pPr>
              <a:defRPr/>
            </a:pPr>
            <a:fld id="{2169F602-AB40-4B3A-86A0-1BD2498E548D}" type="datetime1">
              <a:rPr lang="en-US" smtClean="0"/>
              <a:t>2/21/20</a:t>
            </a:fld>
            <a:endParaRPr lang="en-US" dirty="0"/>
          </a:p>
        </p:txBody>
      </p:sp>
      <p:sp>
        <p:nvSpPr>
          <p:cNvPr id="5" name="Footer Placeholder 4">
            <a:extLst>
              <a:ext uri="{FF2B5EF4-FFF2-40B4-BE49-F238E27FC236}">
                <a16:creationId xmlns:a16="http://schemas.microsoft.com/office/drawing/2014/main" id="{A46ABE9D-8E82-6347-8A20-8E7080AE57D4}"/>
              </a:ext>
            </a:extLst>
          </p:cNvPr>
          <p:cNvSpPr>
            <a:spLocks noGrp="1"/>
          </p:cNvSpPr>
          <p:nvPr>
            <p:ph type="ftr" sz="quarter" idx="11"/>
          </p:nvPr>
        </p:nvSpPr>
        <p:spPr/>
        <p:txBody>
          <a:bodyPr/>
          <a:lstStyle/>
          <a:p>
            <a:pPr algn="l">
              <a:defRPr/>
            </a:pPr>
            <a:r>
              <a:rPr lang="en-US" dirty="0"/>
              <a:t>www.thirdsectorcap.org         		 © THIRD SECTOR CAPITAL PARTNERS, INC.</a:t>
            </a:r>
          </a:p>
        </p:txBody>
      </p:sp>
      <p:sp>
        <p:nvSpPr>
          <p:cNvPr id="6" name="Slide Number Placeholder 5">
            <a:extLst>
              <a:ext uri="{FF2B5EF4-FFF2-40B4-BE49-F238E27FC236}">
                <a16:creationId xmlns:a16="http://schemas.microsoft.com/office/drawing/2014/main" id="{6FD0521F-B081-1946-9AC5-77DEF16FDDCD}"/>
              </a:ext>
            </a:extLst>
          </p:cNvPr>
          <p:cNvSpPr>
            <a:spLocks noGrp="1"/>
          </p:cNvSpPr>
          <p:nvPr>
            <p:ph type="sldNum" sz="quarter" idx="12"/>
          </p:nvPr>
        </p:nvSpPr>
        <p:spPr/>
        <p:txBody>
          <a:bodyPr/>
          <a:lstStyle/>
          <a:p>
            <a:pPr>
              <a:defRPr/>
            </a:pPr>
            <a:fld id="{EC9E4C9C-41D7-492C-B6F1-1324A60953BF}" type="slidenum">
              <a:rPr lang="en-US" smtClean="0"/>
              <a:pPr>
                <a:defRPr/>
              </a:pPr>
              <a:t>1</a:t>
            </a:fld>
            <a:endParaRPr lang="en-US" dirty="0"/>
          </a:p>
        </p:txBody>
      </p:sp>
      <p:sp>
        <p:nvSpPr>
          <p:cNvPr id="10" name="Google Shape;406;p2">
            <a:extLst>
              <a:ext uri="{FF2B5EF4-FFF2-40B4-BE49-F238E27FC236}">
                <a16:creationId xmlns:a16="http://schemas.microsoft.com/office/drawing/2014/main" id="{1B72D892-CDE0-8D4A-B301-D5581C3961B0}"/>
              </a:ext>
            </a:extLst>
          </p:cNvPr>
          <p:cNvSpPr txBox="1">
            <a:spLocks noGrp="1"/>
          </p:cNvSpPr>
          <p:nvPr>
            <p:ph type="title"/>
          </p:nvPr>
        </p:nvSpPr>
        <p:spPr>
          <a:xfrm>
            <a:off x="608076" y="866584"/>
            <a:ext cx="7927848" cy="850392"/>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latin typeface="Calibri Light" panose="020F0302020204030204" pitchFamily="34" charset="0"/>
                <a:cs typeface="Calibri Light" panose="020F0302020204030204" pitchFamily="34" charset="0"/>
              </a:rPr>
              <a:t>Purpose</a:t>
            </a:r>
            <a:endParaRPr dirty="0">
              <a:latin typeface="Calibri Light" panose="020F0302020204030204" pitchFamily="34" charset="0"/>
              <a:cs typeface="Calibri Light" panose="020F0302020204030204" pitchFamily="34" charset="0"/>
            </a:endParaRPr>
          </a:p>
        </p:txBody>
      </p:sp>
      <p:sp>
        <p:nvSpPr>
          <p:cNvPr id="12" name="Google Shape;405;p2">
            <a:extLst>
              <a:ext uri="{FF2B5EF4-FFF2-40B4-BE49-F238E27FC236}">
                <a16:creationId xmlns:a16="http://schemas.microsoft.com/office/drawing/2014/main" id="{844868AF-4225-D840-A5F9-DEAF1B14D392}"/>
              </a:ext>
            </a:extLst>
          </p:cNvPr>
          <p:cNvSpPr txBox="1">
            <a:spLocks/>
          </p:cNvSpPr>
          <p:nvPr/>
        </p:nvSpPr>
        <p:spPr>
          <a:xfrm>
            <a:off x="608076" y="1951032"/>
            <a:ext cx="7927848" cy="4040384"/>
          </a:xfrm>
          <a:prstGeom prst="rect">
            <a:avLst/>
          </a:prstGeom>
          <a:noFill/>
          <a:ln>
            <a:noFill/>
          </a:ln>
        </p:spPr>
        <p:txBody>
          <a:bodyPr spcFirstLastPara="1" wrap="square" lIns="91425" tIns="45700" rIns="91425" bIns="45700" anchor="t" anchorCtr="0">
            <a:noAutofit/>
          </a:bodyPr>
          <a:lstStyle>
            <a:lvl1pPr marL="0" indent="0" algn="l" defTabSz="457200" rtl="0" eaLnBrk="1" fontAlgn="base" hangingPunct="1">
              <a:spcBef>
                <a:spcPts val="0"/>
              </a:spcBef>
              <a:spcAft>
                <a:spcPts val="1800"/>
              </a:spcAft>
              <a:buFont typeface="Arial" panose="020B0604020202020204" pitchFamily="34" charset="0"/>
              <a:buNone/>
              <a:defRPr sz="2200" kern="1200" baseline="0">
                <a:solidFill>
                  <a:srgbClr val="000000"/>
                </a:solidFill>
                <a:latin typeface="+mn-lt"/>
                <a:ea typeface="+mn-ea"/>
                <a:cs typeface="+mn-cs"/>
              </a:defRPr>
            </a:lvl1pPr>
            <a:lvl2pPr marL="457200" indent="0" algn="ctr" defTabSz="457200" rtl="0" eaLnBrk="1" fontAlgn="base" hangingPunct="1">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457200" rtl="0" eaLnBrk="1" fontAlgn="base" hangingPunct="1">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457200"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457200"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buFont typeface="Arial" panose="020B0604020202020204" pitchFamily="34" charset="0"/>
              <a:buChar char="•"/>
            </a:pPr>
            <a:r>
              <a:rPr lang="en-US" sz="2000" dirty="0">
                <a:solidFill>
                  <a:schemeClr val="tx1"/>
                </a:solidFill>
              </a:rPr>
              <a:t>Provide background on outcomes-oriented workforce efforts to improve long-term outcomes</a:t>
            </a:r>
          </a:p>
          <a:p>
            <a:pPr marL="342900" indent="-342900">
              <a:buFont typeface="Arial" panose="020B0604020202020204" pitchFamily="34" charset="0"/>
              <a:buChar char="•"/>
            </a:pPr>
            <a:r>
              <a:rPr lang="en-US" sz="2000" dirty="0">
                <a:solidFill>
                  <a:schemeClr val="tx1"/>
                </a:solidFill>
              </a:rPr>
              <a:t>Review example of Third Sector’s partnership with a workforce agency to implement outcomes-based contracting</a:t>
            </a:r>
          </a:p>
          <a:p>
            <a:pPr marL="342900" indent="-342900">
              <a:buFont typeface="Arial" panose="020B0604020202020204" pitchFamily="34" charset="0"/>
              <a:buChar char="•"/>
            </a:pPr>
            <a:r>
              <a:rPr lang="en-US" sz="2000" dirty="0">
                <a:solidFill>
                  <a:schemeClr val="tx1"/>
                </a:solidFill>
              </a:rPr>
              <a:t>Share initial steps workforce agencies can take to apply outcomes-based approaches</a:t>
            </a:r>
          </a:p>
          <a:p>
            <a:pPr marL="469900" indent="-342900">
              <a:spcAft>
                <a:spcPts val="0"/>
              </a:spcAft>
              <a:buClr>
                <a:schemeClr val="dk1"/>
              </a:buClr>
              <a:buSzPts val="2000"/>
              <a:buFont typeface="Arial" panose="020B0604020202020204" pitchFamily="34" charset="0"/>
              <a:buChar char="•"/>
            </a:pPr>
            <a:endParaRPr lang="en-US" sz="2000" dirty="0">
              <a:solidFill>
                <a:schemeClr val="tx1"/>
              </a:solidFill>
            </a:endParaRPr>
          </a:p>
          <a:p>
            <a:pPr marL="469900" indent="-342900">
              <a:spcAft>
                <a:spcPts val="0"/>
              </a:spcAft>
              <a:buClr>
                <a:schemeClr val="dk1"/>
              </a:buClr>
              <a:buSzPts val="2000"/>
              <a:buFont typeface="Arial" panose="020B0604020202020204" pitchFamily="34" charset="0"/>
              <a:buChar char="•"/>
            </a:pPr>
            <a:endParaRPr lang="en-US" sz="2000" dirty="0">
              <a:solidFill>
                <a:schemeClr val="tx1"/>
              </a:solidFill>
            </a:endParaRPr>
          </a:p>
          <a:p>
            <a:pPr marL="469900" indent="-342900">
              <a:spcAft>
                <a:spcPts val="0"/>
              </a:spcAft>
              <a:buClr>
                <a:schemeClr val="dk1"/>
              </a:buClr>
              <a:buSzPts val="2000"/>
              <a:buFont typeface="Arial" panose="020B0604020202020204" pitchFamily="34" charset="0"/>
              <a:buChar char="•"/>
            </a:pPr>
            <a:endParaRPr lang="en-US" sz="2000" dirty="0">
              <a:solidFill>
                <a:schemeClr val="tx1"/>
              </a:solidFill>
            </a:endParaRPr>
          </a:p>
        </p:txBody>
      </p:sp>
    </p:spTree>
    <p:extLst>
      <p:ext uri="{BB962C8B-B14F-4D97-AF65-F5344CB8AC3E}">
        <p14:creationId xmlns:p14="http://schemas.microsoft.com/office/powerpoint/2010/main" val="3463262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D19D504F-BD53-C04B-A51B-B443DA46EF1D}"/>
              </a:ext>
            </a:extLst>
          </p:cNvPr>
          <p:cNvSpPr>
            <a:spLocks noGrp="1"/>
          </p:cNvSpPr>
          <p:nvPr>
            <p:ph type="dt" sz="half" idx="20"/>
          </p:nvPr>
        </p:nvSpPr>
        <p:spPr/>
        <p:txBody>
          <a:bodyPr/>
          <a:lstStyle/>
          <a:p>
            <a:pPr>
              <a:defRPr/>
            </a:pPr>
            <a:fld id="{A11EAA6D-A4CF-484F-8908-1A0221F229BD}" type="datetime1">
              <a:rPr lang="en-US" smtClean="0"/>
              <a:t>2/21/20</a:t>
            </a:fld>
            <a:endParaRPr lang="en-US" dirty="0"/>
          </a:p>
        </p:txBody>
      </p:sp>
      <p:sp>
        <p:nvSpPr>
          <p:cNvPr id="7" name="Footer Placeholder 6">
            <a:extLst>
              <a:ext uri="{FF2B5EF4-FFF2-40B4-BE49-F238E27FC236}">
                <a16:creationId xmlns:a16="http://schemas.microsoft.com/office/drawing/2014/main" id="{FA14D1E0-044B-B142-82B1-17035827EF66}"/>
              </a:ext>
            </a:extLst>
          </p:cNvPr>
          <p:cNvSpPr>
            <a:spLocks noGrp="1"/>
          </p:cNvSpPr>
          <p:nvPr>
            <p:ph type="ftr" sz="quarter" idx="21"/>
          </p:nvPr>
        </p:nvSpPr>
        <p:spPr/>
        <p:txBody>
          <a:bodyPr/>
          <a:lstStyle/>
          <a:p>
            <a:pPr algn="l">
              <a:defRPr/>
            </a:pPr>
            <a:r>
              <a:rPr lang="en-US"/>
              <a:t>www.thirdsectorcap.org         		 © THIRD SECTOR CAPITAL PARTNERS, INC.</a:t>
            </a:r>
            <a:endParaRPr lang="en-US" dirty="0"/>
          </a:p>
        </p:txBody>
      </p:sp>
      <p:sp>
        <p:nvSpPr>
          <p:cNvPr id="8" name="Slide Number Placeholder 7">
            <a:extLst>
              <a:ext uri="{FF2B5EF4-FFF2-40B4-BE49-F238E27FC236}">
                <a16:creationId xmlns:a16="http://schemas.microsoft.com/office/drawing/2014/main" id="{378335EB-446F-1946-967C-E89032EA7693}"/>
              </a:ext>
            </a:extLst>
          </p:cNvPr>
          <p:cNvSpPr>
            <a:spLocks noGrp="1"/>
          </p:cNvSpPr>
          <p:nvPr>
            <p:ph type="sldNum" sz="quarter" idx="22"/>
          </p:nvPr>
        </p:nvSpPr>
        <p:spPr/>
        <p:txBody>
          <a:bodyPr/>
          <a:lstStyle/>
          <a:p>
            <a:pPr>
              <a:defRPr/>
            </a:pPr>
            <a:fld id="{CDBF65C0-43BC-47E3-9F30-ABF09042DD72}" type="slidenum">
              <a:rPr lang="en-US" smtClean="0"/>
              <a:pPr>
                <a:defRPr/>
              </a:pPr>
              <a:t>19</a:t>
            </a:fld>
            <a:endParaRPr lang="en-US" dirty="0"/>
          </a:p>
        </p:txBody>
      </p:sp>
      <p:sp>
        <p:nvSpPr>
          <p:cNvPr id="26" name="Google Shape;375;p19">
            <a:extLst>
              <a:ext uri="{FF2B5EF4-FFF2-40B4-BE49-F238E27FC236}">
                <a16:creationId xmlns:a16="http://schemas.microsoft.com/office/drawing/2014/main" id="{0985FAD6-9DB6-BA4D-B461-074476B25F73}"/>
              </a:ext>
            </a:extLst>
          </p:cNvPr>
          <p:cNvSpPr txBox="1">
            <a:spLocks noGrp="1"/>
          </p:cNvSpPr>
          <p:nvPr>
            <p:ph type="title"/>
          </p:nvPr>
        </p:nvSpPr>
        <p:spPr>
          <a:xfrm>
            <a:off x="608076" y="228600"/>
            <a:ext cx="7927848" cy="789708"/>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dirty="0">
                <a:latin typeface="Calibri Light" panose="020F0302020204030204" pitchFamily="34" charset="0"/>
              </a:rPr>
              <a:t>Outcomes contracts can include customized payment and process incentives to support program goals</a:t>
            </a:r>
            <a:endParaRPr dirty="0">
              <a:latin typeface="Calibri Light" panose="020F0302020204030204" pitchFamily="34" charset="0"/>
            </a:endParaRPr>
          </a:p>
        </p:txBody>
      </p:sp>
      <p:sp>
        <p:nvSpPr>
          <p:cNvPr id="27" name="Google Shape;379;p19">
            <a:extLst>
              <a:ext uri="{FF2B5EF4-FFF2-40B4-BE49-F238E27FC236}">
                <a16:creationId xmlns:a16="http://schemas.microsoft.com/office/drawing/2014/main" id="{F6FC1877-5C45-ED46-94A4-78248EAABD57}"/>
              </a:ext>
            </a:extLst>
          </p:cNvPr>
          <p:cNvSpPr/>
          <p:nvPr/>
        </p:nvSpPr>
        <p:spPr>
          <a:xfrm>
            <a:off x="622038" y="2141166"/>
            <a:ext cx="1095375" cy="205861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200"/>
              <a:buFont typeface="Calibri"/>
              <a:buNone/>
            </a:pPr>
            <a:endParaRPr sz="1200" b="1" i="0" u="none" strike="noStrike" cap="none">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1200"/>
              <a:buFont typeface="Calibri"/>
              <a:buNone/>
            </a:pPr>
            <a:endParaRPr sz="1200" b="1">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1200"/>
              <a:buFont typeface="Calibri"/>
              <a:buNone/>
            </a:pPr>
            <a:r>
              <a:rPr lang="en-US" sz="1200" b="1" i="0" u="none" strike="noStrike" cap="none">
                <a:solidFill>
                  <a:schemeClr val="lt1"/>
                </a:solidFill>
                <a:latin typeface="Calibri"/>
                <a:ea typeface="Calibri"/>
                <a:cs typeface="Calibri"/>
                <a:sym typeface="Calibri"/>
              </a:rPr>
              <a:t>Dollars</a:t>
            </a:r>
            <a:endParaRPr/>
          </a:p>
        </p:txBody>
      </p:sp>
      <p:sp>
        <p:nvSpPr>
          <p:cNvPr id="28" name="Google Shape;380;p19">
            <a:extLst>
              <a:ext uri="{FF2B5EF4-FFF2-40B4-BE49-F238E27FC236}">
                <a16:creationId xmlns:a16="http://schemas.microsoft.com/office/drawing/2014/main" id="{1099CA9A-EB43-474D-AB57-A37904B39407}"/>
              </a:ext>
            </a:extLst>
          </p:cNvPr>
          <p:cNvSpPr/>
          <p:nvPr/>
        </p:nvSpPr>
        <p:spPr>
          <a:xfrm>
            <a:off x="1784803" y="2139112"/>
            <a:ext cx="2672898" cy="347472"/>
          </a:xfrm>
          <a:prstGeom prst="rect">
            <a:avLst/>
          </a:prstGeom>
          <a:solidFill>
            <a:srgbClr val="BAFFE7"/>
          </a:solidFill>
          <a:ln w="12700" cap="flat" cmpd="sng">
            <a:solidFill>
              <a:srgbClr val="BAFF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Contingent bonus payments</a:t>
            </a:r>
            <a:endParaRPr/>
          </a:p>
        </p:txBody>
      </p:sp>
      <p:sp>
        <p:nvSpPr>
          <p:cNvPr id="29" name="Google Shape;381;p19">
            <a:extLst>
              <a:ext uri="{FF2B5EF4-FFF2-40B4-BE49-F238E27FC236}">
                <a16:creationId xmlns:a16="http://schemas.microsoft.com/office/drawing/2014/main" id="{F5D7F46A-8F27-3645-90CC-68A824570E40}"/>
              </a:ext>
            </a:extLst>
          </p:cNvPr>
          <p:cNvSpPr/>
          <p:nvPr/>
        </p:nvSpPr>
        <p:spPr>
          <a:xfrm>
            <a:off x="1784803" y="2556765"/>
            <a:ext cx="2672898" cy="347472"/>
          </a:xfrm>
          <a:prstGeom prst="rect">
            <a:avLst/>
          </a:prstGeom>
          <a:solidFill>
            <a:srgbClr val="BAFFE7"/>
          </a:solidFill>
          <a:ln w="12700" cap="flat" cmpd="sng">
            <a:solidFill>
              <a:srgbClr val="BAFF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Contingent cost coverage</a:t>
            </a:r>
            <a:endParaRPr/>
          </a:p>
        </p:txBody>
      </p:sp>
      <p:sp>
        <p:nvSpPr>
          <p:cNvPr id="30" name="Google Shape;382;p19">
            <a:extLst>
              <a:ext uri="{FF2B5EF4-FFF2-40B4-BE49-F238E27FC236}">
                <a16:creationId xmlns:a16="http://schemas.microsoft.com/office/drawing/2014/main" id="{6EAD7DF4-8597-AE4B-8200-048FB05C6AEC}"/>
              </a:ext>
            </a:extLst>
          </p:cNvPr>
          <p:cNvSpPr/>
          <p:nvPr/>
        </p:nvSpPr>
        <p:spPr>
          <a:xfrm>
            <a:off x="1784803" y="3021578"/>
            <a:ext cx="2672898" cy="347472"/>
          </a:xfrm>
          <a:prstGeom prst="rect">
            <a:avLst/>
          </a:prstGeom>
          <a:solidFill>
            <a:srgbClr val="BAFFE7"/>
          </a:solidFill>
          <a:ln w="12700" cap="flat" cmpd="sng">
            <a:solidFill>
              <a:srgbClr val="BAFF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Contract renewal/expansion</a:t>
            </a:r>
            <a:endParaRPr/>
          </a:p>
        </p:txBody>
      </p:sp>
      <p:sp>
        <p:nvSpPr>
          <p:cNvPr id="31" name="Google Shape;383;p19">
            <a:extLst>
              <a:ext uri="{FF2B5EF4-FFF2-40B4-BE49-F238E27FC236}">
                <a16:creationId xmlns:a16="http://schemas.microsoft.com/office/drawing/2014/main" id="{F3B6C7AC-D4F7-B442-9BAA-880C04842C18}"/>
              </a:ext>
            </a:extLst>
          </p:cNvPr>
          <p:cNvSpPr/>
          <p:nvPr/>
        </p:nvSpPr>
        <p:spPr>
          <a:xfrm>
            <a:off x="5839404" y="2556765"/>
            <a:ext cx="2693472" cy="347472"/>
          </a:xfrm>
          <a:prstGeom prst="rect">
            <a:avLst/>
          </a:prstGeom>
          <a:solidFill>
            <a:srgbClr val="BBEFFF"/>
          </a:solidFill>
          <a:ln w="12700" cap="flat" cmpd="sng">
            <a:solidFill>
              <a:srgbClr val="FFF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Performance feedback loop</a:t>
            </a:r>
            <a:endParaRPr/>
          </a:p>
        </p:txBody>
      </p:sp>
      <p:sp>
        <p:nvSpPr>
          <p:cNvPr id="32" name="Google Shape;384;p19">
            <a:extLst>
              <a:ext uri="{FF2B5EF4-FFF2-40B4-BE49-F238E27FC236}">
                <a16:creationId xmlns:a16="http://schemas.microsoft.com/office/drawing/2014/main" id="{E03E7928-B189-9C47-AA1F-68B9377A43D6}"/>
              </a:ext>
            </a:extLst>
          </p:cNvPr>
          <p:cNvSpPr/>
          <p:nvPr/>
        </p:nvSpPr>
        <p:spPr>
          <a:xfrm>
            <a:off x="4678164" y="2131408"/>
            <a:ext cx="1095375" cy="777677"/>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200"/>
              <a:buFont typeface="Calibri"/>
              <a:buNone/>
            </a:pPr>
            <a:endParaRPr sz="1200" b="1" i="0" u="none" strike="noStrike" cap="none">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1200"/>
              <a:buFont typeface="Calibri"/>
              <a:buNone/>
            </a:pPr>
            <a:endParaRPr sz="1200" b="1">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1200"/>
              <a:buFont typeface="Calibri"/>
              <a:buNone/>
            </a:pPr>
            <a:endParaRPr sz="1200" b="1" i="0" u="none" strike="noStrike" cap="none">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chemeClr val="lt1"/>
              </a:buClr>
              <a:buSzPts val="1200"/>
              <a:buFont typeface="Calibri"/>
              <a:buNone/>
            </a:pPr>
            <a:r>
              <a:rPr lang="en-US" sz="1200" b="1" i="0" u="none" strike="noStrike" cap="none">
                <a:solidFill>
                  <a:schemeClr val="lt1"/>
                </a:solidFill>
                <a:latin typeface="Calibri"/>
                <a:ea typeface="Calibri"/>
                <a:cs typeface="Calibri"/>
                <a:sym typeface="Calibri"/>
              </a:rPr>
              <a:t>Data</a:t>
            </a:r>
            <a:endParaRPr sz="1200" b="0" i="0" u="none" strike="noStrike" cap="none">
              <a:solidFill>
                <a:schemeClr val="lt1"/>
              </a:solidFill>
              <a:latin typeface="Calibri"/>
              <a:ea typeface="Calibri"/>
              <a:cs typeface="Calibri"/>
              <a:sym typeface="Calibri"/>
            </a:endParaRPr>
          </a:p>
        </p:txBody>
      </p:sp>
      <p:sp>
        <p:nvSpPr>
          <p:cNvPr id="33" name="Google Shape;385;p19">
            <a:extLst>
              <a:ext uri="{FF2B5EF4-FFF2-40B4-BE49-F238E27FC236}">
                <a16:creationId xmlns:a16="http://schemas.microsoft.com/office/drawing/2014/main" id="{119855C0-50D4-6A43-9E7F-3FF706BA856B}"/>
              </a:ext>
            </a:extLst>
          </p:cNvPr>
          <p:cNvSpPr/>
          <p:nvPr/>
        </p:nvSpPr>
        <p:spPr>
          <a:xfrm>
            <a:off x="5839404" y="2143366"/>
            <a:ext cx="2693472" cy="347472"/>
          </a:xfrm>
          <a:prstGeom prst="rect">
            <a:avLst/>
          </a:prstGeom>
          <a:solidFill>
            <a:srgbClr val="BBEFFF"/>
          </a:solidFill>
          <a:ln w="12700" cap="flat" cmpd="sng">
            <a:solidFill>
              <a:srgbClr val="FFF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Outcomes data access</a:t>
            </a:r>
            <a:endParaRPr/>
          </a:p>
        </p:txBody>
      </p:sp>
      <p:sp>
        <p:nvSpPr>
          <p:cNvPr id="34" name="Google Shape;386;p19">
            <a:extLst>
              <a:ext uri="{FF2B5EF4-FFF2-40B4-BE49-F238E27FC236}">
                <a16:creationId xmlns:a16="http://schemas.microsoft.com/office/drawing/2014/main" id="{0D9A2841-EA87-F249-8829-3678DB69B24D}"/>
              </a:ext>
            </a:extLst>
          </p:cNvPr>
          <p:cNvSpPr/>
          <p:nvPr/>
        </p:nvSpPr>
        <p:spPr>
          <a:xfrm>
            <a:off x="5840928" y="3434977"/>
            <a:ext cx="2693472" cy="347472"/>
          </a:xfrm>
          <a:prstGeom prst="rect">
            <a:avLst/>
          </a:prstGeom>
          <a:solidFill>
            <a:srgbClr val="BBEFFF"/>
          </a:solidFill>
          <a:ln w="12700" cap="flat" cmpd="sng">
            <a:solidFill>
              <a:srgbClr val="FFF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Population focus</a:t>
            </a:r>
            <a:endParaRPr/>
          </a:p>
        </p:txBody>
      </p:sp>
      <p:sp>
        <p:nvSpPr>
          <p:cNvPr id="35" name="Google Shape;387;p19">
            <a:extLst>
              <a:ext uri="{FF2B5EF4-FFF2-40B4-BE49-F238E27FC236}">
                <a16:creationId xmlns:a16="http://schemas.microsoft.com/office/drawing/2014/main" id="{1172FE2B-2FB6-9B42-82C7-84F9C757F3AC}"/>
              </a:ext>
            </a:extLst>
          </p:cNvPr>
          <p:cNvSpPr/>
          <p:nvPr/>
        </p:nvSpPr>
        <p:spPr>
          <a:xfrm>
            <a:off x="4678164" y="3022705"/>
            <a:ext cx="1095375" cy="1201385"/>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200" b="1">
              <a:solidFill>
                <a:schemeClr val="lt1"/>
              </a:solidFill>
              <a:latin typeface="Calibri"/>
              <a:ea typeface="Calibri"/>
              <a:cs typeface="Calibri"/>
              <a:sym typeface="Calibri"/>
            </a:endParaRPr>
          </a:p>
          <a:p>
            <a:pPr marL="0" marR="0" lvl="0" indent="0" algn="ctr" rtl="0">
              <a:lnSpc>
                <a:spcPct val="90000"/>
              </a:lnSpc>
              <a:spcBef>
                <a:spcPts val="0"/>
              </a:spcBef>
              <a:spcAft>
                <a:spcPts val="0"/>
              </a:spcAft>
              <a:buNone/>
            </a:pPr>
            <a:endParaRPr sz="1200" b="1">
              <a:solidFill>
                <a:schemeClr val="lt1"/>
              </a:solidFill>
              <a:latin typeface="Calibri"/>
              <a:ea typeface="Calibri"/>
              <a:cs typeface="Calibri"/>
              <a:sym typeface="Calibri"/>
            </a:endParaRPr>
          </a:p>
          <a:p>
            <a:pPr marL="0" marR="0" lvl="0" indent="0" algn="ctr" rtl="0">
              <a:lnSpc>
                <a:spcPct val="90000"/>
              </a:lnSpc>
              <a:spcBef>
                <a:spcPts val="0"/>
              </a:spcBef>
              <a:spcAft>
                <a:spcPts val="0"/>
              </a:spcAft>
              <a:buNone/>
            </a:pPr>
            <a:endParaRPr sz="1200" b="1">
              <a:solidFill>
                <a:schemeClr val="lt1"/>
              </a:solidFill>
              <a:latin typeface="Calibri"/>
              <a:ea typeface="Calibri"/>
              <a:cs typeface="Calibri"/>
              <a:sym typeface="Calibri"/>
            </a:endParaRPr>
          </a:p>
          <a:p>
            <a:pPr marL="0" marR="0" lvl="0" indent="0" algn="ctr" rtl="0">
              <a:lnSpc>
                <a:spcPct val="90000"/>
              </a:lnSpc>
              <a:spcBef>
                <a:spcPts val="0"/>
              </a:spcBef>
              <a:spcAft>
                <a:spcPts val="0"/>
              </a:spcAft>
              <a:buNone/>
            </a:pPr>
            <a:r>
              <a:rPr lang="en-US" sz="1200" b="1">
                <a:solidFill>
                  <a:schemeClr val="lt1"/>
                </a:solidFill>
                <a:latin typeface="Calibri"/>
                <a:ea typeface="Calibri"/>
                <a:cs typeface="Calibri"/>
                <a:sym typeface="Calibri"/>
              </a:rPr>
              <a:t>Services</a:t>
            </a:r>
            <a:endParaRPr/>
          </a:p>
        </p:txBody>
      </p:sp>
      <p:sp>
        <p:nvSpPr>
          <p:cNvPr id="36" name="Google Shape;388;p19">
            <a:extLst>
              <a:ext uri="{FF2B5EF4-FFF2-40B4-BE49-F238E27FC236}">
                <a16:creationId xmlns:a16="http://schemas.microsoft.com/office/drawing/2014/main" id="{F8DF6998-1FE5-374B-BAA2-B21CBDE5D42A}"/>
              </a:ext>
            </a:extLst>
          </p:cNvPr>
          <p:cNvSpPr/>
          <p:nvPr/>
        </p:nvSpPr>
        <p:spPr>
          <a:xfrm>
            <a:off x="5840928" y="3021578"/>
            <a:ext cx="2693472" cy="347472"/>
          </a:xfrm>
          <a:prstGeom prst="rect">
            <a:avLst/>
          </a:prstGeom>
          <a:solidFill>
            <a:srgbClr val="BBEFFF"/>
          </a:solidFill>
          <a:ln w="12700" cap="flat" cmpd="sng">
            <a:solidFill>
              <a:srgbClr val="FFF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Flexible program delivery</a:t>
            </a:r>
            <a:endParaRPr/>
          </a:p>
        </p:txBody>
      </p:sp>
      <p:sp>
        <p:nvSpPr>
          <p:cNvPr id="37" name="Google Shape;389;p19">
            <a:extLst>
              <a:ext uri="{FF2B5EF4-FFF2-40B4-BE49-F238E27FC236}">
                <a16:creationId xmlns:a16="http://schemas.microsoft.com/office/drawing/2014/main" id="{C79AD0BC-6F33-3E40-A27C-85CBD6F78F37}"/>
              </a:ext>
            </a:extLst>
          </p:cNvPr>
          <p:cNvSpPr/>
          <p:nvPr/>
        </p:nvSpPr>
        <p:spPr>
          <a:xfrm>
            <a:off x="4679688" y="4335384"/>
            <a:ext cx="1095375" cy="786791"/>
          </a:xfrm>
          <a:prstGeom prst="rect">
            <a:avLst/>
          </a:prstGeom>
          <a:solidFill>
            <a:schemeClr val="dk2"/>
          </a:solidFill>
          <a:ln>
            <a:noFill/>
          </a:ln>
        </p:spPr>
        <p:txBody>
          <a:bodyPr spcFirstLastPara="1" wrap="square" lIns="91425" tIns="45700" rIns="90000" bIns="45700" anchor="ctr" anchorCtr="0">
            <a:noAutofit/>
          </a:bodyPr>
          <a:lstStyle/>
          <a:p>
            <a:pPr marL="0" marR="0" lvl="0" indent="0" algn="ctr" rtl="0">
              <a:lnSpc>
                <a:spcPct val="90000"/>
              </a:lnSpc>
              <a:spcBef>
                <a:spcPts val="0"/>
              </a:spcBef>
              <a:spcAft>
                <a:spcPts val="0"/>
              </a:spcAft>
              <a:buNone/>
            </a:pPr>
            <a:endParaRPr sz="1200" b="1">
              <a:solidFill>
                <a:schemeClr val="lt1"/>
              </a:solidFill>
              <a:latin typeface="Calibri"/>
              <a:ea typeface="Calibri"/>
              <a:cs typeface="Calibri"/>
              <a:sym typeface="Calibri"/>
            </a:endParaRPr>
          </a:p>
          <a:p>
            <a:pPr marL="0" marR="0" lvl="0" indent="0" algn="ctr" rtl="0">
              <a:lnSpc>
                <a:spcPct val="90000"/>
              </a:lnSpc>
              <a:spcBef>
                <a:spcPts val="0"/>
              </a:spcBef>
              <a:spcAft>
                <a:spcPts val="0"/>
              </a:spcAft>
              <a:buNone/>
            </a:pPr>
            <a:endParaRPr sz="1200" b="1">
              <a:solidFill>
                <a:schemeClr val="lt1"/>
              </a:solidFill>
              <a:latin typeface="Calibri"/>
              <a:ea typeface="Calibri"/>
              <a:cs typeface="Calibri"/>
              <a:sym typeface="Calibri"/>
            </a:endParaRPr>
          </a:p>
          <a:p>
            <a:pPr marL="0" marR="0" lvl="0" indent="0" algn="ctr" rtl="0">
              <a:lnSpc>
                <a:spcPct val="90000"/>
              </a:lnSpc>
              <a:spcBef>
                <a:spcPts val="0"/>
              </a:spcBef>
              <a:spcAft>
                <a:spcPts val="0"/>
              </a:spcAft>
              <a:buNone/>
            </a:pPr>
            <a:endParaRPr sz="1200" b="1">
              <a:solidFill>
                <a:schemeClr val="lt1"/>
              </a:solidFill>
              <a:latin typeface="Calibri"/>
              <a:ea typeface="Calibri"/>
              <a:cs typeface="Calibri"/>
              <a:sym typeface="Calibri"/>
            </a:endParaRPr>
          </a:p>
          <a:p>
            <a:pPr marL="0" marR="0" lvl="0" indent="0" algn="ctr" rtl="0">
              <a:lnSpc>
                <a:spcPct val="90000"/>
              </a:lnSpc>
              <a:spcBef>
                <a:spcPts val="0"/>
              </a:spcBef>
              <a:spcAft>
                <a:spcPts val="0"/>
              </a:spcAft>
              <a:buNone/>
            </a:pPr>
            <a:r>
              <a:rPr lang="en-US" sz="1200" b="1">
                <a:solidFill>
                  <a:schemeClr val="lt1"/>
                </a:solidFill>
                <a:latin typeface="Calibri"/>
                <a:ea typeface="Calibri"/>
                <a:cs typeface="Calibri"/>
                <a:sym typeface="Calibri"/>
              </a:rPr>
              <a:t>Policy</a:t>
            </a:r>
            <a:endParaRPr/>
          </a:p>
        </p:txBody>
      </p:sp>
      <p:sp>
        <p:nvSpPr>
          <p:cNvPr id="38" name="Google Shape;390;p19">
            <a:extLst>
              <a:ext uri="{FF2B5EF4-FFF2-40B4-BE49-F238E27FC236}">
                <a16:creationId xmlns:a16="http://schemas.microsoft.com/office/drawing/2014/main" id="{F3A67030-0318-FF44-954F-2F81D46706EB}"/>
              </a:ext>
            </a:extLst>
          </p:cNvPr>
          <p:cNvSpPr/>
          <p:nvPr/>
        </p:nvSpPr>
        <p:spPr>
          <a:xfrm>
            <a:off x="1784803" y="3852312"/>
            <a:ext cx="2670048" cy="347472"/>
          </a:xfrm>
          <a:prstGeom prst="rect">
            <a:avLst/>
          </a:prstGeom>
          <a:solidFill>
            <a:srgbClr val="BAFFE7"/>
          </a:solidFill>
          <a:ln w="12700" cap="flat" cmpd="sng">
            <a:solidFill>
              <a:srgbClr val="BAFF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Contract size / term</a:t>
            </a:r>
            <a:endParaRPr/>
          </a:p>
        </p:txBody>
      </p:sp>
      <p:sp>
        <p:nvSpPr>
          <p:cNvPr id="39" name="Google Shape;391;p19">
            <a:extLst>
              <a:ext uri="{FF2B5EF4-FFF2-40B4-BE49-F238E27FC236}">
                <a16:creationId xmlns:a16="http://schemas.microsoft.com/office/drawing/2014/main" id="{177EAEE8-2134-6B44-BAF0-C7A6B6BA30F1}"/>
              </a:ext>
            </a:extLst>
          </p:cNvPr>
          <p:cNvSpPr/>
          <p:nvPr/>
        </p:nvSpPr>
        <p:spPr>
          <a:xfrm>
            <a:off x="622038" y="1270207"/>
            <a:ext cx="3840480" cy="25926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1">
                <a:solidFill>
                  <a:schemeClr val="lt1"/>
                </a:solidFill>
                <a:latin typeface="Calibri"/>
                <a:ea typeface="Calibri"/>
                <a:cs typeface="Calibri"/>
                <a:sym typeface="Calibri"/>
              </a:rPr>
              <a:t>Payment Incentives</a:t>
            </a:r>
            <a:endParaRPr sz="1200" b="1" i="0" u="none" strike="noStrike" cap="none">
              <a:solidFill>
                <a:schemeClr val="lt1"/>
              </a:solidFill>
              <a:latin typeface="Calibri"/>
              <a:ea typeface="Calibri"/>
              <a:cs typeface="Calibri"/>
              <a:sym typeface="Calibri"/>
            </a:endParaRPr>
          </a:p>
        </p:txBody>
      </p:sp>
      <p:sp>
        <p:nvSpPr>
          <p:cNvPr id="40" name="Google Shape;392;p19">
            <a:extLst>
              <a:ext uri="{FF2B5EF4-FFF2-40B4-BE49-F238E27FC236}">
                <a16:creationId xmlns:a16="http://schemas.microsoft.com/office/drawing/2014/main" id="{000653B7-767B-2E41-83DD-2E56B89C2CA5}"/>
              </a:ext>
            </a:extLst>
          </p:cNvPr>
          <p:cNvSpPr/>
          <p:nvPr/>
        </p:nvSpPr>
        <p:spPr>
          <a:xfrm>
            <a:off x="1784803" y="3434977"/>
            <a:ext cx="2672898" cy="347472"/>
          </a:xfrm>
          <a:prstGeom prst="rect">
            <a:avLst/>
          </a:prstGeom>
          <a:solidFill>
            <a:srgbClr val="BAFFE7"/>
          </a:solidFill>
          <a:ln w="12700" cap="flat" cmpd="sng">
            <a:solidFill>
              <a:srgbClr val="BAFF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200"/>
              <a:buFont typeface="Calibri"/>
              <a:buNone/>
            </a:pPr>
            <a:r>
              <a:rPr lang="en-US" sz="1200" b="1" i="0" u="none" strike="noStrike" cap="none">
                <a:solidFill>
                  <a:schemeClr val="dk1"/>
                </a:solidFill>
                <a:latin typeface="Calibri"/>
                <a:ea typeface="Calibri"/>
                <a:cs typeface="Calibri"/>
                <a:sym typeface="Calibri"/>
              </a:rPr>
              <a:t>Payment terms</a:t>
            </a:r>
            <a:endParaRPr/>
          </a:p>
        </p:txBody>
      </p:sp>
      <p:sp>
        <p:nvSpPr>
          <p:cNvPr id="41" name="Google Shape;393;p19">
            <a:extLst>
              <a:ext uri="{FF2B5EF4-FFF2-40B4-BE49-F238E27FC236}">
                <a16:creationId xmlns:a16="http://schemas.microsoft.com/office/drawing/2014/main" id="{AD87613B-0686-984A-9D0F-DDC5BCE9CA02}"/>
              </a:ext>
            </a:extLst>
          </p:cNvPr>
          <p:cNvSpPr/>
          <p:nvPr/>
        </p:nvSpPr>
        <p:spPr>
          <a:xfrm>
            <a:off x="5838883" y="4335384"/>
            <a:ext cx="2693472" cy="347472"/>
          </a:xfrm>
          <a:prstGeom prst="rect">
            <a:avLst/>
          </a:prstGeom>
          <a:solidFill>
            <a:srgbClr val="BBEFFF"/>
          </a:solidFill>
          <a:ln w="12700" cap="flat" cmpd="sng">
            <a:solidFill>
              <a:srgbClr val="FFF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Preferred vendor list</a:t>
            </a:r>
            <a:endParaRPr/>
          </a:p>
        </p:txBody>
      </p:sp>
      <p:sp>
        <p:nvSpPr>
          <p:cNvPr id="42" name="Google Shape;394;p19">
            <a:extLst>
              <a:ext uri="{FF2B5EF4-FFF2-40B4-BE49-F238E27FC236}">
                <a16:creationId xmlns:a16="http://schemas.microsoft.com/office/drawing/2014/main" id="{13A84B05-575C-634F-8E5D-934B8881D40C}"/>
              </a:ext>
            </a:extLst>
          </p:cNvPr>
          <p:cNvSpPr/>
          <p:nvPr/>
        </p:nvSpPr>
        <p:spPr>
          <a:xfrm>
            <a:off x="5840928" y="5244844"/>
            <a:ext cx="2693472" cy="347472"/>
          </a:xfrm>
          <a:prstGeom prst="rect">
            <a:avLst/>
          </a:prstGeom>
          <a:solidFill>
            <a:srgbClr val="BBEFFF"/>
          </a:solidFill>
          <a:ln w="12700" cap="flat" cmpd="sng">
            <a:solidFill>
              <a:srgbClr val="FFF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Brand recognition</a:t>
            </a:r>
            <a:endParaRPr/>
          </a:p>
        </p:txBody>
      </p:sp>
      <p:sp>
        <p:nvSpPr>
          <p:cNvPr id="43" name="Google Shape;395;p19">
            <a:extLst>
              <a:ext uri="{FF2B5EF4-FFF2-40B4-BE49-F238E27FC236}">
                <a16:creationId xmlns:a16="http://schemas.microsoft.com/office/drawing/2014/main" id="{A486B8AF-F435-324D-A71C-E73569D5A7C5}"/>
              </a:ext>
            </a:extLst>
          </p:cNvPr>
          <p:cNvSpPr/>
          <p:nvPr/>
        </p:nvSpPr>
        <p:spPr>
          <a:xfrm>
            <a:off x="5840928" y="5667855"/>
            <a:ext cx="2693472" cy="345965"/>
          </a:xfrm>
          <a:prstGeom prst="rect">
            <a:avLst/>
          </a:prstGeom>
          <a:solidFill>
            <a:srgbClr val="BBEFFF"/>
          </a:solidFill>
          <a:ln w="12700" cap="flat" cmpd="sng">
            <a:solidFill>
              <a:srgbClr val="FFF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Collaboration</a:t>
            </a:r>
            <a:endParaRPr/>
          </a:p>
        </p:txBody>
      </p:sp>
      <p:sp>
        <p:nvSpPr>
          <p:cNvPr id="44" name="Google Shape;396;p19">
            <a:extLst>
              <a:ext uri="{FF2B5EF4-FFF2-40B4-BE49-F238E27FC236}">
                <a16:creationId xmlns:a16="http://schemas.microsoft.com/office/drawing/2014/main" id="{549C2BAB-F9D6-4043-B06A-8975E846900F}"/>
              </a:ext>
            </a:extLst>
          </p:cNvPr>
          <p:cNvSpPr/>
          <p:nvPr/>
        </p:nvSpPr>
        <p:spPr>
          <a:xfrm>
            <a:off x="5839404" y="4766487"/>
            <a:ext cx="2693472" cy="347472"/>
          </a:xfrm>
          <a:prstGeom prst="rect">
            <a:avLst/>
          </a:prstGeom>
          <a:solidFill>
            <a:srgbClr val="BBEFFF"/>
          </a:solidFill>
          <a:ln w="12700" cap="flat" cmpd="sng">
            <a:solidFill>
              <a:srgbClr val="FFF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Technical assistance / training</a:t>
            </a:r>
            <a:endParaRPr/>
          </a:p>
        </p:txBody>
      </p:sp>
      <p:sp>
        <p:nvSpPr>
          <p:cNvPr id="45" name="Google Shape;397;p19">
            <a:extLst>
              <a:ext uri="{FF2B5EF4-FFF2-40B4-BE49-F238E27FC236}">
                <a16:creationId xmlns:a16="http://schemas.microsoft.com/office/drawing/2014/main" id="{600BED22-B146-CB49-A68F-C8AA654B15F5}"/>
              </a:ext>
            </a:extLst>
          </p:cNvPr>
          <p:cNvSpPr/>
          <p:nvPr/>
        </p:nvSpPr>
        <p:spPr>
          <a:xfrm>
            <a:off x="4679688" y="1270207"/>
            <a:ext cx="3854712" cy="25926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1200"/>
              <a:buFont typeface="Calibri"/>
              <a:buNone/>
            </a:pPr>
            <a:r>
              <a:rPr lang="en-US" sz="1200" b="1">
                <a:solidFill>
                  <a:schemeClr val="lt1"/>
                </a:solidFill>
                <a:latin typeface="Calibri"/>
                <a:ea typeface="Calibri"/>
                <a:cs typeface="Calibri"/>
                <a:sym typeface="Calibri"/>
              </a:rPr>
              <a:t>Process Incentives</a:t>
            </a:r>
            <a:endParaRPr sz="1200" b="1" i="0" u="none" strike="noStrike" cap="none">
              <a:solidFill>
                <a:schemeClr val="lt1"/>
              </a:solidFill>
              <a:latin typeface="Calibri"/>
              <a:ea typeface="Calibri"/>
              <a:cs typeface="Calibri"/>
              <a:sym typeface="Calibri"/>
            </a:endParaRPr>
          </a:p>
        </p:txBody>
      </p:sp>
      <p:sp>
        <p:nvSpPr>
          <p:cNvPr id="46" name="Google Shape;398;p19">
            <a:extLst>
              <a:ext uri="{FF2B5EF4-FFF2-40B4-BE49-F238E27FC236}">
                <a16:creationId xmlns:a16="http://schemas.microsoft.com/office/drawing/2014/main" id="{F20799C6-50B0-A945-9F48-157C2C4B3B5C}"/>
              </a:ext>
            </a:extLst>
          </p:cNvPr>
          <p:cNvSpPr/>
          <p:nvPr/>
        </p:nvSpPr>
        <p:spPr>
          <a:xfrm>
            <a:off x="922029" y="2618087"/>
            <a:ext cx="495391" cy="384545"/>
          </a:xfrm>
          <a:custGeom>
            <a:avLst/>
            <a:gdLst/>
            <a:ahLst/>
            <a:cxnLst/>
            <a:rect l="l" t="t" r="r" b="b"/>
            <a:pathLst>
              <a:path w="81" h="63" extrusionOk="0">
                <a:moveTo>
                  <a:pt x="40" y="14"/>
                </a:moveTo>
                <a:cubicBezTo>
                  <a:pt x="30" y="14"/>
                  <a:pt x="22" y="22"/>
                  <a:pt x="22" y="31"/>
                </a:cubicBezTo>
                <a:cubicBezTo>
                  <a:pt x="22" y="41"/>
                  <a:pt x="30" y="49"/>
                  <a:pt x="40" y="49"/>
                </a:cubicBezTo>
                <a:cubicBezTo>
                  <a:pt x="50" y="49"/>
                  <a:pt x="58" y="41"/>
                  <a:pt x="58" y="31"/>
                </a:cubicBezTo>
                <a:cubicBezTo>
                  <a:pt x="58" y="22"/>
                  <a:pt x="50" y="14"/>
                  <a:pt x="40" y="14"/>
                </a:cubicBezTo>
                <a:close/>
                <a:moveTo>
                  <a:pt x="41" y="42"/>
                </a:moveTo>
                <a:cubicBezTo>
                  <a:pt x="41" y="45"/>
                  <a:pt x="41" y="45"/>
                  <a:pt x="41" y="45"/>
                </a:cubicBezTo>
                <a:cubicBezTo>
                  <a:pt x="40" y="45"/>
                  <a:pt x="40" y="45"/>
                  <a:pt x="40" y="45"/>
                </a:cubicBezTo>
                <a:cubicBezTo>
                  <a:pt x="40" y="42"/>
                  <a:pt x="40" y="42"/>
                  <a:pt x="40" y="42"/>
                </a:cubicBezTo>
                <a:cubicBezTo>
                  <a:pt x="34" y="42"/>
                  <a:pt x="31" y="38"/>
                  <a:pt x="31" y="35"/>
                </a:cubicBezTo>
                <a:cubicBezTo>
                  <a:pt x="37" y="35"/>
                  <a:pt x="37" y="35"/>
                  <a:pt x="37" y="35"/>
                </a:cubicBezTo>
                <a:cubicBezTo>
                  <a:pt x="37" y="36"/>
                  <a:pt x="38" y="37"/>
                  <a:pt x="40" y="37"/>
                </a:cubicBezTo>
                <a:cubicBezTo>
                  <a:pt x="40" y="33"/>
                  <a:pt x="40" y="33"/>
                  <a:pt x="40" y="33"/>
                </a:cubicBezTo>
                <a:cubicBezTo>
                  <a:pt x="39" y="33"/>
                  <a:pt x="38" y="33"/>
                  <a:pt x="37" y="33"/>
                </a:cubicBezTo>
                <a:cubicBezTo>
                  <a:pt x="34" y="32"/>
                  <a:pt x="32" y="30"/>
                  <a:pt x="32" y="27"/>
                </a:cubicBezTo>
                <a:cubicBezTo>
                  <a:pt x="32" y="23"/>
                  <a:pt x="36" y="21"/>
                  <a:pt x="40" y="21"/>
                </a:cubicBezTo>
                <a:cubicBezTo>
                  <a:pt x="40" y="18"/>
                  <a:pt x="40" y="18"/>
                  <a:pt x="40" y="18"/>
                </a:cubicBezTo>
                <a:cubicBezTo>
                  <a:pt x="41" y="18"/>
                  <a:pt x="41" y="18"/>
                  <a:pt x="41" y="18"/>
                </a:cubicBezTo>
                <a:cubicBezTo>
                  <a:pt x="41" y="21"/>
                  <a:pt x="41" y="21"/>
                  <a:pt x="41" y="21"/>
                </a:cubicBezTo>
                <a:cubicBezTo>
                  <a:pt x="45" y="21"/>
                  <a:pt x="49" y="23"/>
                  <a:pt x="49" y="27"/>
                </a:cubicBezTo>
                <a:cubicBezTo>
                  <a:pt x="43" y="27"/>
                  <a:pt x="43" y="27"/>
                  <a:pt x="43" y="27"/>
                </a:cubicBezTo>
                <a:cubicBezTo>
                  <a:pt x="43" y="26"/>
                  <a:pt x="43" y="25"/>
                  <a:pt x="41" y="25"/>
                </a:cubicBezTo>
                <a:cubicBezTo>
                  <a:pt x="41" y="28"/>
                  <a:pt x="41" y="28"/>
                  <a:pt x="41" y="28"/>
                </a:cubicBezTo>
                <a:cubicBezTo>
                  <a:pt x="48" y="30"/>
                  <a:pt x="49" y="32"/>
                  <a:pt x="49" y="35"/>
                </a:cubicBezTo>
                <a:cubicBezTo>
                  <a:pt x="49" y="38"/>
                  <a:pt x="47" y="42"/>
                  <a:pt x="41" y="42"/>
                </a:cubicBezTo>
                <a:close/>
                <a:moveTo>
                  <a:pt x="38" y="26"/>
                </a:moveTo>
                <a:cubicBezTo>
                  <a:pt x="38" y="27"/>
                  <a:pt x="38" y="28"/>
                  <a:pt x="40" y="28"/>
                </a:cubicBezTo>
                <a:cubicBezTo>
                  <a:pt x="40" y="25"/>
                  <a:pt x="40" y="25"/>
                  <a:pt x="40" y="25"/>
                </a:cubicBezTo>
                <a:cubicBezTo>
                  <a:pt x="39" y="25"/>
                  <a:pt x="38" y="25"/>
                  <a:pt x="38" y="26"/>
                </a:cubicBezTo>
                <a:close/>
                <a:moveTo>
                  <a:pt x="41" y="34"/>
                </a:moveTo>
                <a:cubicBezTo>
                  <a:pt x="41" y="37"/>
                  <a:pt x="41" y="37"/>
                  <a:pt x="41" y="37"/>
                </a:cubicBezTo>
                <a:cubicBezTo>
                  <a:pt x="43" y="37"/>
                  <a:pt x="44" y="37"/>
                  <a:pt x="44" y="36"/>
                </a:cubicBezTo>
                <a:cubicBezTo>
                  <a:pt x="44" y="35"/>
                  <a:pt x="43" y="34"/>
                  <a:pt x="41" y="34"/>
                </a:cubicBezTo>
                <a:close/>
                <a:moveTo>
                  <a:pt x="78" y="58"/>
                </a:moveTo>
                <a:cubicBezTo>
                  <a:pt x="73" y="58"/>
                  <a:pt x="73" y="58"/>
                  <a:pt x="73" y="58"/>
                </a:cubicBezTo>
                <a:cubicBezTo>
                  <a:pt x="73" y="55"/>
                  <a:pt x="73" y="55"/>
                  <a:pt x="73" y="55"/>
                </a:cubicBezTo>
                <a:cubicBezTo>
                  <a:pt x="72" y="55"/>
                  <a:pt x="72" y="55"/>
                  <a:pt x="72" y="55"/>
                </a:cubicBezTo>
                <a:cubicBezTo>
                  <a:pt x="71" y="25"/>
                  <a:pt x="71" y="25"/>
                  <a:pt x="71" y="25"/>
                </a:cubicBezTo>
                <a:cubicBezTo>
                  <a:pt x="73" y="25"/>
                  <a:pt x="73" y="25"/>
                  <a:pt x="73" y="25"/>
                </a:cubicBezTo>
                <a:cubicBezTo>
                  <a:pt x="73" y="23"/>
                  <a:pt x="73" y="23"/>
                  <a:pt x="73" y="23"/>
                </a:cubicBezTo>
                <a:cubicBezTo>
                  <a:pt x="78" y="23"/>
                  <a:pt x="78" y="23"/>
                  <a:pt x="78" y="23"/>
                </a:cubicBezTo>
                <a:cubicBezTo>
                  <a:pt x="78" y="20"/>
                  <a:pt x="78" y="20"/>
                  <a:pt x="78" y="20"/>
                </a:cubicBezTo>
                <a:cubicBezTo>
                  <a:pt x="81" y="20"/>
                  <a:pt x="81" y="20"/>
                  <a:pt x="81" y="20"/>
                </a:cubicBezTo>
                <a:cubicBezTo>
                  <a:pt x="40" y="0"/>
                  <a:pt x="40" y="0"/>
                  <a:pt x="40" y="0"/>
                </a:cubicBezTo>
                <a:cubicBezTo>
                  <a:pt x="0" y="20"/>
                  <a:pt x="0" y="20"/>
                  <a:pt x="0" y="20"/>
                </a:cubicBezTo>
                <a:cubicBezTo>
                  <a:pt x="3" y="20"/>
                  <a:pt x="3" y="20"/>
                  <a:pt x="3" y="20"/>
                </a:cubicBezTo>
                <a:cubicBezTo>
                  <a:pt x="3" y="23"/>
                  <a:pt x="3" y="23"/>
                  <a:pt x="3" y="23"/>
                </a:cubicBezTo>
                <a:cubicBezTo>
                  <a:pt x="8" y="23"/>
                  <a:pt x="8" y="23"/>
                  <a:pt x="8" y="23"/>
                </a:cubicBezTo>
                <a:cubicBezTo>
                  <a:pt x="8" y="25"/>
                  <a:pt x="8" y="25"/>
                  <a:pt x="8" y="25"/>
                </a:cubicBezTo>
                <a:cubicBezTo>
                  <a:pt x="10" y="25"/>
                  <a:pt x="10" y="25"/>
                  <a:pt x="10" y="25"/>
                </a:cubicBezTo>
                <a:cubicBezTo>
                  <a:pt x="9" y="55"/>
                  <a:pt x="9" y="55"/>
                  <a:pt x="9" y="55"/>
                </a:cubicBezTo>
                <a:cubicBezTo>
                  <a:pt x="8" y="55"/>
                  <a:pt x="8" y="55"/>
                  <a:pt x="8" y="55"/>
                </a:cubicBezTo>
                <a:cubicBezTo>
                  <a:pt x="8" y="58"/>
                  <a:pt x="8" y="58"/>
                  <a:pt x="8" y="58"/>
                </a:cubicBezTo>
                <a:cubicBezTo>
                  <a:pt x="3" y="58"/>
                  <a:pt x="3" y="58"/>
                  <a:pt x="3" y="58"/>
                </a:cubicBezTo>
                <a:cubicBezTo>
                  <a:pt x="3" y="60"/>
                  <a:pt x="3" y="60"/>
                  <a:pt x="3" y="60"/>
                </a:cubicBezTo>
                <a:cubicBezTo>
                  <a:pt x="0" y="60"/>
                  <a:pt x="0" y="60"/>
                  <a:pt x="0" y="60"/>
                </a:cubicBezTo>
                <a:cubicBezTo>
                  <a:pt x="0" y="63"/>
                  <a:pt x="0" y="63"/>
                  <a:pt x="0" y="63"/>
                </a:cubicBezTo>
                <a:cubicBezTo>
                  <a:pt x="81" y="63"/>
                  <a:pt x="81" y="63"/>
                  <a:pt x="81" y="63"/>
                </a:cubicBezTo>
                <a:cubicBezTo>
                  <a:pt x="81" y="60"/>
                  <a:pt x="81" y="60"/>
                  <a:pt x="81" y="60"/>
                </a:cubicBezTo>
                <a:cubicBezTo>
                  <a:pt x="78" y="60"/>
                  <a:pt x="78" y="60"/>
                  <a:pt x="78" y="60"/>
                </a:cubicBezTo>
                <a:lnTo>
                  <a:pt x="78" y="58"/>
                </a:lnTo>
                <a:close/>
                <a:moveTo>
                  <a:pt x="62" y="55"/>
                </a:moveTo>
                <a:cubicBezTo>
                  <a:pt x="60" y="55"/>
                  <a:pt x="60" y="55"/>
                  <a:pt x="60" y="55"/>
                </a:cubicBezTo>
                <a:cubicBezTo>
                  <a:pt x="60" y="58"/>
                  <a:pt x="60" y="58"/>
                  <a:pt x="60" y="58"/>
                </a:cubicBezTo>
                <a:cubicBezTo>
                  <a:pt x="55" y="58"/>
                  <a:pt x="55" y="58"/>
                  <a:pt x="55" y="58"/>
                </a:cubicBezTo>
                <a:cubicBezTo>
                  <a:pt x="55" y="55"/>
                  <a:pt x="55" y="55"/>
                  <a:pt x="55" y="55"/>
                </a:cubicBezTo>
                <a:cubicBezTo>
                  <a:pt x="54" y="55"/>
                  <a:pt x="54" y="55"/>
                  <a:pt x="54" y="55"/>
                </a:cubicBezTo>
                <a:cubicBezTo>
                  <a:pt x="54" y="48"/>
                  <a:pt x="54" y="48"/>
                  <a:pt x="54" y="48"/>
                </a:cubicBezTo>
                <a:cubicBezTo>
                  <a:pt x="51" y="50"/>
                  <a:pt x="48" y="52"/>
                  <a:pt x="44" y="53"/>
                </a:cubicBezTo>
                <a:cubicBezTo>
                  <a:pt x="44" y="55"/>
                  <a:pt x="44" y="55"/>
                  <a:pt x="44" y="55"/>
                </a:cubicBezTo>
                <a:cubicBezTo>
                  <a:pt x="43" y="55"/>
                  <a:pt x="43" y="55"/>
                  <a:pt x="43" y="55"/>
                </a:cubicBezTo>
                <a:cubicBezTo>
                  <a:pt x="43" y="58"/>
                  <a:pt x="43" y="58"/>
                  <a:pt x="43" y="58"/>
                </a:cubicBezTo>
                <a:cubicBezTo>
                  <a:pt x="38" y="58"/>
                  <a:pt x="38" y="58"/>
                  <a:pt x="38" y="58"/>
                </a:cubicBezTo>
                <a:cubicBezTo>
                  <a:pt x="38" y="55"/>
                  <a:pt x="38" y="55"/>
                  <a:pt x="38" y="55"/>
                </a:cubicBezTo>
                <a:cubicBezTo>
                  <a:pt x="37" y="55"/>
                  <a:pt x="37" y="55"/>
                  <a:pt x="37" y="55"/>
                </a:cubicBezTo>
                <a:cubicBezTo>
                  <a:pt x="36" y="53"/>
                  <a:pt x="36" y="53"/>
                  <a:pt x="36" y="53"/>
                </a:cubicBezTo>
                <a:cubicBezTo>
                  <a:pt x="33" y="52"/>
                  <a:pt x="30" y="50"/>
                  <a:pt x="27" y="48"/>
                </a:cubicBezTo>
                <a:cubicBezTo>
                  <a:pt x="27" y="55"/>
                  <a:pt x="27" y="55"/>
                  <a:pt x="27" y="55"/>
                </a:cubicBezTo>
                <a:cubicBezTo>
                  <a:pt x="25" y="55"/>
                  <a:pt x="25" y="55"/>
                  <a:pt x="25" y="55"/>
                </a:cubicBezTo>
                <a:cubicBezTo>
                  <a:pt x="25" y="58"/>
                  <a:pt x="25" y="58"/>
                  <a:pt x="25" y="58"/>
                </a:cubicBezTo>
                <a:cubicBezTo>
                  <a:pt x="20" y="58"/>
                  <a:pt x="20" y="58"/>
                  <a:pt x="20" y="58"/>
                </a:cubicBezTo>
                <a:cubicBezTo>
                  <a:pt x="20" y="55"/>
                  <a:pt x="20" y="55"/>
                  <a:pt x="20" y="55"/>
                </a:cubicBezTo>
                <a:cubicBezTo>
                  <a:pt x="19" y="55"/>
                  <a:pt x="19" y="55"/>
                  <a:pt x="19" y="55"/>
                </a:cubicBezTo>
                <a:cubicBezTo>
                  <a:pt x="18" y="25"/>
                  <a:pt x="18" y="25"/>
                  <a:pt x="18" y="25"/>
                </a:cubicBezTo>
                <a:cubicBezTo>
                  <a:pt x="20" y="25"/>
                  <a:pt x="20" y="25"/>
                  <a:pt x="20" y="25"/>
                </a:cubicBezTo>
                <a:cubicBezTo>
                  <a:pt x="20" y="25"/>
                  <a:pt x="20" y="24"/>
                  <a:pt x="20" y="24"/>
                </a:cubicBezTo>
                <a:cubicBezTo>
                  <a:pt x="20" y="23"/>
                  <a:pt x="20" y="23"/>
                  <a:pt x="20" y="23"/>
                </a:cubicBezTo>
                <a:cubicBezTo>
                  <a:pt x="21" y="23"/>
                  <a:pt x="21" y="23"/>
                  <a:pt x="21" y="23"/>
                </a:cubicBezTo>
                <a:cubicBezTo>
                  <a:pt x="24" y="15"/>
                  <a:pt x="32" y="10"/>
                  <a:pt x="40" y="10"/>
                </a:cubicBezTo>
                <a:cubicBezTo>
                  <a:pt x="49" y="10"/>
                  <a:pt x="57" y="15"/>
                  <a:pt x="60" y="23"/>
                </a:cubicBezTo>
                <a:cubicBezTo>
                  <a:pt x="60" y="23"/>
                  <a:pt x="60" y="23"/>
                  <a:pt x="60" y="23"/>
                </a:cubicBezTo>
                <a:cubicBezTo>
                  <a:pt x="60" y="24"/>
                  <a:pt x="60" y="24"/>
                  <a:pt x="60" y="24"/>
                </a:cubicBezTo>
                <a:cubicBezTo>
                  <a:pt x="61" y="24"/>
                  <a:pt x="61" y="25"/>
                  <a:pt x="61" y="25"/>
                </a:cubicBezTo>
                <a:cubicBezTo>
                  <a:pt x="63" y="25"/>
                  <a:pt x="63" y="25"/>
                  <a:pt x="63" y="25"/>
                </a:cubicBezTo>
                <a:lnTo>
                  <a:pt x="62" y="55"/>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b="0" i="0" u="none" strike="noStrike" cap="none">
              <a:solidFill>
                <a:srgbClr val="000000"/>
              </a:solidFill>
              <a:latin typeface="Calibri"/>
              <a:ea typeface="Calibri"/>
              <a:cs typeface="Calibri"/>
              <a:sym typeface="Calibri"/>
            </a:endParaRPr>
          </a:p>
        </p:txBody>
      </p:sp>
      <p:pic>
        <p:nvPicPr>
          <p:cNvPr id="47" name="Google Shape;399;p19">
            <a:extLst>
              <a:ext uri="{FF2B5EF4-FFF2-40B4-BE49-F238E27FC236}">
                <a16:creationId xmlns:a16="http://schemas.microsoft.com/office/drawing/2014/main" id="{D60B6AFA-C8EA-F94C-87FC-2BEC916F1F2F}"/>
              </a:ext>
            </a:extLst>
          </p:cNvPr>
          <p:cNvPicPr preferRelativeResize="0"/>
          <p:nvPr/>
        </p:nvPicPr>
        <p:blipFill rotWithShape="1">
          <a:blip r:embed="rId2">
            <a:alphaModFix/>
          </a:blip>
          <a:srcRect/>
          <a:stretch/>
        </p:blipFill>
        <p:spPr>
          <a:xfrm>
            <a:off x="4943339" y="2137869"/>
            <a:ext cx="561975" cy="561975"/>
          </a:xfrm>
          <a:prstGeom prst="rect">
            <a:avLst/>
          </a:prstGeom>
          <a:noFill/>
          <a:ln>
            <a:noFill/>
          </a:ln>
        </p:spPr>
      </p:pic>
      <p:grpSp>
        <p:nvGrpSpPr>
          <p:cNvPr id="48" name="Google Shape;400;p19">
            <a:extLst>
              <a:ext uri="{FF2B5EF4-FFF2-40B4-BE49-F238E27FC236}">
                <a16:creationId xmlns:a16="http://schemas.microsoft.com/office/drawing/2014/main" id="{3E3B8903-4B55-AC4C-9943-B7DAAD3E7396}"/>
              </a:ext>
            </a:extLst>
          </p:cNvPr>
          <p:cNvGrpSpPr/>
          <p:nvPr/>
        </p:nvGrpSpPr>
        <p:grpSpPr>
          <a:xfrm>
            <a:off x="4957740" y="3340827"/>
            <a:ext cx="536221" cy="392973"/>
            <a:chOff x="6532670" y="3796071"/>
            <a:chExt cx="411654" cy="335045"/>
          </a:xfrm>
        </p:grpSpPr>
        <p:sp>
          <p:nvSpPr>
            <p:cNvPr id="49" name="Google Shape;401;p19">
              <a:extLst>
                <a:ext uri="{FF2B5EF4-FFF2-40B4-BE49-F238E27FC236}">
                  <a16:creationId xmlns:a16="http://schemas.microsoft.com/office/drawing/2014/main" id="{386F4176-0D91-5E41-9CD8-556567D5D1F6}"/>
                </a:ext>
              </a:extLst>
            </p:cNvPr>
            <p:cNvSpPr/>
            <p:nvPr/>
          </p:nvSpPr>
          <p:spPr>
            <a:xfrm>
              <a:off x="6532670" y="3796071"/>
              <a:ext cx="357188" cy="325438"/>
            </a:xfrm>
            <a:custGeom>
              <a:avLst/>
              <a:gdLst/>
              <a:ahLst/>
              <a:cxnLst/>
              <a:rect l="l" t="t" r="r" b="b"/>
              <a:pathLst>
                <a:path w="110" h="100" extrusionOk="0">
                  <a:moveTo>
                    <a:pt x="110" y="100"/>
                  </a:moveTo>
                  <a:cubicBezTo>
                    <a:pt x="104" y="76"/>
                    <a:pt x="87" y="58"/>
                    <a:pt x="65" y="53"/>
                  </a:cubicBezTo>
                  <a:cubicBezTo>
                    <a:pt x="65" y="53"/>
                    <a:pt x="65" y="53"/>
                    <a:pt x="65" y="53"/>
                  </a:cubicBezTo>
                  <a:cubicBezTo>
                    <a:pt x="61" y="52"/>
                    <a:pt x="61" y="52"/>
                    <a:pt x="61" y="52"/>
                  </a:cubicBezTo>
                  <a:cubicBezTo>
                    <a:pt x="64" y="50"/>
                    <a:pt x="64" y="50"/>
                    <a:pt x="64" y="50"/>
                  </a:cubicBezTo>
                  <a:cubicBezTo>
                    <a:pt x="70" y="45"/>
                    <a:pt x="74" y="37"/>
                    <a:pt x="74" y="27"/>
                  </a:cubicBezTo>
                  <a:cubicBezTo>
                    <a:pt x="74" y="27"/>
                    <a:pt x="74" y="27"/>
                    <a:pt x="74" y="27"/>
                  </a:cubicBezTo>
                  <a:cubicBezTo>
                    <a:pt x="74" y="12"/>
                    <a:pt x="64" y="0"/>
                    <a:pt x="53" y="0"/>
                  </a:cubicBezTo>
                  <a:cubicBezTo>
                    <a:pt x="53" y="0"/>
                    <a:pt x="53" y="0"/>
                    <a:pt x="53" y="0"/>
                  </a:cubicBezTo>
                  <a:cubicBezTo>
                    <a:pt x="42" y="0"/>
                    <a:pt x="32" y="12"/>
                    <a:pt x="32" y="27"/>
                  </a:cubicBezTo>
                  <a:cubicBezTo>
                    <a:pt x="32" y="27"/>
                    <a:pt x="32" y="27"/>
                    <a:pt x="32" y="27"/>
                  </a:cubicBezTo>
                  <a:cubicBezTo>
                    <a:pt x="32" y="37"/>
                    <a:pt x="37" y="46"/>
                    <a:pt x="43" y="50"/>
                  </a:cubicBezTo>
                  <a:cubicBezTo>
                    <a:pt x="43" y="50"/>
                    <a:pt x="43" y="50"/>
                    <a:pt x="43" y="50"/>
                  </a:cubicBezTo>
                  <a:cubicBezTo>
                    <a:pt x="46" y="53"/>
                    <a:pt x="46" y="53"/>
                    <a:pt x="46" y="53"/>
                  </a:cubicBezTo>
                  <a:cubicBezTo>
                    <a:pt x="42" y="54"/>
                    <a:pt x="42" y="54"/>
                    <a:pt x="42" y="54"/>
                  </a:cubicBezTo>
                  <a:cubicBezTo>
                    <a:pt x="22" y="59"/>
                    <a:pt x="5" y="77"/>
                    <a:pt x="0" y="100"/>
                  </a:cubicBezTo>
                  <a:cubicBezTo>
                    <a:pt x="0" y="100"/>
                    <a:pt x="0" y="100"/>
                    <a:pt x="0" y="100"/>
                  </a:cubicBezTo>
                  <a:cubicBezTo>
                    <a:pt x="20" y="100"/>
                    <a:pt x="20" y="100"/>
                    <a:pt x="20" y="100"/>
                  </a:cubicBezTo>
                  <a:cubicBezTo>
                    <a:pt x="21" y="98"/>
                    <a:pt x="22" y="96"/>
                    <a:pt x="24" y="94"/>
                  </a:cubicBezTo>
                  <a:cubicBezTo>
                    <a:pt x="24" y="94"/>
                    <a:pt x="24" y="94"/>
                    <a:pt x="24" y="94"/>
                  </a:cubicBezTo>
                  <a:cubicBezTo>
                    <a:pt x="27" y="90"/>
                    <a:pt x="27" y="90"/>
                    <a:pt x="27" y="90"/>
                  </a:cubicBezTo>
                  <a:cubicBezTo>
                    <a:pt x="27" y="96"/>
                    <a:pt x="27" y="96"/>
                    <a:pt x="27" y="96"/>
                  </a:cubicBezTo>
                  <a:cubicBezTo>
                    <a:pt x="27" y="100"/>
                    <a:pt x="27" y="100"/>
                    <a:pt x="27" y="100"/>
                  </a:cubicBezTo>
                  <a:cubicBezTo>
                    <a:pt x="83" y="100"/>
                    <a:pt x="83" y="100"/>
                    <a:pt x="83" y="100"/>
                  </a:cubicBezTo>
                  <a:cubicBezTo>
                    <a:pt x="83" y="90"/>
                    <a:pt x="83" y="90"/>
                    <a:pt x="83" y="90"/>
                  </a:cubicBezTo>
                  <a:cubicBezTo>
                    <a:pt x="86" y="94"/>
                    <a:pt x="86" y="94"/>
                    <a:pt x="86" y="94"/>
                  </a:cubicBezTo>
                  <a:cubicBezTo>
                    <a:pt x="88" y="96"/>
                    <a:pt x="89" y="98"/>
                    <a:pt x="90" y="100"/>
                  </a:cubicBezTo>
                  <a:cubicBezTo>
                    <a:pt x="90" y="100"/>
                    <a:pt x="90" y="100"/>
                    <a:pt x="90" y="100"/>
                  </a:cubicBezTo>
                  <a:cubicBezTo>
                    <a:pt x="110" y="100"/>
                    <a:pt x="110" y="100"/>
                    <a:pt x="110" y="10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p:txBody>
        </p:sp>
        <p:sp>
          <p:nvSpPr>
            <p:cNvPr id="50" name="Google Shape;402;p19">
              <a:extLst>
                <a:ext uri="{FF2B5EF4-FFF2-40B4-BE49-F238E27FC236}">
                  <a16:creationId xmlns:a16="http://schemas.microsoft.com/office/drawing/2014/main" id="{ACF2AEDB-9865-664C-96C6-03643836562E}"/>
                </a:ext>
              </a:extLst>
            </p:cNvPr>
            <p:cNvSpPr/>
            <p:nvPr/>
          </p:nvSpPr>
          <p:spPr>
            <a:xfrm>
              <a:off x="6707295" y="3918453"/>
              <a:ext cx="237029" cy="212663"/>
            </a:xfrm>
            <a:custGeom>
              <a:avLst/>
              <a:gdLst/>
              <a:ahLst/>
              <a:cxnLst/>
              <a:rect l="l" t="t" r="r" b="b"/>
              <a:pathLst>
                <a:path w="110" h="100" extrusionOk="0">
                  <a:moveTo>
                    <a:pt x="110" y="100"/>
                  </a:moveTo>
                  <a:cubicBezTo>
                    <a:pt x="104" y="76"/>
                    <a:pt x="87" y="58"/>
                    <a:pt x="65" y="53"/>
                  </a:cubicBezTo>
                  <a:cubicBezTo>
                    <a:pt x="65" y="53"/>
                    <a:pt x="65" y="53"/>
                    <a:pt x="65" y="53"/>
                  </a:cubicBezTo>
                  <a:cubicBezTo>
                    <a:pt x="61" y="52"/>
                    <a:pt x="61" y="52"/>
                    <a:pt x="61" y="52"/>
                  </a:cubicBezTo>
                  <a:cubicBezTo>
                    <a:pt x="64" y="50"/>
                    <a:pt x="64" y="50"/>
                    <a:pt x="64" y="50"/>
                  </a:cubicBezTo>
                  <a:cubicBezTo>
                    <a:pt x="70" y="45"/>
                    <a:pt x="74" y="37"/>
                    <a:pt x="74" y="27"/>
                  </a:cubicBezTo>
                  <a:cubicBezTo>
                    <a:pt x="74" y="27"/>
                    <a:pt x="74" y="27"/>
                    <a:pt x="74" y="27"/>
                  </a:cubicBezTo>
                  <a:cubicBezTo>
                    <a:pt x="74" y="12"/>
                    <a:pt x="64" y="0"/>
                    <a:pt x="53" y="0"/>
                  </a:cubicBezTo>
                  <a:cubicBezTo>
                    <a:pt x="53" y="0"/>
                    <a:pt x="53" y="0"/>
                    <a:pt x="53" y="0"/>
                  </a:cubicBezTo>
                  <a:cubicBezTo>
                    <a:pt x="42" y="0"/>
                    <a:pt x="32" y="12"/>
                    <a:pt x="32" y="27"/>
                  </a:cubicBezTo>
                  <a:cubicBezTo>
                    <a:pt x="32" y="27"/>
                    <a:pt x="32" y="27"/>
                    <a:pt x="32" y="27"/>
                  </a:cubicBezTo>
                  <a:cubicBezTo>
                    <a:pt x="32" y="37"/>
                    <a:pt x="37" y="46"/>
                    <a:pt x="43" y="50"/>
                  </a:cubicBezTo>
                  <a:cubicBezTo>
                    <a:pt x="43" y="50"/>
                    <a:pt x="43" y="50"/>
                    <a:pt x="43" y="50"/>
                  </a:cubicBezTo>
                  <a:cubicBezTo>
                    <a:pt x="46" y="53"/>
                    <a:pt x="46" y="53"/>
                    <a:pt x="46" y="53"/>
                  </a:cubicBezTo>
                  <a:cubicBezTo>
                    <a:pt x="42" y="54"/>
                    <a:pt x="42" y="54"/>
                    <a:pt x="42" y="54"/>
                  </a:cubicBezTo>
                  <a:cubicBezTo>
                    <a:pt x="22" y="59"/>
                    <a:pt x="5" y="77"/>
                    <a:pt x="0" y="100"/>
                  </a:cubicBezTo>
                  <a:cubicBezTo>
                    <a:pt x="0" y="100"/>
                    <a:pt x="0" y="100"/>
                    <a:pt x="0" y="100"/>
                  </a:cubicBezTo>
                  <a:cubicBezTo>
                    <a:pt x="20" y="100"/>
                    <a:pt x="20" y="100"/>
                    <a:pt x="20" y="100"/>
                  </a:cubicBezTo>
                  <a:cubicBezTo>
                    <a:pt x="21" y="98"/>
                    <a:pt x="22" y="96"/>
                    <a:pt x="24" y="94"/>
                  </a:cubicBezTo>
                  <a:cubicBezTo>
                    <a:pt x="24" y="94"/>
                    <a:pt x="24" y="94"/>
                    <a:pt x="24" y="94"/>
                  </a:cubicBezTo>
                  <a:cubicBezTo>
                    <a:pt x="27" y="90"/>
                    <a:pt x="27" y="90"/>
                    <a:pt x="27" y="90"/>
                  </a:cubicBezTo>
                  <a:cubicBezTo>
                    <a:pt x="27" y="96"/>
                    <a:pt x="27" y="96"/>
                    <a:pt x="27" y="96"/>
                  </a:cubicBezTo>
                  <a:cubicBezTo>
                    <a:pt x="27" y="100"/>
                    <a:pt x="27" y="100"/>
                    <a:pt x="27" y="100"/>
                  </a:cubicBezTo>
                  <a:cubicBezTo>
                    <a:pt x="83" y="100"/>
                    <a:pt x="83" y="100"/>
                    <a:pt x="83" y="100"/>
                  </a:cubicBezTo>
                  <a:cubicBezTo>
                    <a:pt x="83" y="90"/>
                    <a:pt x="83" y="90"/>
                    <a:pt x="83" y="90"/>
                  </a:cubicBezTo>
                  <a:cubicBezTo>
                    <a:pt x="86" y="94"/>
                    <a:pt x="86" y="94"/>
                    <a:pt x="86" y="94"/>
                  </a:cubicBezTo>
                  <a:cubicBezTo>
                    <a:pt x="88" y="96"/>
                    <a:pt x="89" y="98"/>
                    <a:pt x="90" y="100"/>
                  </a:cubicBezTo>
                  <a:cubicBezTo>
                    <a:pt x="90" y="100"/>
                    <a:pt x="90" y="100"/>
                    <a:pt x="90" y="100"/>
                  </a:cubicBezTo>
                  <a:cubicBezTo>
                    <a:pt x="110" y="100"/>
                    <a:pt x="110" y="100"/>
                    <a:pt x="110" y="100"/>
                  </a:cubicBezTo>
                  <a:close/>
                </a:path>
              </a:pathLst>
            </a:custGeom>
            <a:solidFill>
              <a:schemeClr val="lt1"/>
            </a:solidFill>
            <a:ln w="127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p:txBody>
        </p:sp>
      </p:grpSp>
      <p:pic>
        <p:nvPicPr>
          <p:cNvPr id="51" name="Google Shape;403;p19">
            <a:extLst>
              <a:ext uri="{FF2B5EF4-FFF2-40B4-BE49-F238E27FC236}">
                <a16:creationId xmlns:a16="http://schemas.microsoft.com/office/drawing/2014/main" id="{14A56E9F-53A4-544A-BD7B-6D6DEA686844}"/>
              </a:ext>
            </a:extLst>
          </p:cNvPr>
          <p:cNvPicPr preferRelativeResize="0"/>
          <p:nvPr/>
        </p:nvPicPr>
        <p:blipFill rotWithShape="1">
          <a:blip r:embed="rId3">
            <a:alphaModFix/>
          </a:blip>
          <a:srcRect/>
          <a:stretch/>
        </p:blipFill>
        <p:spPr>
          <a:xfrm>
            <a:off x="4988677" y="4385288"/>
            <a:ext cx="471297" cy="468091"/>
          </a:xfrm>
          <a:prstGeom prst="rect">
            <a:avLst/>
          </a:prstGeom>
          <a:noFill/>
          <a:ln>
            <a:noFill/>
          </a:ln>
        </p:spPr>
      </p:pic>
      <p:sp>
        <p:nvSpPr>
          <p:cNvPr id="52" name="Google Shape;404;p19">
            <a:extLst>
              <a:ext uri="{FF2B5EF4-FFF2-40B4-BE49-F238E27FC236}">
                <a16:creationId xmlns:a16="http://schemas.microsoft.com/office/drawing/2014/main" id="{460321E8-AEEA-3743-AE26-646B97B1EBAE}"/>
              </a:ext>
            </a:extLst>
          </p:cNvPr>
          <p:cNvSpPr/>
          <p:nvPr/>
        </p:nvSpPr>
        <p:spPr>
          <a:xfrm>
            <a:off x="4678164" y="5242560"/>
            <a:ext cx="1095375" cy="77724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endParaRPr sz="1200" b="1">
              <a:solidFill>
                <a:schemeClr val="lt1"/>
              </a:solidFill>
              <a:latin typeface="Calibri"/>
              <a:ea typeface="Calibri"/>
              <a:cs typeface="Calibri"/>
              <a:sym typeface="Calibri"/>
            </a:endParaRPr>
          </a:p>
          <a:p>
            <a:pPr marL="0" marR="0" lvl="0" indent="0" algn="ctr" rtl="0">
              <a:lnSpc>
                <a:spcPct val="90000"/>
              </a:lnSpc>
              <a:spcBef>
                <a:spcPts val="0"/>
              </a:spcBef>
              <a:spcAft>
                <a:spcPts val="0"/>
              </a:spcAft>
              <a:buNone/>
            </a:pPr>
            <a:endParaRPr sz="1200" b="1">
              <a:solidFill>
                <a:schemeClr val="lt1"/>
              </a:solidFill>
              <a:latin typeface="Calibri"/>
              <a:ea typeface="Calibri"/>
              <a:cs typeface="Calibri"/>
              <a:sym typeface="Calibri"/>
            </a:endParaRPr>
          </a:p>
          <a:p>
            <a:pPr marL="0" marR="0" lvl="0" indent="0" algn="ctr" rtl="0">
              <a:lnSpc>
                <a:spcPct val="90000"/>
              </a:lnSpc>
              <a:spcBef>
                <a:spcPts val="0"/>
              </a:spcBef>
              <a:spcAft>
                <a:spcPts val="0"/>
              </a:spcAft>
              <a:buNone/>
            </a:pPr>
            <a:r>
              <a:rPr lang="en-US" sz="1200" b="1">
                <a:solidFill>
                  <a:schemeClr val="lt1"/>
                </a:solidFill>
                <a:latin typeface="Calibri"/>
                <a:ea typeface="Calibri"/>
                <a:cs typeface="Calibri"/>
                <a:sym typeface="Calibri"/>
              </a:rPr>
              <a:t>Stakeholder Engagement</a:t>
            </a:r>
            <a:endParaRPr/>
          </a:p>
        </p:txBody>
      </p:sp>
      <p:sp>
        <p:nvSpPr>
          <p:cNvPr id="53" name="Google Shape;405;p19">
            <a:extLst>
              <a:ext uri="{FF2B5EF4-FFF2-40B4-BE49-F238E27FC236}">
                <a16:creationId xmlns:a16="http://schemas.microsoft.com/office/drawing/2014/main" id="{7C33A0E1-5F63-D64A-BE53-9F6F2FD3605E}"/>
              </a:ext>
            </a:extLst>
          </p:cNvPr>
          <p:cNvSpPr txBox="1"/>
          <p:nvPr/>
        </p:nvSpPr>
        <p:spPr>
          <a:xfrm>
            <a:off x="4688450" y="1599280"/>
            <a:ext cx="3844426" cy="4418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i="1">
                <a:solidFill>
                  <a:schemeClr val="dk1"/>
                </a:solidFill>
                <a:latin typeface="Calibri"/>
                <a:ea typeface="Calibri"/>
                <a:cs typeface="Calibri"/>
                <a:sym typeface="Calibri"/>
              </a:rPr>
              <a:t>Incentives created as a result of undertaking/participating in the outcomes contracting process</a:t>
            </a:r>
            <a:endParaRPr/>
          </a:p>
        </p:txBody>
      </p:sp>
      <p:sp>
        <p:nvSpPr>
          <p:cNvPr id="54" name="Google Shape;406;p19">
            <a:extLst>
              <a:ext uri="{FF2B5EF4-FFF2-40B4-BE49-F238E27FC236}">
                <a16:creationId xmlns:a16="http://schemas.microsoft.com/office/drawing/2014/main" id="{3CFBDDE2-94C9-7E4B-81A2-69E46BABDB24}"/>
              </a:ext>
            </a:extLst>
          </p:cNvPr>
          <p:cNvSpPr txBox="1"/>
          <p:nvPr/>
        </p:nvSpPr>
        <p:spPr>
          <a:xfrm>
            <a:off x="622038" y="1599280"/>
            <a:ext cx="3844425" cy="44182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i="1">
                <a:solidFill>
                  <a:schemeClr val="dk1"/>
                </a:solidFill>
                <a:latin typeface="Calibri"/>
                <a:ea typeface="Calibri"/>
                <a:cs typeface="Calibri"/>
                <a:sym typeface="Calibri"/>
              </a:rPr>
              <a:t>Incentives related to financial terms &amp; payments within contract(s) tied to meeting performance targets</a:t>
            </a:r>
            <a:endParaRPr/>
          </a:p>
        </p:txBody>
      </p:sp>
      <p:pic>
        <p:nvPicPr>
          <p:cNvPr id="55" name="Google Shape;407;p19">
            <a:extLst>
              <a:ext uri="{FF2B5EF4-FFF2-40B4-BE49-F238E27FC236}">
                <a16:creationId xmlns:a16="http://schemas.microsoft.com/office/drawing/2014/main" id="{E5B1558F-78E8-1940-AE41-68DCAB9EFE19}"/>
              </a:ext>
            </a:extLst>
          </p:cNvPr>
          <p:cNvPicPr preferRelativeResize="0"/>
          <p:nvPr/>
        </p:nvPicPr>
        <p:blipFill rotWithShape="1">
          <a:blip r:embed="rId4">
            <a:alphaModFix/>
          </a:blip>
          <a:srcRect/>
          <a:stretch/>
        </p:blipFill>
        <p:spPr>
          <a:xfrm flipH="1">
            <a:off x="4970508" y="5274888"/>
            <a:ext cx="429396" cy="342545"/>
          </a:xfrm>
          <a:prstGeom prst="rect">
            <a:avLst/>
          </a:prstGeom>
          <a:noFill/>
          <a:ln>
            <a:noFill/>
          </a:ln>
        </p:spPr>
      </p:pic>
      <p:sp>
        <p:nvSpPr>
          <p:cNvPr id="56" name="Google Shape;408;p19">
            <a:extLst>
              <a:ext uri="{FF2B5EF4-FFF2-40B4-BE49-F238E27FC236}">
                <a16:creationId xmlns:a16="http://schemas.microsoft.com/office/drawing/2014/main" id="{C7B31372-89B1-B54A-BB4A-83D2402195D4}"/>
              </a:ext>
            </a:extLst>
          </p:cNvPr>
          <p:cNvSpPr/>
          <p:nvPr/>
        </p:nvSpPr>
        <p:spPr>
          <a:xfrm>
            <a:off x="5842452" y="3876619"/>
            <a:ext cx="2693472" cy="347472"/>
          </a:xfrm>
          <a:prstGeom prst="rect">
            <a:avLst/>
          </a:prstGeom>
          <a:solidFill>
            <a:srgbClr val="BBEFFF"/>
          </a:solidFill>
          <a:ln w="12700" cap="flat" cmpd="sng">
            <a:solidFill>
              <a:srgbClr val="FFF3C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1">
                <a:solidFill>
                  <a:schemeClr val="dk1"/>
                </a:solidFill>
                <a:latin typeface="Calibri"/>
                <a:ea typeface="Calibri"/>
                <a:cs typeface="Calibri"/>
                <a:sym typeface="Calibri"/>
              </a:rPr>
              <a:t>Reduced reporting burden</a:t>
            </a:r>
            <a:endParaRPr/>
          </a:p>
        </p:txBody>
      </p:sp>
    </p:spTree>
    <p:extLst>
      <p:ext uri="{BB962C8B-B14F-4D97-AF65-F5344CB8AC3E}">
        <p14:creationId xmlns:p14="http://schemas.microsoft.com/office/powerpoint/2010/main" val="36503319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127F6C0B-AF3C-7440-AFD0-14F8B990D9EF}"/>
              </a:ext>
            </a:extLst>
          </p:cNvPr>
          <p:cNvSpPr>
            <a:spLocks noGrp="1"/>
          </p:cNvSpPr>
          <p:nvPr>
            <p:ph type="dt" sz="half" idx="20"/>
          </p:nvPr>
        </p:nvSpPr>
        <p:spPr/>
        <p:txBody>
          <a:bodyPr/>
          <a:lstStyle/>
          <a:p>
            <a:pPr>
              <a:defRPr/>
            </a:pPr>
            <a:fld id="{4699FECA-DE55-442E-AFB7-465DB222477A}" type="datetime1">
              <a:rPr lang="en-US" smtClean="0"/>
              <a:t>2/21/20</a:t>
            </a:fld>
            <a:endParaRPr lang="en-US" dirty="0"/>
          </a:p>
        </p:txBody>
      </p:sp>
      <p:sp>
        <p:nvSpPr>
          <p:cNvPr id="7" name="Footer Placeholder 6">
            <a:extLst>
              <a:ext uri="{FF2B5EF4-FFF2-40B4-BE49-F238E27FC236}">
                <a16:creationId xmlns:a16="http://schemas.microsoft.com/office/drawing/2014/main" id="{E2E2FD2B-9482-D049-A623-C453DF9D879B}"/>
              </a:ext>
            </a:extLst>
          </p:cNvPr>
          <p:cNvSpPr>
            <a:spLocks noGrp="1"/>
          </p:cNvSpPr>
          <p:nvPr>
            <p:ph type="ftr" sz="quarter" idx="21"/>
          </p:nvPr>
        </p:nvSpPr>
        <p:spPr/>
        <p:txBody>
          <a:bodyPr/>
          <a:lstStyle/>
          <a:p>
            <a:pPr algn="l">
              <a:defRPr/>
            </a:pPr>
            <a:r>
              <a:rPr lang="en-US"/>
              <a:t>www.thirdsectorcap.org         		 © THIRD SECTOR CAPITAL PARTNERS, INC.</a:t>
            </a:r>
            <a:endParaRPr lang="en-US" dirty="0"/>
          </a:p>
        </p:txBody>
      </p:sp>
      <p:sp>
        <p:nvSpPr>
          <p:cNvPr id="8" name="Slide Number Placeholder 7">
            <a:extLst>
              <a:ext uri="{FF2B5EF4-FFF2-40B4-BE49-F238E27FC236}">
                <a16:creationId xmlns:a16="http://schemas.microsoft.com/office/drawing/2014/main" id="{4C08E683-3BEC-F549-8035-4B8980733290}"/>
              </a:ext>
            </a:extLst>
          </p:cNvPr>
          <p:cNvSpPr>
            <a:spLocks noGrp="1"/>
          </p:cNvSpPr>
          <p:nvPr>
            <p:ph type="sldNum" sz="quarter" idx="22"/>
          </p:nvPr>
        </p:nvSpPr>
        <p:spPr/>
        <p:txBody>
          <a:bodyPr/>
          <a:lstStyle/>
          <a:p>
            <a:pPr>
              <a:defRPr/>
            </a:pPr>
            <a:fld id="{CDBF65C0-43BC-47E3-9F30-ABF09042DD72}" type="slidenum">
              <a:rPr lang="en-US" smtClean="0"/>
              <a:pPr>
                <a:defRPr/>
              </a:pPr>
              <a:t>20</a:t>
            </a:fld>
            <a:endParaRPr lang="en-US" dirty="0"/>
          </a:p>
        </p:txBody>
      </p:sp>
      <p:sp>
        <p:nvSpPr>
          <p:cNvPr id="29" name="Text Placeholder 1">
            <a:extLst>
              <a:ext uri="{FF2B5EF4-FFF2-40B4-BE49-F238E27FC236}">
                <a16:creationId xmlns:a16="http://schemas.microsoft.com/office/drawing/2014/main" id="{4AC3FDC7-9D0D-5A4C-9F9D-231748AC2C83}"/>
              </a:ext>
            </a:extLst>
          </p:cNvPr>
          <p:cNvSpPr>
            <a:spLocks noGrp="1"/>
          </p:cNvSpPr>
          <p:nvPr>
            <p:ph type="body" sz="quarter" idx="15"/>
          </p:nvPr>
        </p:nvSpPr>
        <p:spPr>
          <a:xfrm>
            <a:off x="2532709" y="1141349"/>
            <a:ext cx="4078617" cy="307777"/>
          </a:xfrm>
        </p:spPr>
        <p:txBody>
          <a:bodyPr/>
          <a:lstStyle/>
          <a:p>
            <a:r>
              <a:rPr lang="en-US" dirty="0"/>
              <a:t>Outcomes-Oriented Project Hypothesis Components</a:t>
            </a:r>
          </a:p>
        </p:txBody>
      </p:sp>
      <p:sp>
        <p:nvSpPr>
          <p:cNvPr id="30" name="Title 4">
            <a:extLst>
              <a:ext uri="{FF2B5EF4-FFF2-40B4-BE49-F238E27FC236}">
                <a16:creationId xmlns:a16="http://schemas.microsoft.com/office/drawing/2014/main" id="{84F608D9-05AF-9443-BA84-77D574E6B4A7}"/>
              </a:ext>
            </a:extLst>
          </p:cNvPr>
          <p:cNvSpPr>
            <a:spLocks noGrp="1"/>
          </p:cNvSpPr>
          <p:nvPr>
            <p:ph type="title"/>
          </p:nvPr>
        </p:nvSpPr>
        <p:spPr>
          <a:xfrm>
            <a:off x="608076" y="228600"/>
            <a:ext cx="7907274" cy="789708"/>
          </a:xfrm>
        </p:spPr>
        <p:txBody>
          <a:bodyPr/>
          <a:lstStyle/>
          <a:p>
            <a:r>
              <a:rPr lang="en-US" dirty="0"/>
              <a:t>Outcomes-oriented projects begin by engaging stakeholders around key goals for a specific population</a:t>
            </a:r>
            <a:endParaRPr lang="en-US" dirty="0">
              <a:latin typeface="+mn-lt"/>
            </a:endParaRPr>
          </a:p>
        </p:txBody>
      </p:sp>
      <p:grpSp>
        <p:nvGrpSpPr>
          <p:cNvPr id="31" name="Group 30">
            <a:extLst>
              <a:ext uri="{FF2B5EF4-FFF2-40B4-BE49-F238E27FC236}">
                <a16:creationId xmlns:a16="http://schemas.microsoft.com/office/drawing/2014/main" id="{FD5873B5-5A65-084B-8C4E-18EE0720C948}"/>
              </a:ext>
            </a:extLst>
          </p:cNvPr>
          <p:cNvGrpSpPr/>
          <p:nvPr/>
        </p:nvGrpSpPr>
        <p:grpSpPr>
          <a:xfrm>
            <a:off x="609600" y="3155917"/>
            <a:ext cx="7924799" cy="685800"/>
            <a:chOff x="609600" y="3124200"/>
            <a:chExt cx="7924799" cy="685800"/>
          </a:xfrm>
        </p:grpSpPr>
        <p:sp>
          <p:nvSpPr>
            <p:cNvPr id="32" name="TextBox 31">
              <a:extLst>
                <a:ext uri="{FF2B5EF4-FFF2-40B4-BE49-F238E27FC236}">
                  <a16:creationId xmlns:a16="http://schemas.microsoft.com/office/drawing/2014/main" id="{54F3B198-F261-C541-B66A-7CD3139FAE49}"/>
                </a:ext>
              </a:extLst>
            </p:cNvPr>
            <p:cNvSpPr txBox="1"/>
            <p:nvPr/>
          </p:nvSpPr>
          <p:spPr>
            <a:xfrm>
              <a:off x="609600" y="3124200"/>
              <a:ext cx="3840480" cy="685800"/>
            </a:xfrm>
            <a:prstGeom prst="rect">
              <a:avLst/>
            </a:prstGeom>
            <a:solidFill>
              <a:schemeClr val="accent1"/>
            </a:solidFill>
          </p:spPr>
          <p:txBody>
            <a:bodyPr wrap="square" anchor="ctr">
              <a:noAutofit/>
            </a:bodyPr>
            <a:lstStyle/>
            <a:p>
              <a:pPr algn="ctr" eaLnBrk="0" fontAlgn="base" hangingPunct="0">
                <a:spcBef>
                  <a:spcPct val="0"/>
                </a:spcBef>
                <a:spcAft>
                  <a:spcPct val="0"/>
                </a:spcAft>
                <a:defRPr/>
              </a:pPr>
              <a:r>
                <a:rPr lang="en-US" b="1" dirty="0">
                  <a:solidFill>
                    <a:srgbClr val="FFFFFF"/>
                  </a:solidFill>
                </a:rPr>
                <a:t>Metrics</a:t>
              </a:r>
            </a:p>
          </p:txBody>
        </p:sp>
        <p:sp>
          <p:nvSpPr>
            <p:cNvPr id="33" name="Rectangle 32">
              <a:extLst>
                <a:ext uri="{FF2B5EF4-FFF2-40B4-BE49-F238E27FC236}">
                  <a16:creationId xmlns:a16="http://schemas.microsoft.com/office/drawing/2014/main" id="{BEF2CE53-F916-1145-A298-BBEA3DB8D1EF}"/>
                </a:ext>
              </a:extLst>
            </p:cNvPr>
            <p:cNvSpPr/>
            <p:nvPr/>
          </p:nvSpPr>
          <p:spPr>
            <a:xfrm>
              <a:off x="4491868" y="3124200"/>
              <a:ext cx="4042531" cy="685800"/>
            </a:xfrm>
            <a:prstGeom prst="rect">
              <a:avLst/>
            </a:prstGeom>
            <a:ln w="6350">
              <a:solidFill>
                <a:schemeClr val="tx1"/>
              </a:solidFill>
            </a:ln>
          </p:spPr>
          <p:txBody>
            <a:bodyPr wrap="square" anchor="ctr">
              <a:noAutofit/>
            </a:bodyPr>
            <a:lstStyle/>
            <a:p>
              <a:pPr algn="ctr" eaLnBrk="0" fontAlgn="base" hangingPunct="0">
                <a:spcBef>
                  <a:spcPct val="0"/>
                </a:spcBef>
                <a:spcAft>
                  <a:spcPct val="0"/>
                </a:spcAft>
              </a:pPr>
              <a:r>
                <a:rPr lang="en-US" sz="1400" dirty="0">
                  <a:solidFill>
                    <a:srgbClr val="58585A"/>
                  </a:solidFill>
                </a:rPr>
                <a:t>Both the funder and the provider will measure progress against quantifiable metrics</a:t>
              </a:r>
            </a:p>
          </p:txBody>
        </p:sp>
        <p:sp>
          <p:nvSpPr>
            <p:cNvPr id="34" name="Freeform 302">
              <a:extLst>
                <a:ext uri="{FF2B5EF4-FFF2-40B4-BE49-F238E27FC236}">
                  <a16:creationId xmlns:a16="http://schemas.microsoft.com/office/drawing/2014/main" id="{D290F094-4547-B841-8280-F73906B0C142}"/>
                </a:ext>
              </a:extLst>
            </p:cNvPr>
            <p:cNvSpPr>
              <a:spLocks noChangeAspect="1" noEditPoints="1"/>
            </p:cNvSpPr>
            <p:nvPr/>
          </p:nvSpPr>
          <p:spPr bwMode="auto">
            <a:xfrm>
              <a:off x="685800" y="3195162"/>
              <a:ext cx="530474" cy="447189"/>
            </a:xfrm>
            <a:custGeom>
              <a:avLst/>
              <a:gdLst>
                <a:gd name="T0" fmla="*/ 5863 w 6522"/>
                <a:gd name="T1" fmla="*/ 1280 h 5498"/>
                <a:gd name="T2" fmla="*/ 5871 w 6522"/>
                <a:gd name="T3" fmla="*/ 1300 h 5498"/>
                <a:gd name="T4" fmla="*/ 5875 w 6522"/>
                <a:gd name="T5" fmla="*/ 1970 h 5498"/>
                <a:gd name="T6" fmla="*/ 5857 w 6522"/>
                <a:gd name="T7" fmla="*/ 1980 h 5498"/>
                <a:gd name="T8" fmla="*/ 5837 w 6522"/>
                <a:gd name="T9" fmla="*/ 1974 h 5498"/>
                <a:gd name="T10" fmla="*/ 4474 w 6522"/>
                <a:gd name="T11" fmla="*/ 3088 h 5498"/>
                <a:gd name="T12" fmla="*/ 4480 w 6522"/>
                <a:gd name="T13" fmla="*/ 3223 h 5498"/>
                <a:gd name="T14" fmla="*/ 4399 w 6522"/>
                <a:gd name="T15" fmla="*/ 3373 h 5498"/>
                <a:gd name="T16" fmla="*/ 4248 w 6522"/>
                <a:gd name="T17" fmla="*/ 3454 h 5498"/>
                <a:gd name="T18" fmla="*/ 4084 w 6522"/>
                <a:gd name="T19" fmla="*/ 3440 h 5498"/>
                <a:gd name="T20" fmla="*/ 3962 w 6522"/>
                <a:gd name="T21" fmla="*/ 3351 h 5498"/>
                <a:gd name="T22" fmla="*/ 2976 w 6522"/>
                <a:gd name="T23" fmla="*/ 3256 h 5498"/>
                <a:gd name="T24" fmla="*/ 2836 w 6522"/>
                <a:gd name="T25" fmla="*/ 3326 h 5498"/>
                <a:gd name="T26" fmla="*/ 2665 w 6522"/>
                <a:gd name="T27" fmla="*/ 3308 h 5498"/>
                <a:gd name="T28" fmla="*/ 1640 w 6522"/>
                <a:gd name="T29" fmla="*/ 4101 h 5498"/>
                <a:gd name="T30" fmla="*/ 1534 w 6522"/>
                <a:gd name="T31" fmla="*/ 4230 h 5498"/>
                <a:gd name="T32" fmla="*/ 1367 w 6522"/>
                <a:gd name="T33" fmla="*/ 4281 h 5498"/>
                <a:gd name="T34" fmla="*/ 1203 w 6522"/>
                <a:gd name="T35" fmla="*/ 4230 h 5498"/>
                <a:gd name="T36" fmla="*/ 1094 w 6522"/>
                <a:gd name="T37" fmla="*/ 4099 h 5498"/>
                <a:gd name="T38" fmla="*/ 1078 w 6522"/>
                <a:gd name="T39" fmla="*/ 3925 h 5498"/>
                <a:gd name="T40" fmla="*/ 1158 w 6522"/>
                <a:gd name="T41" fmla="*/ 3775 h 5498"/>
                <a:gd name="T42" fmla="*/ 1308 w 6522"/>
                <a:gd name="T43" fmla="*/ 3694 h 5498"/>
                <a:gd name="T44" fmla="*/ 1470 w 6522"/>
                <a:gd name="T45" fmla="*/ 3708 h 5498"/>
                <a:gd name="T46" fmla="*/ 2485 w 6522"/>
                <a:gd name="T47" fmla="*/ 3053 h 5498"/>
                <a:gd name="T48" fmla="*/ 2507 w 6522"/>
                <a:gd name="T49" fmla="*/ 2918 h 5498"/>
                <a:gd name="T50" fmla="*/ 2616 w 6522"/>
                <a:gd name="T51" fmla="*/ 2788 h 5498"/>
                <a:gd name="T52" fmla="*/ 2780 w 6522"/>
                <a:gd name="T53" fmla="*/ 2738 h 5498"/>
                <a:gd name="T54" fmla="*/ 2929 w 6522"/>
                <a:gd name="T55" fmla="*/ 2778 h 5498"/>
                <a:gd name="T56" fmla="*/ 3033 w 6522"/>
                <a:gd name="T57" fmla="*/ 2881 h 5498"/>
                <a:gd name="T58" fmla="*/ 3964 w 6522"/>
                <a:gd name="T59" fmla="*/ 2972 h 5498"/>
                <a:gd name="T60" fmla="*/ 4086 w 6522"/>
                <a:gd name="T61" fmla="*/ 2884 h 5498"/>
                <a:gd name="T62" fmla="*/ 4227 w 6522"/>
                <a:gd name="T63" fmla="*/ 2871 h 5498"/>
                <a:gd name="T64" fmla="*/ 5329 w 6522"/>
                <a:gd name="T65" fmla="*/ 1555 h 5498"/>
                <a:gd name="T66" fmla="*/ 5177 w 6522"/>
                <a:gd name="T67" fmla="*/ 1424 h 5498"/>
                <a:gd name="T68" fmla="*/ 5178 w 6522"/>
                <a:gd name="T69" fmla="*/ 1405 h 5498"/>
                <a:gd name="T70" fmla="*/ 5194 w 6522"/>
                <a:gd name="T71" fmla="*/ 1393 h 5498"/>
                <a:gd name="T72" fmla="*/ 0 w 6522"/>
                <a:gd name="T73" fmla="*/ 0 h 5498"/>
                <a:gd name="T74" fmla="*/ 629 w 6522"/>
                <a:gd name="T75" fmla="*/ 807 h 5498"/>
                <a:gd name="T76" fmla="*/ 416 w 6522"/>
                <a:gd name="T77" fmla="*/ 2398 h 5498"/>
                <a:gd name="T78" fmla="*/ 416 w 6522"/>
                <a:gd name="T79" fmla="*/ 2695 h 5498"/>
                <a:gd name="T80" fmla="*/ 629 w 6522"/>
                <a:gd name="T81" fmla="*/ 4271 h 5498"/>
                <a:gd name="T82" fmla="*/ 1217 w 6522"/>
                <a:gd name="T83" fmla="*/ 5083 h 5498"/>
                <a:gd name="T84" fmla="*/ 1514 w 6522"/>
                <a:gd name="T85" fmla="*/ 5083 h 5498"/>
                <a:gd name="T86" fmla="*/ 2925 w 6522"/>
                <a:gd name="T87" fmla="*/ 4891 h 5498"/>
                <a:gd name="T88" fmla="*/ 4039 w 6522"/>
                <a:gd name="T89" fmla="*/ 4891 h 5498"/>
                <a:gd name="T90" fmla="*/ 5448 w 6522"/>
                <a:gd name="T91" fmla="*/ 5083 h 5498"/>
                <a:gd name="T92" fmla="*/ 5744 w 6522"/>
                <a:gd name="T93" fmla="*/ 5083 h 5498"/>
                <a:gd name="T94" fmla="*/ 208 w 6522"/>
                <a:gd name="T95" fmla="*/ 5498 h 5498"/>
                <a:gd name="T96" fmla="*/ 77 w 6522"/>
                <a:gd name="T97" fmla="*/ 5452 h 5498"/>
                <a:gd name="T98" fmla="*/ 6 w 6522"/>
                <a:gd name="T99" fmla="*/ 5338 h 5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22" h="5498">
                  <a:moveTo>
                    <a:pt x="5847" y="1274"/>
                  </a:moveTo>
                  <a:lnTo>
                    <a:pt x="5855" y="1274"/>
                  </a:lnTo>
                  <a:lnTo>
                    <a:pt x="5863" y="1280"/>
                  </a:lnTo>
                  <a:lnTo>
                    <a:pt x="5867" y="1286"/>
                  </a:lnTo>
                  <a:lnTo>
                    <a:pt x="5871" y="1292"/>
                  </a:lnTo>
                  <a:lnTo>
                    <a:pt x="5871" y="1300"/>
                  </a:lnTo>
                  <a:lnTo>
                    <a:pt x="5879" y="1957"/>
                  </a:lnTo>
                  <a:lnTo>
                    <a:pt x="5879" y="1965"/>
                  </a:lnTo>
                  <a:lnTo>
                    <a:pt x="5875" y="1970"/>
                  </a:lnTo>
                  <a:lnTo>
                    <a:pt x="5869" y="1974"/>
                  </a:lnTo>
                  <a:lnTo>
                    <a:pt x="5863" y="1978"/>
                  </a:lnTo>
                  <a:lnTo>
                    <a:pt x="5857" y="1980"/>
                  </a:lnTo>
                  <a:lnTo>
                    <a:pt x="5851" y="1980"/>
                  </a:lnTo>
                  <a:lnTo>
                    <a:pt x="5843" y="1978"/>
                  </a:lnTo>
                  <a:lnTo>
                    <a:pt x="5837" y="1974"/>
                  </a:lnTo>
                  <a:lnTo>
                    <a:pt x="5693" y="1856"/>
                  </a:lnTo>
                  <a:lnTo>
                    <a:pt x="5626" y="1800"/>
                  </a:lnTo>
                  <a:lnTo>
                    <a:pt x="4474" y="3088"/>
                  </a:lnTo>
                  <a:lnTo>
                    <a:pt x="4482" y="3126"/>
                  </a:lnTo>
                  <a:lnTo>
                    <a:pt x="4486" y="3163"/>
                  </a:lnTo>
                  <a:lnTo>
                    <a:pt x="4480" y="3223"/>
                  </a:lnTo>
                  <a:lnTo>
                    <a:pt x="4462" y="3278"/>
                  </a:lnTo>
                  <a:lnTo>
                    <a:pt x="4434" y="3330"/>
                  </a:lnTo>
                  <a:lnTo>
                    <a:pt x="4399" y="3373"/>
                  </a:lnTo>
                  <a:lnTo>
                    <a:pt x="4355" y="3409"/>
                  </a:lnTo>
                  <a:lnTo>
                    <a:pt x="4304" y="3436"/>
                  </a:lnTo>
                  <a:lnTo>
                    <a:pt x="4248" y="3454"/>
                  </a:lnTo>
                  <a:lnTo>
                    <a:pt x="4189" y="3460"/>
                  </a:lnTo>
                  <a:lnTo>
                    <a:pt x="4136" y="3454"/>
                  </a:lnTo>
                  <a:lnTo>
                    <a:pt x="4084" y="3440"/>
                  </a:lnTo>
                  <a:lnTo>
                    <a:pt x="4039" y="3419"/>
                  </a:lnTo>
                  <a:lnTo>
                    <a:pt x="3997" y="3389"/>
                  </a:lnTo>
                  <a:lnTo>
                    <a:pt x="3962" y="3351"/>
                  </a:lnTo>
                  <a:lnTo>
                    <a:pt x="3932" y="3310"/>
                  </a:lnTo>
                  <a:lnTo>
                    <a:pt x="3012" y="3219"/>
                  </a:lnTo>
                  <a:lnTo>
                    <a:pt x="2976" y="3256"/>
                  </a:lnTo>
                  <a:lnTo>
                    <a:pt x="2935" y="3288"/>
                  </a:lnTo>
                  <a:lnTo>
                    <a:pt x="2887" y="3310"/>
                  </a:lnTo>
                  <a:lnTo>
                    <a:pt x="2836" y="3326"/>
                  </a:lnTo>
                  <a:lnTo>
                    <a:pt x="2780" y="3332"/>
                  </a:lnTo>
                  <a:lnTo>
                    <a:pt x="2721" y="3324"/>
                  </a:lnTo>
                  <a:lnTo>
                    <a:pt x="2665" y="3308"/>
                  </a:lnTo>
                  <a:lnTo>
                    <a:pt x="1664" y="3986"/>
                  </a:lnTo>
                  <a:lnTo>
                    <a:pt x="1658" y="4046"/>
                  </a:lnTo>
                  <a:lnTo>
                    <a:pt x="1640" y="4101"/>
                  </a:lnTo>
                  <a:lnTo>
                    <a:pt x="1613" y="4151"/>
                  </a:lnTo>
                  <a:lnTo>
                    <a:pt x="1577" y="4194"/>
                  </a:lnTo>
                  <a:lnTo>
                    <a:pt x="1534" y="4230"/>
                  </a:lnTo>
                  <a:lnTo>
                    <a:pt x="1484" y="4258"/>
                  </a:lnTo>
                  <a:lnTo>
                    <a:pt x="1427" y="4275"/>
                  </a:lnTo>
                  <a:lnTo>
                    <a:pt x="1367" y="4281"/>
                  </a:lnTo>
                  <a:lnTo>
                    <a:pt x="1308" y="4275"/>
                  </a:lnTo>
                  <a:lnTo>
                    <a:pt x="1253" y="4258"/>
                  </a:lnTo>
                  <a:lnTo>
                    <a:pt x="1203" y="4230"/>
                  </a:lnTo>
                  <a:lnTo>
                    <a:pt x="1158" y="4194"/>
                  </a:lnTo>
                  <a:lnTo>
                    <a:pt x="1122" y="4151"/>
                  </a:lnTo>
                  <a:lnTo>
                    <a:pt x="1094" y="4099"/>
                  </a:lnTo>
                  <a:lnTo>
                    <a:pt x="1078" y="4044"/>
                  </a:lnTo>
                  <a:lnTo>
                    <a:pt x="1071" y="3984"/>
                  </a:lnTo>
                  <a:lnTo>
                    <a:pt x="1078" y="3925"/>
                  </a:lnTo>
                  <a:lnTo>
                    <a:pt x="1094" y="3870"/>
                  </a:lnTo>
                  <a:lnTo>
                    <a:pt x="1122" y="3818"/>
                  </a:lnTo>
                  <a:lnTo>
                    <a:pt x="1158" y="3775"/>
                  </a:lnTo>
                  <a:lnTo>
                    <a:pt x="1203" y="3739"/>
                  </a:lnTo>
                  <a:lnTo>
                    <a:pt x="1253" y="3711"/>
                  </a:lnTo>
                  <a:lnTo>
                    <a:pt x="1308" y="3694"/>
                  </a:lnTo>
                  <a:lnTo>
                    <a:pt x="1367" y="3688"/>
                  </a:lnTo>
                  <a:lnTo>
                    <a:pt x="1421" y="3694"/>
                  </a:lnTo>
                  <a:lnTo>
                    <a:pt x="1470" y="3708"/>
                  </a:lnTo>
                  <a:lnTo>
                    <a:pt x="1516" y="3729"/>
                  </a:lnTo>
                  <a:lnTo>
                    <a:pt x="2487" y="3070"/>
                  </a:lnTo>
                  <a:lnTo>
                    <a:pt x="2485" y="3053"/>
                  </a:lnTo>
                  <a:lnTo>
                    <a:pt x="2485" y="3035"/>
                  </a:lnTo>
                  <a:lnTo>
                    <a:pt x="2491" y="2974"/>
                  </a:lnTo>
                  <a:lnTo>
                    <a:pt x="2507" y="2918"/>
                  </a:lnTo>
                  <a:lnTo>
                    <a:pt x="2535" y="2869"/>
                  </a:lnTo>
                  <a:lnTo>
                    <a:pt x="2570" y="2825"/>
                  </a:lnTo>
                  <a:lnTo>
                    <a:pt x="2616" y="2788"/>
                  </a:lnTo>
                  <a:lnTo>
                    <a:pt x="2665" y="2762"/>
                  </a:lnTo>
                  <a:lnTo>
                    <a:pt x="2721" y="2744"/>
                  </a:lnTo>
                  <a:lnTo>
                    <a:pt x="2780" y="2738"/>
                  </a:lnTo>
                  <a:lnTo>
                    <a:pt x="2834" y="2742"/>
                  </a:lnTo>
                  <a:lnTo>
                    <a:pt x="2883" y="2756"/>
                  </a:lnTo>
                  <a:lnTo>
                    <a:pt x="2929" y="2778"/>
                  </a:lnTo>
                  <a:lnTo>
                    <a:pt x="2968" y="2805"/>
                  </a:lnTo>
                  <a:lnTo>
                    <a:pt x="3004" y="2839"/>
                  </a:lnTo>
                  <a:lnTo>
                    <a:pt x="3033" y="2881"/>
                  </a:lnTo>
                  <a:lnTo>
                    <a:pt x="3055" y="2924"/>
                  </a:lnTo>
                  <a:lnTo>
                    <a:pt x="3934" y="3011"/>
                  </a:lnTo>
                  <a:lnTo>
                    <a:pt x="3964" y="2972"/>
                  </a:lnTo>
                  <a:lnTo>
                    <a:pt x="3999" y="2936"/>
                  </a:lnTo>
                  <a:lnTo>
                    <a:pt x="4041" y="2906"/>
                  </a:lnTo>
                  <a:lnTo>
                    <a:pt x="4086" y="2884"/>
                  </a:lnTo>
                  <a:lnTo>
                    <a:pt x="4136" y="2871"/>
                  </a:lnTo>
                  <a:lnTo>
                    <a:pt x="4189" y="2867"/>
                  </a:lnTo>
                  <a:lnTo>
                    <a:pt x="4227" y="2871"/>
                  </a:lnTo>
                  <a:lnTo>
                    <a:pt x="4264" y="2879"/>
                  </a:lnTo>
                  <a:lnTo>
                    <a:pt x="5398" y="1612"/>
                  </a:lnTo>
                  <a:lnTo>
                    <a:pt x="5329" y="1555"/>
                  </a:lnTo>
                  <a:lnTo>
                    <a:pt x="5184" y="1436"/>
                  </a:lnTo>
                  <a:lnTo>
                    <a:pt x="5180" y="1430"/>
                  </a:lnTo>
                  <a:lnTo>
                    <a:pt x="5177" y="1424"/>
                  </a:lnTo>
                  <a:lnTo>
                    <a:pt x="5175" y="1418"/>
                  </a:lnTo>
                  <a:lnTo>
                    <a:pt x="5175" y="1411"/>
                  </a:lnTo>
                  <a:lnTo>
                    <a:pt x="5178" y="1405"/>
                  </a:lnTo>
                  <a:lnTo>
                    <a:pt x="5182" y="1399"/>
                  </a:lnTo>
                  <a:lnTo>
                    <a:pt x="5186" y="1395"/>
                  </a:lnTo>
                  <a:lnTo>
                    <a:pt x="5194" y="1393"/>
                  </a:lnTo>
                  <a:lnTo>
                    <a:pt x="5839" y="1274"/>
                  </a:lnTo>
                  <a:lnTo>
                    <a:pt x="5847" y="1274"/>
                  </a:lnTo>
                  <a:close/>
                  <a:moveTo>
                    <a:pt x="0" y="0"/>
                  </a:moveTo>
                  <a:lnTo>
                    <a:pt x="416" y="0"/>
                  </a:lnTo>
                  <a:lnTo>
                    <a:pt x="416" y="807"/>
                  </a:lnTo>
                  <a:lnTo>
                    <a:pt x="629" y="807"/>
                  </a:lnTo>
                  <a:lnTo>
                    <a:pt x="629" y="1104"/>
                  </a:lnTo>
                  <a:lnTo>
                    <a:pt x="416" y="1104"/>
                  </a:lnTo>
                  <a:lnTo>
                    <a:pt x="416" y="2398"/>
                  </a:lnTo>
                  <a:lnTo>
                    <a:pt x="629" y="2398"/>
                  </a:lnTo>
                  <a:lnTo>
                    <a:pt x="629" y="2695"/>
                  </a:lnTo>
                  <a:lnTo>
                    <a:pt x="416" y="2695"/>
                  </a:lnTo>
                  <a:lnTo>
                    <a:pt x="416" y="3975"/>
                  </a:lnTo>
                  <a:lnTo>
                    <a:pt x="629" y="3975"/>
                  </a:lnTo>
                  <a:lnTo>
                    <a:pt x="629" y="4271"/>
                  </a:lnTo>
                  <a:lnTo>
                    <a:pt x="416" y="4271"/>
                  </a:lnTo>
                  <a:lnTo>
                    <a:pt x="416" y="5083"/>
                  </a:lnTo>
                  <a:lnTo>
                    <a:pt x="1217" y="5083"/>
                  </a:lnTo>
                  <a:lnTo>
                    <a:pt x="1217" y="4891"/>
                  </a:lnTo>
                  <a:lnTo>
                    <a:pt x="1514" y="4891"/>
                  </a:lnTo>
                  <a:lnTo>
                    <a:pt x="1514" y="5083"/>
                  </a:lnTo>
                  <a:lnTo>
                    <a:pt x="2628" y="5083"/>
                  </a:lnTo>
                  <a:lnTo>
                    <a:pt x="2628" y="4891"/>
                  </a:lnTo>
                  <a:lnTo>
                    <a:pt x="2925" y="4891"/>
                  </a:lnTo>
                  <a:lnTo>
                    <a:pt x="2925" y="5083"/>
                  </a:lnTo>
                  <a:lnTo>
                    <a:pt x="4039" y="5083"/>
                  </a:lnTo>
                  <a:lnTo>
                    <a:pt x="4039" y="4891"/>
                  </a:lnTo>
                  <a:lnTo>
                    <a:pt x="4334" y="4891"/>
                  </a:lnTo>
                  <a:lnTo>
                    <a:pt x="4334" y="5083"/>
                  </a:lnTo>
                  <a:lnTo>
                    <a:pt x="5448" y="5083"/>
                  </a:lnTo>
                  <a:lnTo>
                    <a:pt x="5448" y="4891"/>
                  </a:lnTo>
                  <a:lnTo>
                    <a:pt x="5744" y="4891"/>
                  </a:lnTo>
                  <a:lnTo>
                    <a:pt x="5744" y="5083"/>
                  </a:lnTo>
                  <a:lnTo>
                    <a:pt x="6522" y="5083"/>
                  </a:lnTo>
                  <a:lnTo>
                    <a:pt x="6522" y="5498"/>
                  </a:lnTo>
                  <a:lnTo>
                    <a:pt x="208" y="5498"/>
                  </a:lnTo>
                  <a:lnTo>
                    <a:pt x="160" y="5492"/>
                  </a:lnTo>
                  <a:lnTo>
                    <a:pt x="117" y="5478"/>
                  </a:lnTo>
                  <a:lnTo>
                    <a:pt x="77" y="5452"/>
                  </a:lnTo>
                  <a:lnTo>
                    <a:pt x="46" y="5421"/>
                  </a:lnTo>
                  <a:lnTo>
                    <a:pt x="22" y="5381"/>
                  </a:lnTo>
                  <a:lnTo>
                    <a:pt x="6" y="5338"/>
                  </a:lnTo>
                  <a:lnTo>
                    <a:pt x="0" y="5290"/>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sz="2400" dirty="0">
                <a:solidFill>
                  <a:srgbClr val="000000"/>
                </a:solidFill>
              </a:endParaRPr>
            </a:p>
          </p:txBody>
        </p:sp>
      </p:grpSp>
      <p:grpSp>
        <p:nvGrpSpPr>
          <p:cNvPr id="35" name="Group 34">
            <a:extLst>
              <a:ext uri="{FF2B5EF4-FFF2-40B4-BE49-F238E27FC236}">
                <a16:creationId xmlns:a16="http://schemas.microsoft.com/office/drawing/2014/main" id="{CEC7498B-392B-CB44-B1E2-0829C364CC68}"/>
              </a:ext>
            </a:extLst>
          </p:cNvPr>
          <p:cNvGrpSpPr/>
          <p:nvPr/>
        </p:nvGrpSpPr>
        <p:grpSpPr>
          <a:xfrm>
            <a:off x="609600" y="4658771"/>
            <a:ext cx="7924799" cy="685800"/>
            <a:chOff x="609600" y="4621166"/>
            <a:chExt cx="7924799" cy="685800"/>
          </a:xfrm>
        </p:grpSpPr>
        <p:sp>
          <p:nvSpPr>
            <p:cNvPr id="36" name="TextBox 35">
              <a:extLst>
                <a:ext uri="{FF2B5EF4-FFF2-40B4-BE49-F238E27FC236}">
                  <a16:creationId xmlns:a16="http://schemas.microsoft.com/office/drawing/2014/main" id="{7E22D3D3-75BF-A84A-AEF3-BEE0155112E1}"/>
                </a:ext>
              </a:extLst>
            </p:cNvPr>
            <p:cNvSpPr txBox="1"/>
            <p:nvPr/>
          </p:nvSpPr>
          <p:spPr>
            <a:xfrm>
              <a:off x="609600" y="4621166"/>
              <a:ext cx="3840480" cy="685800"/>
            </a:xfrm>
            <a:prstGeom prst="rect">
              <a:avLst/>
            </a:prstGeom>
            <a:solidFill>
              <a:schemeClr val="accent1"/>
            </a:solidFill>
          </p:spPr>
          <p:txBody>
            <a:bodyPr wrap="square" anchor="ctr">
              <a:noAutofit/>
            </a:bodyPr>
            <a:lstStyle/>
            <a:p>
              <a:pPr algn="ctr" eaLnBrk="0" fontAlgn="base" hangingPunct="0">
                <a:spcBef>
                  <a:spcPct val="0"/>
                </a:spcBef>
                <a:spcAft>
                  <a:spcPct val="0"/>
                </a:spcAft>
                <a:defRPr/>
              </a:pPr>
              <a:r>
                <a:rPr lang="en-US" b="1" dirty="0">
                  <a:solidFill>
                    <a:srgbClr val="FFFFFF"/>
                  </a:solidFill>
                </a:rPr>
                <a:t>       Continuous improvement process</a:t>
              </a:r>
            </a:p>
          </p:txBody>
        </p:sp>
        <p:sp>
          <p:nvSpPr>
            <p:cNvPr id="37" name="TextBox 36">
              <a:extLst>
                <a:ext uri="{FF2B5EF4-FFF2-40B4-BE49-F238E27FC236}">
                  <a16:creationId xmlns:a16="http://schemas.microsoft.com/office/drawing/2014/main" id="{3C5D3BE7-4873-044B-9146-0986BA8C9566}"/>
                </a:ext>
              </a:extLst>
            </p:cNvPr>
            <p:cNvSpPr txBox="1"/>
            <p:nvPr/>
          </p:nvSpPr>
          <p:spPr>
            <a:xfrm>
              <a:off x="4491868" y="4621166"/>
              <a:ext cx="4042531" cy="685800"/>
            </a:xfrm>
            <a:prstGeom prst="rect">
              <a:avLst/>
            </a:prstGeom>
            <a:noFill/>
            <a:ln w="6350">
              <a:solidFill>
                <a:schemeClr val="tx1"/>
              </a:solidFill>
            </a:ln>
          </p:spPr>
          <p:txBody>
            <a:bodyPr wrap="square" rtlCol="0" anchor="t">
              <a:noAutofit/>
            </a:bodyPr>
            <a:lstStyle/>
            <a:p>
              <a:pPr algn="ctr" eaLnBrk="0" fontAlgn="base" hangingPunct="0">
                <a:spcBef>
                  <a:spcPct val="0"/>
                </a:spcBef>
                <a:spcAft>
                  <a:spcPct val="0"/>
                </a:spcAft>
              </a:pPr>
              <a:r>
                <a:rPr lang="en-US" sz="1400" dirty="0">
                  <a:solidFill>
                    <a:srgbClr val="58585A"/>
                  </a:solidFill>
                </a:rPr>
                <a:t>The funder will give providers flexibility to access and learn from data, innovate, and continually improve outcomes</a:t>
              </a:r>
            </a:p>
          </p:txBody>
        </p:sp>
        <p:sp>
          <p:nvSpPr>
            <p:cNvPr id="38" name="Freeform 158">
              <a:extLst>
                <a:ext uri="{FF2B5EF4-FFF2-40B4-BE49-F238E27FC236}">
                  <a16:creationId xmlns:a16="http://schemas.microsoft.com/office/drawing/2014/main" id="{7E6B202F-BCC7-B442-8399-ADF7059E4DC8}"/>
                </a:ext>
              </a:extLst>
            </p:cNvPr>
            <p:cNvSpPr>
              <a:spLocks noChangeAspect="1" noEditPoints="1"/>
            </p:cNvSpPr>
            <p:nvPr/>
          </p:nvSpPr>
          <p:spPr bwMode="auto">
            <a:xfrm>
              <a:off x="762000" y="4827453"/>
              <a:ext cx="309497" cy="284254"/>
            </a:xfrm>
            <a:custGeom>
              <a:avLst/>
              <a:gdLst>
                <a:gd name="T0" fmla="*/ 33 w 132"/>
                <a:gd name="T1" fmla="*/ 92 h 121"/>
                <a:gd name="T2" fmla="*/ 34 w 132"/>
                <a:gd name="T3" fmla="*/ 28 h 121"/>
                <a:gd name="T4" fmla="*/ 59 w 132"/>
                <a:gd name="T5" fmla="*/ 15 h 121"/>
                <a:gd name="T6" fmla="*/ 59 w 132"/>
                <a:gd name="T7" fmla="*/ 0 h 121"/>
                <a:gd name="T8" fmla="*/ 23 w 132"/>
                <a:gd name="T9" fmla="*/ 17 h 121"/>
                <a:gd name="T10" fmla="*/ 22 w 132"/>
                <a:gd name="T11" fmla="*/ 103 h 121"/>
                <a:gd name="T12" fmla="*/ 9 w 132"/>
                <a:gd name="T13" fmla="*/ 115 h 121"/>
                <a:gd name="T14" fmla="*/ 50 w 132"/>
                <a:gd name="T15" fmla="*/ 118 h 121"/>
                <a:gd name="T16" fmla="*/ 50 w 132"/>
                <a:gd name="T17" fmla="*/ 75 h 121"/>
                <a:gd name="T18" fmla="*/ 33 w 132"/>
                <a:gd name="T19" fmla="*/ 92 h 121"/>
                <a:gd name="T20" fmla="*/ 82 w 132"/>
                <a:gd name="T21" fmla="*/ 4 h 121"/>
                <a:gd name="T22" fmla="*/ 82 w 132"/>
                <a:gd name="T23" fmla="*/ 47 h 121"/>
                <a:gd name="T24" fmla="*/ 99 w 132"/>
                <a:gd name="T25" fmla="*/ 29 h 121"/>
                <a:gd name="T26" fmla="*/ 98 w 132"/>
                <a:gd name="T27" fmla="*/ 93 h 121"/>
                <a:gd name="T28" fmla="*/ 73 w 132"/>
                <a:gd name="T29" fmla="*/ 106 h 121"/>
                <a:gd name="T30" fmla="*/ 73 w 132"/>
                <a:gd name="T31" fmla="*/ 121 h 121"/>
                <a:gd name="T32" fmla="*/ 109 w 132"/>
                <a:gd name="T33" fmla="*/ 104 h 121"/>
                <a:gd name="T34" fmla="*/ 110 w 132"/>
                <a:gd name="T35" fmla="*/ 19 h 121"/>
                <a:gd name="T36" fmla="*/ 123 w 132"/>
                <a:gd name="T37" fmla="*/ 6 h 121"/>
                <a:gd name="T38" fmla="*/ 82 w 132"/>
                <a:gd name="T39" fmla="*/ 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2" h="121">
                  <a:moveTo>
                    <a:pt x="33" y="92"/>
                  </a:moveTo>
                  <a:cubicBezTo>
                    <a:pt x="16" y="74"/>
                    <a:pt x="17" y="46"/>
                    <a:pt x="34" y="28"/>
                  </a:cubicBezTo>
                  <a:cubicBezTo>
                    <a:pt x="41" y="21"/>
                    <a:pt x="50" y="17"/>
                    <a:pt x="59" y="15"/>
                  </a:cubicBezTo>
                  <a:cubicBezTo>
                    <a:pt x="59" y="0"/>
                    <a:pt x="59" y="0"/>
                    <a:pt x="59" y="0"/>
                  </a:cubicBezTo>
                  <a:cubicBezTo>
                    <a:pt x="46" y="2"/>
                    <a:pt x="33" y="7"/>
                    <a:pt x="23" y="17"/>
                  </a:cubicBezTo>
                  <a:cubicBezTo>
                    <a:pt x="0" y="41"/>
                    <a:pt x="0" y="79"/>
                    <a:pt x="22" y="103"/>
                  </a:cubicBezTo>
                  <a:cubicBezTo>
                    <a:pt x="9" y="115"/>
                    <a:pt x="9" y="115"/>
                    <a:pt x="9" y="115"/>
                  </a:cubicBezTo>
                  <a:cubicBezTo>
                    <a:pt x="50" y="118"/>
                    <a:pt x="50" y="118"/>
                    <a:pt x="50" y="118"/>
                  </a:cubicBezTo>
                  <a:cubicBezTo>
                    <a:pt x="50" y="75"/>
                    <a:pt x="50" y="75"/>
                    <a:pt x="50" y="75"/>
                  </a:cubicBezTo>
                  <a:lnTo>
                    <a:pt x="33" y="92"/>
                  </a:lnTo>
                  <a:close/>
                  <a:moveTo>
                    <a:pt x="82" y="4"/>
                  </a:moveTo>
                  <a:cubicBezTo>
                    <a:pt x="82" y="47"/>
                    <a:pt x="82" y="47"/>
                    <a:pt x="82" y="47"/>
                  </a:cubicBezTo>
                  <a:cubicBezTo>
                    <a:pt x="99" y="29"/>
                    <a:pt x="99" y="29"/>
                    <a:pt x="99" y="29"/>
                  </a:cubicBezTo>
                  <a:cubicBezTo>
                    <a:pt x="116" y="47"/>
                    <a:pt x="115" y="76"/>
                    <a:pt x="98" y="93"/>
                  </a:cubicBezTo>
                  <a:cubicBezTo>
                    <a:pt x="91" y="100"/>
                    <a:pt x="82" y="104"/>
                    <a:pt x="73" y="106"/>
                  </a:cubicBezTo>
                  <a:cubicBezTo>
                    <a:pt x="73" y="121"/>
                    <a:pt x="73" y="121"/>
                    <a:pt x="73" y="121"/>
                  </a:cubicBezTo>
                  <a:cubicBezTo>
                    <a:pt x="86" y="120"/>
                    <a:pt x="99" y="114"/>
                    <a:pt x="109" y="104"/>
                  </a:cubicBezTo>
                  <a:cubicBezTo>
                    <a:pt x="132" y="80"/>
                    <a:pt x="132" y="43"/>
                    <a:pt x="110" y="19"/>
                  </a:cubicBezTo>
                  <a:cubicBezTo>
                    <a:pt x="123" y="6"/>
                    <a:pt x="123" y="6"/>
                    <a:pt x="123" y="6"/>
                  </a:cubicBezTo>
                  <a:lnTo>
                    <a:pt x="82" y="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dirty="0">
                <a:solidFill>
                  <a:srgbClr val="58585A"/>
                </a:solidFill>
              </a:endParaRPr>
            </a:p>
          </p:txBody>
        </p:sp>
      </p:grpSp>
      <p:grpSp>
        <p:nvGrpSpPr>
          <p:cNvPr id="39" name="Group 38">
            <a:extLst>
              <a:ext uri="{FF2B5EF4-FFF2-40B4-BE49-F238E27FC236}">
                <a16:creationId xmlns:a16="http://schemas.microsoft.com/office/drawing/2014/main" id="{B3942292-1392-8042-B35F-82E535156675}"/>
              </a:ext>
            </a:extLst>
          </p:cNvPr>
          <p:cNvGrpSpPr/>
          <p:nvPr/>
        </p:nvGrpSpPr>
        <p:grpSpPr>
          <a:xfrm>
            <a:off x="609600" y="2404490"/>
            <a:ext cx="7924799" cy="685800"/>
            <a:chOff x="609600" y="2362199"/>
            <a:chExt cx="7924799" cy="685800"/>
          </a:xfrm>
        </p:grpSpPr>
        <p:sp>
          <p:nvSpPr>
            <p:cNvPr id="40" name="TextBox 39">
              <a:extLst>
                <a:ext uri="{FF2B5EF4-FFF2-40B4-BE49-F238E27FC236}">
                  <a16:creationId xmlns:a16="http://schemas.microsoft.com/office/drawing/2014/main" id="{FF8EFAF7-D826-F64C-B1C7-CF50B20EA71E}"/>
                </a:ext>
              </a:extLst>
            </p:cNvPr>
            <p:cNvSpPr txBox="1"/>
            <p:nvPr/>
          </p:nvSpPr>
          <p:spPr>
            <a:xfrm>
              <a:off x="609600" y="2362199"/>
              <a:ext cx="3840480" cy="685800"/>
            </a:xfrm>
            <a:prstGeom prst="rect">
              <a:avLst/>
            </a:prstGeom>
            <a:solidFill>
              <a:schemeClr val="accent2"/>
            </a:solidFill>
          </p:spPr>
          <p:txBody>
            <a:bodyPr wrap="square" anchor="ctr">
              <a:noAutofit/>
            </a:bodyPr>
            <a:lstStyle/>
            <a:p>
              <a:pPr algn="ctr" eaLnBrk="0" fontAlgn="base" hangingPunct="0">
                <a:spcBef>
                  <a:spcPct val="0"/>
                </a:spcBef>
                <a:spcAft>
                  <a:spcPct val="0"/>
                </a:spcAft>
                <a:defRPr/>
              </a:pPr>
              <a:r>
                <a:rPr lang="en-US" b="1" dirty="0">
                  <a:solidFill>
                    <a:srgbClr val="FFFFFF"/>
                  </a:solidFill>
                </a:rPr>
                <a:t>Goals</a:t>
              </a:r>
              <a:endParaRPr lang="en-US" b="1" u="sng" dirty="0">
                <a:solidFill>
                  <a:srgbClr val="FFFFFF"/>
                </a:solidFill>
                <a:cs typeface="Arial"/>
              </a:endParaRPr>
            </a:p>
          </p:txBody>
        </p:sp>
        <p:sp>
          <p:nvSpPr>
            <p:cNvPr id="41" name="Rectangle 40">
              <a:extLst>
                <a:ext uri="{FF2B5EF4-FFF2-40B4-BE49-F238E27FC236}">
                  <a16:creationId xmlns:a16="http://schemas.microsoft.com/office/drawing/2014/main" id="{6D7957C1-57DA-B347-B166-61AE4993179B}"/>
                </a:ext>
              </a:extLst>
            </p:cNvPr>
            <p:cNvSpPr/>
            <p:nvPr/>
          </p:nvSpPr>
          <p:spPr>
            <a:xfrm>
              <a:off x="4491868" y="2362199"/>
              <a:ext cx="4042531" cy="685800"/>
            </a:xfrm>
            <a:prstGeom prst="rect">
              <a:avLst/>
            </a:prstGeom>
            <a:ln w="6350">
              <a:solidFill>
                <a:schemeClr val="tx1"/>
              </a:solidFill>
            </a:ln>
          </p:spPr>
          <p:txBody>
            <a:bodyPr wrap="square" anchor="ctr">
              <a:noAutofit/>
            </a:bodyPr>
            <a:lstStyle/>
            <a:p>
              <a:pPr algn="ctr" eaLnBrk="0" fontAlgn="base" hangingPunct="0">
                <a:spcBef>
                  <a:spcPct val="0"/>
                </a:spcBef>
                <a:spcAft>
                  <a:spcPct val="0"/>
                </a:spcAft>
              </a:pPr>
              <a:r>
                <a:rPr lang="en-US" sz="1400" dirty="0">
                  <a:solidFill>
                    <a:srgbClr val="58585A"/>
                  </a:solidFill>
                </a:rPr>
                <a:t>The funder and provider identify goals they collectively want to achieve for a defined population</a:t>
              </a:r>
            </a:p>
          </p:txBody>
        </p:sp>
        <p:sp>
          <p:nvSpPr>
            <p:cNvPr id="42" name="Freeform 67">
              <a:extLst>
                <a:ext uri="{FF2B5EF4-FFF2-40B4-BE49-F238E27FC236}">
                  <a16:creationId xmlns:a16="http://schemas.microsoft.com/office/drawing/2014/main" id="{2C9EA570-881B-014A-9FF6-C946DF080FE0}"/>
                </a:ext>
              </a:extLst>
            </p:cNvPr>
            <p:cNvSpPr>
              <a:spLocks noChangeAspect="1" noEditPoints="1"/>
            </p:cNvSpPr>
            <p:nvPr/>
          </p:nvSpPr>
          <p:spPr bwMode="auto">
            <a:xfrm>
              <a:off x="744330" y="2524329"/>
              <a:ext cx="451350" cy="405141"/>
            </a:xfrm>
            <a:custGeom>
              <a:avLst/>
              <a:gdLst>
                <a:gd name="T0" fmla="*/ 147 w 200"/>
                <a:gd name="T1" fmla="*/ 162 h 179"/>
                <a:gd name="T2" fmla="*/ 147 w 200"/>
                <a:gd name="T3" fmla="*/ 179 h 179"/>
                <a:gd name="T4" fmla="*/ 100 w 200"/>
                <a:gd name="T5" fmla="*/ 179 h 179"/>
                <a:gd name="T6" fmla="*/ 53 w 200"/>
                <a:gd name="T7" fmla="*/ 179 h 179"/>
                <a:gd name="T8" fmla="*/ 53 w 200"/>
                <a:gd name="T9" fmla="*/ 162 h 179"/>
                <a:gd name="T10" fmla="*/ 61 w 200"/>
                <a:gd name="T11" fmla="*/ 155 h 179"/>
                <a:gd name="T12" fmla="*/ 100 w 200"/>
                <a:gd name="T13" fmla="*/ 155 h 179"/>
                <a:gd name="T14" fmla="*/ 138 w 200"/>
                <a:gd name="T15" fmla="*/ 155 h 179"/>
                <a:gd name="T16" fmla="*/ 147 w 200"/>
                <a:gd name="T17" fmla="*/ 162 h 179"/>
                <a:gd name="T18" fmla="*/ 139 w 200"/>
                <a:gd name="T19" fmla="*/ 100 h 179"/>
                <a:gd name="T20" fmla="*/ 113 w 200"/>
                <a:gd name="T21" fmla="*/ 129 h 179"/>
                <a:gd name="T22" fmla="*/ 116 w 200"/>
                <a:gd name="T23" fmla="*/ 142 h 179"/>
                <a:gd name="T24" fmla="*/ 125 w 200"/>
                <a:gd name="T25" fmla="*/ 153 h 179"/>
                <a:gd name="T26" fmla="*/ 100 w 200"/>
                <a:gd name="T27" fmla="*/ 153 h 179"/>
                <a:gd name="T28" fmla="*/ 75 w 200"/>
                <a:gd name="T29" fmla="*/ 153 h 179"/>
                <a:gd name="T30" fmla="*/ 83 w 200"/>
                <a:gd name="T31" fmla="*/ 142 h 179"/>
                <a:gd name="T32" fmla="*/ 86 w 200"/>
                <a:gd name="T33" fmla="*/ 129 h 179"/>
                <a:gd name="T34" fmla="*/ 61 w 200"/>
                <a:gd name="T35" fmla="*/ 100 h 179"/>
                <a:gd name="T36" fmla="*/ 1 w 200"/>
                <a:gd name="T37" fmla="*/ 42 h 179"/>
                <a:gd name="T38" fmla="*/ 37 w 200"/>
                <a:gd name="T39" fmla="*/ 19 h 179"/>
                <a:gd name="T40" fmla="*/ 36 w 200"/>
                <a:gd name="T41" fmla="*/ 0 h 179"/>
                <a:gd name="T42" fmla="*/ 100 w 200"/>
                <a:gd name="T43" fmla="*/ 0 h 179"/>
                <a:gd name="T44" fmla="*/ 163 w 200"/>
                <a:gd name="T45" fmla="*/ 0 h 179"/>
                <a:gd name="T46" fmla="*/ 163 w 200"/>
                <a:gd name="T47" fmla="*/ 19 h 179"/>
                <a:gd name="T48" fmla="*/ 199 w 200"/>
                <a:gd name="T49" fmla="*/ 42 h 179"/>
                <a:gd name="T50" fmla="*/ 139 w 200"/>
                <a:gd name="T51" fmla="*/ 100 h 179"/>
                <a:gd name="T52" fmla="*/ 84 w 200"/>
                <a:gd name="T53" fmla="*/ 118 h 179"/>
                <a:gd name="T54" fmla="*/ 53 w 200"/>
                <a:gd name="T55" fmla="*/ 16 h 179"/>
                <a:gd name="T56" fmla="*/ 48 w 200"/>
                <a:gd name="T57" fmla="*/ 12 h 179"/>
                <a:gd name="T58" fmla="*/ 84 w 200"/>
                <a:gd name="T59" fmla="*/ 118 h 179"/>
                <a:gd name="T60" fmla="*/ 11 w 200"/>
                <a:gd name="T61" fmla="*/ 42 h 179"/>
                <a:gd name="T62" fmla="*/ 54 w 200"/>
                <a:gd name="T63" fmla="*/ 88 h 179"/>
                <a:gd name="T64" fmla="*/ 37 w 200"/>
                <a:gd name="T65" fmla="*/ 29 h 179"/>
                <a:gd name="T66" fmla="*/ 11 w 200"/>
                <a:gd name="T67" fmla="*/ 42 h 179"/>
                <a:gd name="T68" fmla="*/ 162 w 200"/>
                <a:gd name="T69" fmla="*/ 29 h 179"/>
                <a:gd name="T70" fmla="*/ 145 w 200"/>
                <a:gd name="T71" fmla="*/ 88 h 179"/>
                <a:gd name="T72" fmla="*/ 188 w 200"/>
                <a:gd name="T73" fmla="*/ 42 h 179"/>
                <a:gd name="T74" fmla="*/ 162 w 200"/>
                <a:gd name="T75" fmla="*/ 2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0" h="179">
                  <a:moveTo>
                    <a:pt x="147" y="162"/>
                  </a:moveTo>
                  <a:cubicBezTo>
                    <a:pt x="147" y="179"/>
                    <a:pt x="147" y="179"/>
                    <a:pt x="147" y="179"/>
                  </a:cubicBezTo>
                  <a:cubicBezTo>
                    <a:pt x="100" y="179"/>
                    <a:pt x="100" y="179"/>
                    <a:pt x="100" y="179"/>
                  </a:cubicBezTo>
                  <a:cubicBezTo>
                    <a:pt x="53" y="179"/>
                    <a:pt x="53" y="179"/>
                    <a:pt x="53" y="179"/>
                  </a:cubicBezTo>
                  <a:cubicBezTo>
                    <a:pt x="53" y="162"/>
                    <a:pt x="53" y="162"/>
                    <a:pt x="53" y="162"/>
                  </a:cubicBezTo>
                  <a:cubicBezTo>
                    <a:pt x="53" y="162"/>
                    <a:pt x="53" y="155"/>
                    <a:pt x="61" y="155"/>
                  </a:cubicBezTo>
                  <a:cubicBezTo>
                    <a:pt x="69" y="155"/>
                    <a:pt x="100" y="155"/>
                    <a:pt x="100" y="155"/>
                  </a:cubicBezTo>
                  <a:cubicBezTo>
                    <a:pt x="100" y="155"/>
                    <a:pt x="131" y="155"/>
                    <a:pt x="138" y="155"/>
                  </a:cubicBezTo>
                  <a:cubicBezTo>
                    <a:pt x="146" y="155"/>
                    <a:pt x="147" y="162"/>
                    <a:pt x="147" y="162"/>
                  </a:cubicBezTo>
                  <a:close/>
                  <a:moveTo>
                    <a:pt x="139" y="100"/>
                  </a:moveTo>
                  <a:cubicBezTo>
                    <a:pt x="126" y="120"/>
                    <a:pt x="113" y="129"/>
                    <a:pt x="113" y="129"/>
                  </a:cubicBezTo>
                  <a:cubicBezTo>
                    <a:pt x="113" y="129"/>
                    <a:pt x="104" y="136"/>
                    <a:pt x="116" y="142"/>
                  </a:cubicBezTo>
                  <a:cubicBezTo>
                    <a:pt x="128" y="148"/>
                    <a:pt x="125" y="153"/>
                    <a:pt x="125" y="153"/>
                  </a:cubicBezTo>
                  <a:cubicBezTo>
                    <a:pt x="100" y="153"/>
                    <a:pt x="100" y="153"/>
                    <a:pt x="100" y="153"/>
                  </a:cubicBezTo>
                  <a:cubicBezTo>
                    <a:pt x="75" y="153"/>
                    <a:pt x="75" y="153"/>
                    <a:pt x="75" y="153"/>
                  </a:cubicBezTo>
                  <a:cubicBezTo>
                    <a:pt x="75" y="153"/>
                    <a:pt x="72" y="148"/>
                    <a:pt x="83" y="142"/>
                  </a:cubicBezTo>
                  <a:cubicBezTo>
                    <a:pt x="95" y="136"/>
                    <a:pt x="86" y="129"/>
                    <a:pt x="86" y="129"/>
                  </a:cubicBezTo>
                  <a:cubicBezTo>
                    <a:pt x="86" y="129"/>
                    <a:pt x="73" y="120"/>
                    <a:pt x="61" y="100"/>
                  </a:cubicBezTo>
                  <a:cubicBezTo>
                    <a:pt x="29" y="96"/>
                    <a:pt x="0" y="64"/>
                    <a:pt x="1" y="42"/>
                  </a:cubicBezTo>
                  <a:cubicBezTo>
                    <a:pt x="1" y="35"/>
                    <a:pt x="6" y="18"/>
                    <a:pt x="37" y="19"/>
                  </a:cubicBezTo>
                  <a:cubicBezTo>
                    <a:pt x="36" y="13"/>
                    <a:pt x="36" y="7"/>
                    <a:pt x="36" y="0"/>
                  </a:cubicBezTo>
                  <a:cubicBezTo>
                    <a:pt x="100" y="0"/>
                    <a:pt x="100" y="0"/>
                    <a:pt x="100" y="0"/>
                  </a:cubicBezTo>
                  <a:cubicBezTo>
                    <a:pt x="163" y="0"/>
                    <a:pt x="163" y="0"/>
                    <a:pt x="163" y="0"/>
                  </a:cubicBezTo>
                  <a:cubicBezTo>
                    <a:pt x="163" y="7"/>
                    <a:pt x="163" y="13"/>
                    <a:pt x="163" y="19"/>
                  </a:cubicBezTo>
                  <a:cubicBezTo>
                    <a:pt x="194" y="18"/>
                    <a:pt x="198" y="35"/>
                    <a:pt x="199" y="42"/>
                  </a:cubicBezTo>
                  <a:cubicBezTo>
                    <a:pt x="200" y="64"/>
                    <a:pt x="171" y="96"/>
                    <a:pt x="139" y="100"/>
                  </a:cubicBezTo>
                  <a:close/>
                  <a:moveTo>
                    <a:pt x="84" y="118"/>
                  </a:moveTo>
                  <a:cubicBezTo>
                    <a:pt x="47" y="61"/>
                    <a:pt x="53" y="23"/>
                    <a:pt x="53" y="16"/>
                  </a:cubicBezTo>
                  <a:cubicBezTo>
                    <a:pt x="54" y="8"/>
                    <a:pt x="49" y="8"/>
                    <a:pt x="48" y="12"/>
                  </a:cubicBezTo>
                  <a:cubicBezTo>
                    <a:pt x="35" y="56"/>
                    <a:pt x="84" y="118"/>
                    <a:pt x="84" y="118"/>
                  </a:cubicBezTo>
                  <a:close/>
                  <a:moveTo>
                    <a:pt x="11" y="42"/>
                  </a:moveTo>
                  <a:cubicBezTo>
                    <a:pt x="11" y="56"/>
                    <a:pt x="30" y="81"/>
                    <a:pt x="54" y="88"/>
                  </a:cubicBezTo>
                  <a:cubicBezTo>
                    <a:pt x="46" y="73"/>
                    <a:pt x="40" y="54"/>
                    <a:pt x="37" y="29"/>
                  </a:cubicBezTo>
                  <a:cubicBezTo>
                    <a:pt x="26" y="29"/>
                    <a:pt x="12" y="31"/>
                    <a:pt x="11" y="42"/>
                  </a:cubicBezTo>
                  <a:close/>
                  <a:moveTo>
                    <a:pt x="162" y="29"/>
                  </a:moveTo>
                  <a:cubicBezTo>
                    <a:pt x="159" y="54"/>
                    <a:pt x="153" y="73"/>
                    <a:pt x="145" y="88"/>
                  </a:cubicBezTo>
                  <a:cubicBezTo>
                    <a:pt x="169" y="81"/>
                    <a:pt x="188" y="56"/>
                    <a:pt x="188" y="42"/>
                  </a:cubicBezTo>
                  <a:cubicBezTo>
                    <a:pt x="187" y="31"/>
                    <a:pt x="173" y="29"/>
                    <a:pt x="162" y="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lang="en-US" dirty="0">
                <a:solidFill>
                  <a:srgbClr val="58585A"/>
                </a:solidFill>
              </a:endParaRPr>
            </a:p>
          </p:txBody>
        </p:sp>
      </p:grpSp>
      <p:grpSp>
        <p:nvGrpSpPr>
          <p:cNvPr id="43" name="Group 42">
            <a:extLst>
              <a:ext uri="{FF2B5EF4-FFF2-40B4-BE49-F238E27FC236}">
                <a16:creationId xmlns:a16="http://schemas.microsoft.com/office/drawing/2014/main" id="{A5596108-0BA0-704B-9C82-A5D618653E33}"/>
              </a:ext>
            </a:extLst>
          </p:cNvPr>
          <p:cNvGrpSpPr/>
          <p:nvPr/>
        </p:nvGrpSpPr>
        <p:grpSpPr>
          <a:xfrm>
            <a:off x="609600" y="3907344"/>
            <a:ext cx="7924799" cy="685800"/>
            <a:chOff x="609600" y="3886200"/>
            <a:chExt cx="7924799" cy="685800"/>
          </a:xfrm>
        </p:grpSpPr>
        <p:sp>
          <p:nvSpPr>
            <p:cNvPr id="44" name="TextBox 43">
              <a:extLst>
                <a:ext uri="{FF2B5EF4-FFF2-40B4-BE49-F238E27FC236}">
                  <a16:creationId xmlns:a16="http://schemas.microsoft.com/office/drawing/2014/main" id="{88904DFB-4FFF-0244-9D91-34021CE2B9F7}"/>
                </a:ext>
              </a:extLst>
            </p:cNvPr>
            <p:cNvSpPr txBox="1"/>
            <p:nvPr/>
          </p:nvSpPr>
          <p:spPr>
            <a:xfrm>
              <a:off x="609600" y="3886200"/>
              <a:ext cx="3840480" cy="685800"/>
            </a:xfrm>
            <a:prstGeom prst="rect">
              <a:avLst/>
            </a:prstGeom>
            <a:solidFill>
              <a:schemeClr val="accent1"/>
            </a:solidFill>
          </p:spPr>
          <p:txBody>
            <a:bodyPr wrap="square" anchor="ctr">
              <a:noAutofit/>
            </a:bodyPr>
            <a:lstStyle/>
            <a:p>
              <a:pPr algn="ctr" eaLnBrk="0" fontAlgn="base" hangingPunct="0">
                <a:spcBef>
                  <a:spcPct val="0"/>
                </a:spcBef>
                <a:spcAft>
                  <a:spcPct val="0"/>
                </a:spcAft>
                <a:defRPr/>
              </a:pPr>
              <a:r>
                <a:rPr lang="en-US" b="1" dirty="0">
                  <a:solidFill>
                    <a:srgbClr val="FFFFFF"/>
                  </a:solidFill>
                </a:rPr>
                <a:t>Data sharing &amp; evaluation</a:t>
              </a:r>
            </a:p>
          </p:txBody>
        </p:sp>
        <p:sp>
          <p:nvSpPr>
            <p:cNvPr id="45" name="Content Placeholder 6">
              <a:extLst>
                <a:ext uri="{FF2B5EF4-FFF2-40B4-BE49-F238E27FC236}">
                  <a16:creationId xmlns:a16="http://schemas.microsoft.com/office/drawing/2014/main" id="{B7B0E8EF-9726-F94D-A73B-10BD74429439}"/>
                </a:ext>
              </a:extLst>
            </p:cNvPr>
            <p:cNvSpPr txBox="1">
              <a:spLocks/>
            </p:cNvSpPr>
            <p:nvPr/>
          </p:nvSpPr>
          <p:spPr bwMode="auto">
            <a:xfrm>
              <a:off x="4491868" y="3886200"/>
              <a:ext cx="4042531" cy="685800"/>
            </a:xfrm>
            <a:prstGeom prst="rect">
              <a:avLst/>
            </a:prstGeom>
            <a:noFill/>
            <a:ln w="63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t"/>
            <a:lstStyle>
              <a:lvl1pPr eaLnBrk="0" hangingPunct="0">
                <a:spcBef>
                  <a:spcPct val="20000"/>
                </a:spcBef>
                <a:buFont typeface="Arial" panose="020B0604020202020204" pitchFamily="34" charset="0"/>
                <a:buChar char="•"/>
                <a:defRPr sz="2000">
                  <a:solidFill>
                    <a:schemeClr val="tx1"/>
                  </a:solidFill>
                  <a:latin typeface="Times New Roman" panose="02020603050405020304" pitchFamily="18" charset="0"/>
                  <a:ea typeface="MS PGothic" panose="020B0600070205080204" pitchFamily="34" charset="-128"/>
                  <a:cs typeface="Helvetica" panose="020B0604020202020204" pitchFamily="34" charset="0"/>
                </a:defRPr>
              </a:lvl1pPr>
              <a:lvl2pPr marL="742950" indent="-28575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ea typeface="MS PGothic" panose="020B0600070205080204" pitchFamily="34" charset="-128"/>
                  <a:cs typeface="Helvetica" panose="020B060402020202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ea typeface="MS PGothic" panose="020B0600070205080204" pitchFamily="34" charset="-128"/>
                  <a:cs typeface="Helvetica"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ea typeface="MS PGothic" panose="020B0600070205080204" pitchFamily="34" charset="-128"/>
                  <a:cs typeface="Helvetica"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Times New Roman" panose="02020603050405020304" pitchFamily="18" charset="0"/>
                  <a:ea typeface="MS PGothic" panose="020B0600070205080204" pitchFamily="34" charset="-128"/>
                  <a:cs typeface="Helvetica"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MS PGothic" panose="020B0600070205080204" pitchFamily="34" charset="-128"/>
                  <a:cs typeface="Helvetica"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MS PGothic" panose="020B0600070205080204" pitchFamily="34" charset="-128"/>
                  <a:cs typeface="Helvetica"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MS PGothic" panose="020B0600070205080204" pitchFamily="34" charset="-128"/>
                  <a:cs typeface="Helvetica"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MS PGothic" panose="020B0600070205080204" pitchFamily="34" charset="-128"/>
                  <a:cs typeface="Helvetica" panose="020B0604020202020204" pitchFamily="34" charset="0"/>
                </a:defRPr>
              </a:lvl9pPr>
            </a:lstStyle>
            <a:p>
              <a:pPr algn="ctr" fontAlgn="base">
                <a:spcAft>
                  <a:spcPct val="0"/>
                </a:spcAft>
                <a:buFont typeface="Arial" panose="020B0604020202020204" pitchFamily="34" charset="0"/>
                <a:buNone/>
              </a:pPr>
              <a:r>
                <a:rPr lang="en-US" sz="1400" dirty="0">
                  <a:solidFill>
                    <a:srgbClr val="58585A"/>
                  </a:solidFill>
                  <a:latin typeface="Calibri"/>
                </a:rPr>
                <a:t>The funder and provider collect and share data on those metrics during the contract period (and afterwards) to ensure accountability</a:t>
              </a:r>
            </a:p>
          </p:txBody>
        </p:sp>
        <p:pic>
          <p:nvPicPr>
            <p:cNvPr id="46" name="Picture 45">
              <a:extLst>
                <a:ext uri="{FF2B5EF4-FFF2-40B4-BE49-F238E27FC236}">
                  <a16:creationId xmlns:a16="http://schemas.microsoft.com/office/drawing/2014/main" id="{CC4ED907-D3D3-3F47-B6A5-E72CAFE2D3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962400"/>
              <a:ext cx="494579" cy="494579"/>
            </a:xfrm>
            <a:prstGeom prst="rect">
              <a:avLst/>
            </a:prstGeom>
          </p:spPr>
        </p:pic>
      </p:grpSp>
      <p:grpSp>
        <p:nvGrpSpPr>
          <p:cNvPr id="47" name="Group 46">
            <a:extLst>
              <a:ext uri="{FF2B5EF4-FFF2-40B4-BE49-F238E27FC236}">
                <a16:creationId xmlns:a16="http://schemas.microsoft.com/office/drawing/2014/main" id="{00C18D4D-3A5B-4D42-A32E-2AC5566E998D}"/>
              </a:ext>
            </a:extLst>
          </p:cNvPr>
          <p:cNvGrpSpPr/>
          <p:nvPr/>
        </p:nvGrpSpPr>
        <p:grpSpPr>
          <a:xfrm>
            <a:off x="609600" y="5410199"/>
            <a:ext cx="7924799" cy="685800"/>
            <a:chOff x="609600" y="5410199"/>
            <a:chExt cx="7924799" cy="685800"/>
          </a:xfrm>
        </p:grpSpPr>
        <p:sp>
          <p:nvSpPr>
            <p:cNvPr id="48" name="TextBox 47">
              <a:extLst>
                <a:ext uri="{FF2B5EF4-FFF2-40B4-BE49-F238E27FC236}">
                  <a16:creationId xmlns:a16="http://schemas.microsoft.com/office/drawing/2014/main" id="{C4567A04-8326-CF4D-83F1-3F4EBFB230E0}"/>
                </a:ext>
              </a:extLst>
            </p:cNvPr>
            <p:cNvSpPr txBox="1"/>
            <p:nvPr/>
          </p:nvSpPr>
          <p:spPr>
            <a:xfrm>
              <a:off x="609600" y="5410199"/>
              <a:ext cx="3840480" cy="685800"/>
            </a:xfrm>
            <a:prstGeom prst="rect">
              <a:avLst/>
            </a:prstGeom>
            <a:solidFill>
              <a:schemeClr val="accent1"/>
            </a:solidFill>
          </p:spPr>
          <p:txBody>
            <a:bodyPr wrap="square" anchor="ctr">
              <a:noAutofit/>
            </a:bodyPr>
            <a:lstStyle/>
            <a:p>
              <a:pPr algn="ctr" eaLnBrk="0" fontAlgn="base" hangingPunct="0">
                <a:spcBef>
                  <a:spcPct val="0"/>
                </a:spcBef>
                <a:spcAft>
                  <a:spcPct val="0"/>
                </a:spcAft>
                <a:defRPr/>
              </a:pPr>
              <a:r>
                <a:rPr lang="en-US" b="1" dirty="0">
                  <a:solidFill>
                    <a:srgbClr val="FFFFFF"/>
                  </a:solidFill>
                </a:rPr>
                <a:t>Incentive structures</a:t>
              </a:r>
            </a:p>
          </p:txBody>
        </p:sp>
        <p:sp>
          <p:nvSpPr>
            <p:cNvPr id="49" name="TextBox 48">
              <a:extLst>
                <a:ext uri="{FF2B5EF4-FFF2-40B4-BE49-F238E27FC236}">
                  <a16:creationId xmlns:a16="http://schemas.microsoft.com/office/drawing/2014/main" id="{924535FC-5EC5-DA44-B745-990150214448}"/>
                </a:ext>
              </a:extLst>
            </p:cNvPr>
            <p:cNvSpPr txBox="1"/>
            <p:nvPr/>
          </p:nvSpPr>
          <p:spPr>
            <a:xfrm>
              <a:off x="4491868" y="5410199"/>
              <a:ext cx="4042531" cy="685800"/>
            </a:xfrm>
            <a:prstGeom prst="rect">
              <a:avLst/>
            </a:prstGeom>
            <a:noFill/>
            <a:ln>
              <a:solidFill>
                <a:schemeClr val="tx1"/>
              </a:solidFill>
            </a:ln>
          </p:spPr>
          <p:txBody>
            <a:bodyPr wrap="square" rtlCol="0" anchor="t">
              <a:noAutofit/>
            </a:bodyPr>
            <a:lstStyle/>
            <a:p>
              <a:pPr algn="ctr" eaLnBrk="0" fontAlgn="base" hangingPunct="0">
                <a:spcBef>
                  <a:spcPct val="0"/>
                </a:spcBef>
                <a:spcAft>
                  <a:spcPct val="0"/>
                </a:spcAft>
              </a:pPr>
              <a:r>
                <a:rPr lang="en-US" sz="1400" dirty="0">
                  <a:solidFill>
                    <a:srgbClr val="58585A"/>
                  </a:solidFill>
                </a:rPr>
                <a:t>The funder will reward providers that meet or exceed outcomes goals &amp; measurably improve lives through both financial &amp; non-financial incentives</a:t>
              </a:r>
            </a:p>
          </p:txBody>
        </p:sp>
        <p:pic>
          <p:nvPicPr>
            <p:cNvPr id="50" name="Picture 49">
              <a:extLst>
                <a:ext uri="{FF2B5EF4-FFF2-40B4-BE49-F238E27FC236}">
                  <a16:creationId xmlns:a16="http://schemas.microsoft.com/office/drawing/2014/main" id="{520B7875-7358-ED4C-A5F4-3BC034525D3E}"/>
                </a:ext>
              </a:extLst>
            </p:cNvPr>
            <p:cNvPicPr>
              <a:picLocks/>
            </p:cNvPicPr>
            <p:nvPr/>
          </p:nvPicPr>
          <p:blipFill>
            <a:blip r:embed="rId3"/>
            <a:stretch>
              <a:fillRect/>
            </a:stretch>
          </p:blipFill>
          <p:spPr>
            <a:xfrm>
              <a:off x="685800" y="5565071"/>
              <a:ext cx="378529" cy="378529"/>
            </a:xfrm>
            <a:prstGeom prst="rect">
              <a:avLst/>
            </a:prstGeom>
          </p:spPr>
        </p:pic>
      </p:grpSp>
      <p:grpSp>
        <p:nvGrpSpPr>
          <p:cNvPr id="51" name="Group 50">
            <a:extLst>
              <a:ext uri="{FF2B5EF4-FFF2-40B4-BE49-F238E27FC236}">
                <a16:creationId xmlns:a16="http://schemas.microsoft.com/office/drawing/2014/main" id="{A0F3896C-28ED-6E4F-820E-77118716EAC1}"/>
              </a:ext>
            </a:extLst>
          </p:cNvPr>
          <p:cNvGrpSpPr/>
          <p:nvPr/>
        </p:nvGrpSpPr>
        <p:grpSpPr>
          <a:xfrm>
            <a:off x="609600" y="1600199"/>
            <a:ext cx="7924799" cy="738664"/>
            <a:chOff x="609600" y="1600199"/>
            <a:chExt cx="7924799" cy="738664"/>
          </a:xfrm>
        </p:grpSpPr>
        <p:sp>
          <p:nvSpPr>
            <p:cNvPr id="52" name="TextBox 51">
              <a:extLst>
                <a:ext uri="{FF2B5EF4-FFF2-40B4-BE49-F238E27FC236}">
                  <a16:creationId xmlns:a16="http://schemas.microsoft.com/office/drawing/2014/main" id="{2F10538C-2A6D-F94D-988D-608173B9F063}"/>
                </a:ext>
              </a:extLst>
            </p:cNvPr>
            <p:cNvSpPr txBox="1"/>
            <p:nvPr/>
          </p:nvSpPr>
          <p:spPr>
            <a:xfrm>
              <a:off x="4491868" y="1600199"/>
              <a:ext cx="4042531" cy="738664"/>
            </a:xfrm>
            <a:prstGeom prst="rect">
              <a:avLst/>
            </a:prstGeom>
            <a:noFill/>
            <a:ln w="6350">
              <a:solidFill>
                <a:schemeClr val="tx1"/>
              </a:solidFill>
            </a:ln>
          </p:spPr>
          <p:txBody>
            <a:bodyPr wrap="square" rtlCol="0">
              <a:spAutoFit/>
            </a:bodyPr>
            <a:lstStyle/>
            <a:p>
              <a:pPr algn="ctr" eaLnBrk="0" fontAlgn="base" hangingPunct="0">
                <a:spcBef>
                  <a:spcPct val="0"/>
                </a:spcBef>
                <a:spcAft>
                  <a:spcPct val="0"/>
                </a:spcAft>
              </a:pPr>
              <a:r>
                <a:rPr lang="en-US" sz="1400" dirty="0">
                  <a:solidFill>
                    <a:srgbClr val="58585A"/>
                  </a:solidFill>
                </a:rPr>
                <a:t>All components are developed in close collaboration with a community of agencies, funders, providers, and service recipients</a:t>
              </a:r>
            </a:p>
          </p:txBody>
        </p:sp>
        <p:sp>
          <p:nvSpPr>
            <p:cNvPr id="53" name="Rectangle 52">
              <a:extLst>
                <a:ext uri="{FF2B5EF4-FFF2-40B4-BE49-F238E27FC236}">
                  <a16:creationId xmlns:a16="http://schemas.microsoft.com/office/drawing/2014/main" id="{BEA22861-9BC8-4044-A98F-331145C75F68}"/>
                </a:ext>
              </a:extLst>
            </p:cNvPr>
            <p:cNvSpPr/>
            <p:nvPr/>
          </p:nvSpPr>
          <p:spPr>
            <a:xfrm>
              <a:off x="609600" y="1600199"/>
              <a:ext cx="3840480" cy="685800"/>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eaLnBrk="0" fontAlgn="base" hangingPunct="0">
                <a:spcBef>
                  <a:spcPct val="0"/>
                </a:spcBef>
                <a:spcAft>
                  <a:spcPct val="0"/>
                </a:spcAft>
              </a:pPr>
              <a:r>
                <a:rPr lang="en-US" b="1" dirty="0">
                  <a:solidFill>
                    <a:srgbClr val="FFFFFF"/>
                  </a:solidFill>
                </a:rPr>
                <a:t>          </a:t>
              </a:r>
              <a:r>
                <a:rPr lang="en-US" b="1" dirty="0">
                  <a:solidFill>
                    <a:srgbClr val="FFFFFF"/>
                  </a:solidFill>
                  <a:ea typeface="Roboto Condensed" pitchFamily="2" charset="0"/>
                </a:rPr>
                <a:t>Stakeholder Engagement</a:t>
              </a:r>
            </a:p>
          </p:txBody>
        </p:sp>
        <p:pic>
          <p:nvPicPr>
            <p:cNvPr id="54" name="Picture 53">
              <a:extLst>
                <a:ext uri="{FF2B5EF4-FFF2-40B4-BE49-F238E27FC236}">
                  <a16:creationId xmlns:a16="http://schemas.microsoft.com/office/drawing/2014/main" id="{85EDB217-D1F6-0546-90E8-E46A2D03B9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653493"/>
              <a:ext cx="568411" cy="568411"/>
            </a:xfrm>
            <a:prstGeom prst="rect">
              <a:avLst/>
            </a:prstGeom>
          </p:spPr>
        </p:pic>
      </p:grpSp>
    </p:spTree>
    <p:extLst>
      <p:ext uri="{BB962C8B-B14F-4D97-AF65-F5344CB8AC3E}">
        <p14:creationId xmlns:p14="http://schemas.microsoft.com/office/powerpoint/2010/main" val="878382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127F6C0B-AF3C-7440-AFD0-14F8B990D9EF}"/>
              </a:ext>
            </a:extLst>
          </p:cNvPr>
          <p:cNvSpPr>
            <a:spLocks noGrp="1"/>
          </p:cNvSpPr>
          <p:nvPr>
            <p:ph type="dt" sz="half" idx="20"/>
          </p:nvPr>
        </p:nvSpPr>
        <p:spPr/>
        <p:txBody>
          <a:bodyPr/>
          <a:lstStyle/>
          <a:p>
            <a:pPr>
              <a:defRPr/>
            </a:pPr>
            <a:fld id="{5132C7BF-6D6A-4725-B202-5D0B956C24E8}" type="datetime1">
              <a:rPr lang="en-US" smtClean="0"/>
              <a:t>2/21/20</a:t>
            </a:fld>
            <a:endParaRPr lang="en-US" dirty="0"/>
          </a:p>
        </p:txBody>
      </p:sp>
      <p:sp>
        <p:nvSpPr>
          <p:cNvPr id="7" name="Footer Placeholder 6">
            <a:extLst>
              <a:ext uri="{FF2B5EF4-FFF2-40B4-BE49-F238E27FC236}">
                <a16:creationId xmlns:a16="http://schemas.microsoft.com/office/drawing/2014/main" id="{E2E2FD2B-9482-D049-A623-C453DF9D879B}"/>
              </a:ext>
            </a:extLst>
          </p:cNvPr>
          <p:cNvSpPr>
            <a:spLocks noGrp="1"/>
          </p:cNvSpPr>
          <p:nvPr>
            <p:ph type="ftr" sz="quarter" idx="21"/>
          </p:nvPr>
        </p:nvSpPr>
        <p:spPr/>
        <p:txBody>
          <a:bodyPr/>
          <a:lstStyle/>
          <a:p>
            <a:pPr algn="l">
              <a:defRPr/>
            </a:pPr>
            <a:r>
              <a:rPr lang="en-US" dirty="0" err="1"/>
              <a:t>www.thirdsectorcap.org</a:t>
            </a:r>
            <a:r>
              <a:rPr lang="en-US" dirty="0"/>
              <a:t>         		 © THIRD SECTOR CAPITAL PARTNERS, INC.</a:t>
            </a:r>
          </a:p>
        </p:txBody>
      </p:sp>
      <p:sp>
        <p:nvSpPr>
          <p:cNvPr id="8" name="Slide Number Placeholder 7">
            <a:extLst>
              <a:ext uri="{FF2B5EF4-FFF2-40B4-BE49-F238E27FC236}">
                <a16:creationId xmlns:a16="http://schemas.microsoft.com/office/drawing/2014/main" id="{4C08E683-3BEC-F549-8035-4B8980733290}"/>
              </a:ext>
            </a:extLst>
          </p:cNvPr>
          <p:cNvSpPr>
            <a:spLocks noGrp="1"/>
          </p:cNvSpPr>
          <p:nvPr>
            <p:ph type="sldNum" sz="quarter" idx="22"/>
          </p:nvPr>
        </p:nvSpPr>
        <p:spPr/>
        <p:txBody>
          <a:bodyPr/>
          <a:lstStyle/>
          <a:p>
            <a:pPr>
              <a:defRPr/>
            </a:pPr>
            <a:fld id="{CDBF65C0-43BC-47E3-9F30-ABF09042DD72}" type="slidenum">
              <a:rPr lang="en-US" smtClean="0"/>
              <a:pPr>
                <a:defRPr/>
              </a:pPr>
              <a:t>21</a:t>
            </a:fld>
            <a:endParaRPr lang="en-US" dirty="0"/>
          </a:p>
        </p:txBody>
      </p:sp>
      <p:sp>
        <p:nvSpPr>
          <p:cNvPr id="24" name="Text Placeholder 2">
            <a:extLst>
              <a:ext uri="{FF2B5EF4-FFF2-40B4-BE49-F238E27FC236}">
                <a16:creationId xmlns:a16="http://schemas.microsoft.com/office/drawing/2014/main" id="{F0122BDD-7EC3-014E-B6B1-696602A5367E}"/>
              </a:ext>
            </a:extLst>
          </p:cNvPr>
          <p:cNvSpPr>
            <a:spLocks noGrp="1"/>
          </p:cNvSpPr>
          <p:nvPr>
            <p:ph type="body" sz="quarter" idx="15"/>
          </p:nvPr>
        </p:nvSpPr>
        <p:spPr>
          <a:xfrm>
            <a:off x="3658391" y="1063534"/>
            <a:ext cx="1827231" cy="307777"/>
          </a:xfrm>
        </p:spPr>
        <p:txBody>
          <a:bodyPr/>
          <a:lstStyle/>
          <a:p>
            <a:r>
              <a:rPr lang="en-US" dirty="0"/>
              <a:t>Questions to Consider</a:t>
            </a:r>
          </a:p>
        </p:txBody>
      </p:sp>
      <p:sp>
        <p:nvSpPr>
          <p:cNvPr id="25" name="Text Placeholder 3">
            <a:extLst>
              <a:ext uri="{FF2B5EF4-FFF2-40B4-BE49-F238E27FC236}">
                <a16:creationId xmlns:a16="http://schemas.microsoft.com/office/drawing/2014/main" id="{BB5C35BA-A339-1E4C-99E4-E0B13ED4C3C7}"/>
              </a:ext>
            </a:extLst>
          </p:cNvPr>
          <p:cNvSpPr>
            <a:spLocks noGrp="1"/>
          </p:cNvSpPr>
          <p:nvPr>
            <p:ph type="body" sz="quarter" idx="19"/>
          </p:nvPr>
        </p:nvSpPr>
        <p:spPr>
          <a:xfrm>
            <a:off x="465814" y="5892800"/>
            <a:ext cx="7927848" cy="215900"/>
          </a:xfrm>
        </p:spPr>
        <p:txBody>
          <a:bodyPr/>
          <a:lstStyle/>
          <a:p>
            <a:endParaRPr lang="en-US"/>
          </a:p>
        </p:txBody>
      </p:sp>
      <p:sp>
        <p:nvSpPr>
          <p:cNvPr id="26" name="Title 4">
            <a:extLst>
              <a:ext uri="{FF2B5EF4-FFF2-40B4-BE49-F238E27FC236}">
                <a16:creationId xmlns:a16="http://schemas.microsoft.com/office/drawing/2014/main" id="{475ECE60-DA7B-2845-BF0A-C4EBF8F8E52D}"/>
              </a:ext>
            </a:extLst>
          </p:cNvPr>
          <p:cNvSpPr>
            <a:spLocks noGrp="1"/>
          </p:cNvSpPr>
          <p:nvPr>
            <p:ph type="title"/>
          </p:nvPr>
        </p:nvSpPr>
        <p:spPr>
          <a:xfrm>
            <a:off x="608076" y="228600"/>
            <a:ext cx="7927848" cy="789708"/>
          </a:xfrm>
        </p:spPr>
        <p:txBody>
          <a:bodyPr/>
          <a:lstStyle/>
          <a:p>
            <a:r>
              <a:rPr lang="en-US" dirty="0"/>
              <a:t>Workforce partners can take initial steps to identify opportunities to embed an outcomes-oriented approach to accelerate existing goals and priorities</a:t>
            </a:r>
          </a:p>
        </p:txBody>
      </p:sp>
      <p:grpSp>
        <p:nvGrpSpPr>
          <p:cNvPr id="27" name="Group 26">
            <a:extLst>
              <a:ext uri="{FF2B5EF4-FFF2-40B4-BE49-F238E27FC236}">
                <a16:creationId xmlns:a16="http://schemas.microsoft.com/office/drawing/2014/main" id="{9461CCEF-9F90-E04E-B599-A7E3B0F44F1D}"/>
              </a:ext>
            </a:extLst>
          </p:cNvPr>
          <p:cNvGrpSpPr/>
          <p:nvPr/>
        </p:nvGrpSpPr>
        <p:grpSpPr>
          <a:xfrm>
            <a:off x="465814" y="1371311"/>
            <a:ext cx="8046293" cy="1219489"/>
            <a:chOff x="469057" y="1371311"/>
            <a:chExt cx="8046293" cy="1219489"/>
          </a:xfrm>
        </p:grpSpPr>
        <p:sp>
          <p:nvSpPr>
            <p:cNvPr id="28" name="TextBox 27">
              <a:extLst>
                <a:ext uri="{FF2B5EF4-FFF2-40B4-BE49-F238E27FC236}">
                  <a16:creationId xmlns:a16="http://schemas.microsoft.com/office/drawing/2014/main" id="{6C933F63-7F11-9845-A166-95980131DF4B}"/>
                </a:ext>
              </a:extLst>
            </p:cNvPr>
            <p:cNvSpPr txBox="1"/>
            <p:nvPr/>
          </p:nvSpPr>
          <p:spPr>
            <a:xfrm>
              <a:off x="631386" y="1506278"/>
              <a:ext cx="3490199" cy="1084522"/>
            </a:xfrm>
            <a:prstGeom prst="rect">
              <a:avLst/>
            </a:prstGeom>
            <a:solidFill>
              <a:schemeClr val="accent1"/>
            </a:solidFill>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dirty="0">
                  <a:solidFill>
                    <a:srgbClr val="FFFFFF"/>
                  </a:solidFill>
                </a:rPr>
                <a:t>Adopt Continuous Improvement Strategies</a:t>
              </a:r>
              <a:endParaRPr kumimoji="0" lang="en-US" sz="2000" b="1" i="0" u="none" strike="noStrike" kern="1200" cap="none" spc="0" normalizeH="0" baseline="0" noProof="0" dirty="0">
                <a:ln>
                  <a:noFill/>
                </a:ln>
                <a:solidFill>
                  <a:srgbClr val="FFFFFF"/>
                </a:solidFill>
                <a:effectLst/>
                <a:uLnTx/>
                <a:uFillTx/>
              </a:endParaRPr>
            </a:p>
          </p:txBody>
        </p:sp>
        <p:sp>
          <p:nvSpPr>
            <p:cNvPr id="29" name="Oval 28">
              <a:extLst>
                <a:ext uri="{FF2B5EF4-FFF2-40B4-BE49-F238E27FC236}">
                  <a16:creationId xmlns:a16="http://schemas.microsoft.com/office/drawing/2014/main" id="{4A3E63E1-B9C0-AA4B-A6FB-299083AAC591}"/>
                </a:ext>
              </a:extLst>
            </p:cNvPr>
            <p:cNvSpPr/>
            <p:nvPr/>
          </p:nvSpPr>
          <p:spPr>
            <a:xfrm>
              <a:off x="469057" y="1371311"/>
              <a:ext cx="391933" cy="329603"/>
            </a:xfrm>
            <a:prstGeom prst="ellipse">
              <a:avLst/>
            </a:prstGeom>
            <a:solidFill>
              <a:schemeClr val="accent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1</a:t>
              </a:r>
            </a:p>
          </p:txBody>
        </p:sp>
        <p:sp>
          <p:nvSpPr>
            <p:cNvPr id="30" name="Rectangle 29">
              <a:extLst>
                <a:ext uri="{FF2B5EF4-FFF2-40B4-BE49-F238E27FC236}">
                  <a16:creationId xmlns:a16="http://schemas.microsoft.com/office/drawing/2014/main" id="{F3A6E03F-4BDA-714C-A83D-2C38AF971FC6}"/>
                </a:ext>
              </a:extLst>
            </p:cNvPr>
            <p:cNvSpPr/>
            <p:nvPr/>
          </p:nvSpPr>
          <p:spPr>
            <a:xfrm>
              <a:off x="4191000" y="1506278"/>
              <a:ext cx="4324350" cy="1084522"/>
            </a:xfrm>
            <a:prstGeom prst="rect">
              <a:avLst/>
            </a:prstGeom>
            <a:noFill/>
            <a:ln>
              <a:solidFill>
                <a:schemeClr val="tx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en-US" sz="1600" dirty="0">
                  <a:solidFill>
                    <a:schemeClr val="tx1"/>
                  </a:solidFill>
                </a:rPr>
                <a:t>What </a:t>
              </a:r>
              <a:r>
                <a:rPr lang="en-US" sz="1600" b="1" dirty="0">
                  <a:solidFill>
                    <a:schemeClr val="tx1"/>
                  </a:solidFill>
                </a:rPr>
                <a:t>existing data could be shared and discussed with providers</a:t>
              </a:r>
              <a:r>
                <a:rPr lang="en-US" sz="1600" dirty="0">
                  <a:solidFill>
                    <a:schemeClr val="tx1"/>
                  </a:solidFill>
                </a:rPr>
                <a:t> in real-time in pursuit of ongoing learning and improvement?</a:t>
              </a:r>
            </a:p>
          </p:txBody>
        </p:sp>
      </p:grpSp>
      <p:grpSp>
        <p:nvGrpSpPr>
          <p:cNvPr id="31" name="Group 30">
            <a:extLst>
              <a:ext uri="{FF2B5EF4-FFF2-40B4-BE49-F238E27FC236}">
                <a16:creationId xmlns:a16="http://schemas.microsoft.com/office/drawing/2014/main" id="{37069843-64DD-6640-8CB6-16A97D3C516E}"/>
              </a:ext>
            </a:extLst>
          </p:cNvPr>
          <p:cNvGrpSpPr/>
          <p:nvPr/>
        </p:nvGrpSpPr>
        <p:grpSpPr>
          <a:xfrm>
            <a:off x="465814" y="2521400"/>
            <a:ext cx="8049536" cy="1193771"/>
            <a:chOff x="465814" y="2905614"/>
            <a:chExt cx="8049536" cy="1193771"/>
          </a:xfrm>
        </p:grpSpPr>
        <p:sp>
          <p:nvSpPr>
            <p:cNvPr id="32" name="TextBox 31">
              <a:extLst>
                <a:ext uri="{FF2B5EF4-FFF2-40B4-BE49-F238E27FC236}">
                  <a16:creationId xmlns:a16="http://schemas.microsoft.com/office/drawing/2014/main" id="{3256E914-AA20-D54B-AB84-8784F9E1BACF}"/>
                </a:ext>
              </a:extLst>
            </p:cNvPr>
            <p:cNvSpPr txBox="1"/>
            <p:nvPr/>
          </p:nvSpPr>
          <p:spPr>
            <a:xfrm>
              <a:off x="626799" y="3014863"/>
              <a:ext cx="3490199" cy="1084522"/>
            </a:xfrm>
            <a:prstGeom prst="rect">
              <a:avLst/>
            </a:prstGeom>
            <a:solidFill>
              <a:schemeClr val="accent1"/>
            </a:solidFill>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ea typeface="+mn-ea"/>
                  <a:cs typeface="+mn-cs"/>
                </a:rPr>
                <a:t>Engage</a:t>
              </a:r>
              <a:r>
                <a:rPr kumimoji="0" lang="en-US" sz="2000" b="1" i="0" u="none" strike="noStrike" kern="1200" cap="none" spc="0" normalizeH="0" noProof="0" dirty="0">
                  <a:ln>
                    <a:noFill/>
                  </a:ln>
                  <a:solidFill>
                    <a:srgbClr val="FFFFFF"/>
                  </a:solidFill>
                  <a:effectLst/>
                  <a:uLnTx/>
                  <a:uFillTx/>
                  <a:ea typeface="+mn-ea"/>
                  <a:cs typeface="+mn-cs"/>
                </a:rPr>
                <a:t> Multi-Level and Multi-Agency Stakeholders</a:t>
              </a:r>
              <a:endParaRPr kumimoji="0" lang="en-US" sz="2000" b="1" i="0" u="none" strike="noStrike" kern="1200" cap="none" spc="0" normalizeH="0" baseline="0" noProof="0" dirty="0">
                <a:ln>
                  <a:noFill/>
                </a:ln>
                <a:solidFill>
                  <a:srgbClr val="FFFFFF"/>
                </a:solidFill>
                <a:effectLst/>
                <a:uLnTx/>
                <a:uFillTx/>
                <a:ea typeface="+mn-ea"/>
                <a:cs typeface="+mn-cs"/>
              </a:endParaRPr>
            </a:p>
          </p:txBody>
        </p:sp>
        <p:sp>
          <p:nvSpPr>
            <p:cNvPr id="33" name="Oval 32">
              <a:extLst>
                <a:ext uri="{FF2B5EF4-FFF2-40B4-BE49-F238E27FC236}">
                  <a16:creationId xmlns:a16="http://schemas.microsoft.com/office/drawing/2014/main" id="{7A1603DD-EA5E-D34B-84F7-4883C67C521F}"/>
                </a:ext>
              </a:extLst>
            </p:cNvPr>
            <p:cNvSpPr/>
            <p:nvPr/>
          </p:nvSpPr>
          <p:spPr>
            <a:xfrm>
              <a:off x="465814" y="2905614"/>
              <a:ext cx="391933" cy="329603"/>
            </a:xfrm>
            <a:prstGeom prst="ellipse">
              <a:avLst/>
            </a:prstGeom>
            <a:solidFill>
              <a:schemeClr val="accent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2</a:t>
              </a:r>
            </a:p>
          </p:txBody>
        </p:sp>
        <p:sp>
          <p:nvSpPr>
            <p:cNvPr id="34" name="Rectangle 33">
              <a:extLst>
                <a:ext uri="{FF2B5EF4-FFF2-40B4-BE49-F238E27FC236}">
                  <a16:creationId xmlns:a16="http://schemas.microsoft.com/office/drawing/2014/main" id="{781C36D6-A884-2C46-AA5B-A39D99C7FBF0}"/>
                </a:ext>
              </a:extLst>
            </p:cNvPr>
            <p:cNvSpPr/>
            <p:nvPr/>
          </p:nvSpPr>
          <p:spPr>
            <a:xfrm>
              <a:off x="4191000" y="3014863"/>
              <a:ext cx="4324350" cy="1084522"/>
            </a:xfrm>
            <a:prstGeom prst="rect">
              <a:avLst/>
            </a:prstGeom>
            <a:noFill/>
            <a:ln>
              <a:solidFill>
                <a:schemeClr val="tx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en-US" sz="1600" dirty="0">
                  <a:solidFill>
                    <a:schemeClr val="tx1"/>
                  </a:solidFill>
                </a:rPr>
                <a:t>What </a:t>
              </a:r>
              <a:r>
                <a:rPr lang="en-US" sz="1600" b="1" dirty="0">
                  <a:solidFill>
                    <a:schemeClr val="tx1"/>
                  </a:solidFill>
                </a:rPr>
                <a:t>agency or state-wide goals </a:t>
              </a:r>
              <a:r>
                <a:rPr lang="en-US" sz="1600" dirty="0">
                  <a:solidFill>
                    <a:schemeClr val="tx1"/>
                  </a:solidFill>
                </a:rPr>
                <a:t>could be advanced with this approach?</a:t>
              </a:r>
            </a:p>
            <a:p>
              <a:pPr marL="285750" indent="-285750">
                <a:buFont typeface="Arial" panose="020B0604020202020204" pitchFamily="34" charset="0"/>
                <a:buChar char="•"/>
              </a:pPr>
              <a:r>
                <a:rPr lang="en-US" sz="1600" dirty="0">
                  <a:solidFill>
                    <a:schemeClr val="tx1"/>
                  </a:solidFill>
                </a:rPr>
                <a:t>How do </a:t>
              </a:r>
              <a:r>
                <a:rPr lang="en-US" sz="1600" b="1" dirty="0">
                  <a:solidFill>
                    <a:schemeClr val="tx1"/>
                  </a:solidFill>
                </a:rPr>
                <a:t>providers and participants define success</a:t>
              </a:r>
              <a:r>
                <a:rPr lang="en-US" sz="1600" dirty="0">
                  <a:solidFill>
                    <a:schemeClr val="tx1"/>
                  </a:solidFill>
                </a:rPr>
                <a:t> for the program?</a:t>
              </a:r>
            </a:p>
          </p:txBody>
        </p:sp>
      </p:grpSp>
      <p:grpSp>
        <p:nvGrpSpPr>
          <p:cNvPr id="35" name="Group 34">
            <a:extLst>
              <a:ext uri="{FF2B5EF4-FFF2-40B4-BE49-F238E27FC236}">
                <a16:creationId xmlns:a16="http://schemas.microsoft.com/office/drawing/2014/main" id="{024CF92C-15FB-EB4A-838B-71BE790E85FB}"/>
              </a:ext>
            </a:extLst>
          </p:cNvPr>
          <p:cNvGrpSpPr/>
          <p:nvPr/>
        </p:nvGrpSpPr>
        <p:grpSpPr>
          <a:xfrm>
            <a:off x="426446" y="3645771"/>
            <a:ext cx="8088904" cy="1200274"/>
            <a:chOff x="426446" y="3645771"/>
            <a:chExt cx="8088904" cy="1200274"/>
          </a:xfrm>
        </p:grpSpPr>
        <p:grpSp>
          <p:nvGrpSpPr>
            <p:cNvPr id="36" name="Group 35">
              <a:extLst>
                <a:ext uri="{FF2B5EF4-FFF2-40B4-BE49-F238E27FC236}">
                  <a16:creationId xmlns:a16="http://schemas.microsoft.com/office/drawing/2014/main" id="{BCE3D767-E298-F744-AE3B-59AB4DE5FBFE}"/>
                </a:ext>
              </a:extLst>
            </p:cNvPr>
            <p:cNvGrpSpPr/>
            <p:nvPr/>
          </p:nvGrpSpPr>
          <p:grpSpPr>
            <a:xfrm>
              <a:off x="426446" y="3645771"/>
              <a:ext cx="3688354" cy="1179026"/>
              <a:chOff x="426446" y="4362325"/>
              <a:chExt cx="3688354" cy="1352675"/>
            </a:xfrm>
            <a:solidFill>
              <a:schemeClr val="accent1"/>
            </a:solidFill>
          </p:grpSpPr>
          <p:sp>
            <p:nvSpPr>
              <p:cNvPr id="38" name="TextBox 37">
                <a:extLst>
                  <a:ext uri="{FF2B5EF4-FFF2-40B4-BE49-F238E27FC236}">
                    <a16:creationId xmlns:a16="http://schemas.microsoft.com/office/drawing/2014/main" id="{9CC7D1DE-1246-4D4C-82A3-48350F88BC9D}"/>
                  </a:ext>
                </a:extLst>
              </p:cNvPr>
              <p:cNvSpPr txBox="1"/>
              <p:nvPr/>
            </p:nvSpPr>
            <p:spPr>
              <a:xfrm>
                <a:off x="622413" y="4470748"/>
                <a:ext cx="3492387" cy="1244252"/>
              </a:xfrm>
              <a:prstGeom prst="rect">
                <a:avLst/>
              </a:prstGeom>
              <a:grpFill/>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ea typeface="+mn-ea"/>
                    <a:cs typeface="+mn-cs"/>
                  </a:rPr>
                  <a:t>Understand </a:t>
                </a:r>
                <a:r>
                  <a:rPr lang="en-US" sz="2000" b="1" dirty="0">
                    <a:solidFill>
                      <a:srgbClr val="FFFFFF"/>
                    </a:solidFill>
                  </a:rPr>
                  <a:t>Where to Target Efforts</a:t>
                </a:r>
                <a:endParaRPr kumimoji="0" lang="en-US" sz="2000" b="1" i="0" u="none" strike="noStrike" kern="1200" cap="none" spc="0" normalizeH="0" baseline="0" noProof="0" dirty="0">
                  <a:ln>
                    <a:noFill/>
                  </a:ln>
                  <a:solidFill>
                    <a:srgbClr val="FFFFFF"/>
                  </a:solidFill>
                  <a:effectLst/>
                  <a:uLnTx/>
                  <a:uFillTx/>
                  <a:ea typeface="+mn-ea"/>
                  <a:cs typeface="+mn-cs"/>
                </a:endParaRPr>
              </a:p>
            </p:txBody>
          </p:sp>
          <p:sp>
            <p:nvSpPr>
              <p:cNvPr id="39" name="Oval 38">
                <a:extLst>
                  <a:ext uri="{FF2B5EF4-FFF2-40B4-BE49-F238E27FC236}">
                    <a16:creationId xmlns:a16="http://schemas.microsoft.com/office/drawing/2014/main" id="{41777977-6D91-E34B-BD10-C724AEEAB03F}"/>
                  </a:ext>
                </a:extLst>
              </p:cNvPr>
              <p:cNvSpPr/>
              <p:nvPr/>
            </p:nvSpPr>
            <p:spPr>
              <a:xfrm>
                <a:off x="426446" y="4362325"/>
                <a:ext cx="391933" cy="378147"/>
              </a:xfrm>
              <a:prstGeom prst="ellipse">
                <a:avLst/>
              </a:pr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bg1"/>
                    </a:solidFill>
                  </a:rPr>
                  <a:t>3</a:t>
                </a:r>
              </a:p>
            </p:txBody>
          </p:sp>
        </p:grpSp>
        <p:sp>
          <p:nvSpPr>
            <p:cNvPr id="37" name="Rectangle 36">
              <a:extLst>
                <a:ext uri="{FF2B5EF4-FFF2-40B4-BE49-F238E27FC236}">
                  <a16:creationId xmlns:a16="http://schemas.microsoft.com/office/drawing/2014/main" id="{34679CEA-41F1-6540-B56F-BDDD46E3A975}"/>
                </a:ext>
              </a:extLst>
            </p:cNvPr>
            <p:cNvSpPr/>
            <p:nvPr/>
          </p:nvSpPr>
          <p:spPr>
            <a:xfrm>
              <a:off x="4191000" y="3761523"/>
              <a:ext cx="4324350" cy="1084522"/>
            </a:xfrm>
            <a:prstGeom prst="rect">
              <a:avLst/>
            </a:prstGeom>
            <a:noFill/>
            <a:ln>
              <a:solidFill>
                <a:schemeClr val="tx1">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Arial" panose="020B0604020202020204" pitchFamily="34" charset="0"/>
                <a:buChar char="•"/>
              </a:pPr>
              <a:r>
                <a:rPr lang="en-US" sz="1600" dirty="0">
                  <a:solidFill>
                    <a:schemeClr val="tx1"/>
                  </a:solidFill>
                </a:rPr>
                <a:t>Are there </a:t>
              </a:r>
              <a:r>
                <a:rPr lang="en-US" sz="1600" b="1" dirty="0">
                  <a:solidFill>
                    <a:schemeClr val="tx1"/>
                  </a:solidFill>
                </a:rPr>
                <a:t>subpopulations</a:t>
              </a:r>
              <a:r>
                <a:rPr lang="en-US" sz="1600" dirty="0">
                  <a:solidFill>
                    <a:schemeClr val="tx1"/>
                  </a:solidFill>
                </a:rPr>
                <a:t> not being served or facing challenges achieving outcomes?</a:t>
              </a:r>
            </a:p>
            <a:p>
              <a:pPr marL="285750" indent="-285750">
                <a:buFont typeface="Arial" panose="020B0604020202020204" pitchFamily="34" charset="0"/>
                <a:buChar char="•"/>
              </a:pPr>
              <a:r>
                <a:rPr lang="en-US" sz="1600" dirty="0">
                  <a:solidFill>
                    <a:schemeClr val="tx1"/>
                  </a:solidFill>
                </a:rPr>
                <a:t>Are there </a:t>
              </a:r>
              <a:r>
                <a:rPr lang="en-US" sz="1600" b="1" dirty="0">
                  <a:solidFill>
                    <a:schemeClr val="tx1"/>
                  </a:solidFill>
                </a:rPr>
                <a:t>particular targets </a:t>
              </a:r>
              <a:r>
                <a:rPr lang="en-US" sz="1600" dirty="0">
                  <a:solidFill>
                    <a:schemeClr val="tx1"/>
                  </a:solidFill>
                </a:rPr>
                <a:t>we are not meeting? </a:t>
              </a:r>
            </a:p>
          </p:txBody>
        </p:sp>
      </p:grpSp>
      <p:grpSp>
        <p:nvGrpSpPr>
          <p:cNvPr id="40" name="Group 39">
            <a:extLst>
              <a:ext uri="{FF2B5EF4-FFF2-40B4-BE49-F238E27FC236}">
                <a16:creationId xmlns:a16="http://schemas.microsoft.com/office/drawing/2014/main" id="{56DB2AE0-781F-1D4C-80A6-025DAB6DF9C1}"/>
              </a:ext>
            </a:extLst>
          </p:cNvPr>
          <p:cNvGrpSpPr/>
          <p:nvPr/>
        </p:nvGrpSpPr>
        <p:grpSpPr>
          <a:xfrm>
            <a:off x="465814" y="4776645"/>
            <a:ext cx="8049536" cy="1185556"/>
            <a:chOff x="743406" y="5791766"/>
            <a:chExt cx="8049536" cy="1185556"/>
          </a:xfrm>
        </p:grpSpPr>
        <p:grpSp>
          <p:nvGrpSpPr>
            <p:cNvPr id="41" name="Google Shape;809;p38">
              <a:extLst>
                <a:ext uri="{FF2B5EF4-FFF2-40B4-BE49-F238E27FC236}">
                  <a16:creationId xmlns:a16="http://schemas.microsoft.com/office/drawing/2014/main" id="{1BB530E4-EC15-C244-93F2-8F1B4E154D89}"/>
                </a:ext>
              </a:extLst>
            </p:cNvPr>
            <p:cNvGrpSpPr/>
            <p:nvPr/>
          </p:nvGrpSpPr>
          <p:grpSpPr>
            <a:xfrm>
              <a:off x="743406" y="5791766"/>
              <a:ext cx="3648986" cy="1166198"/>
              <a:chOff x="465814" y="4377043"/>
              <a:chExt cx="3648986" cy="1337957"/>
            </a:xfrm>
          </p:grpSpPr>
          <p:sp>
            <p:nvSpPr>
              <p:cNvPr id="43" name="Google Shape;810;p38">
                <a:extLst>
                  <a:ext uri="{FF2B5EF4-FFF2-40B4-BE49-F238E27FC236}">
                    <a16:creationId xmlns:a16="http://schemas.microsoft.com/office/drawing/2014/main" id="{FF25A1B0-202E-BF44-8A9C-F420E731D0F4}"/>
                  </a:ext>
                </a:extLst>
              </p:cNvPr>
              <p:cNvSpPr txBox="1"/>
              <p:nvPr/>
            </p:nvSpPr>
            <p:spPr>
              <a:xfrm>
                <a:off x="622413" y="4470748"/>
                <a:ext cx="3492387" cy="124425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alibri"/>
                  <a:buNone/>
                </a:pPr>
                <a:r>
                  <a:rPr lang="en-US" sz="2000" b="1" i="0" u="none" strike="noStrike" cap="none" dirty="0">
                    <a:solidFill>
                      <a:srgbClr val="FFFFFF"/>
                    </a:solidFill>
                    <a:latin typeface="Calibri"/>
                    <a:ea typeface="Calibri"/>
                    <a:cs typeface="Calibri"/>
                    <a:sym typeface="Calibri"/>
                  </a:rPr>
                  <a:t>Review Funding Streams</a:t>
                </a:r>
                <a:endParaRPr sz="2000" b="1" i="0" u="none" strike="noStrike" cap="none" dirty="0">
                  <a:solidFill>
                    <a:srgbClr val="FFFFFF"/>
                  </a:solidFill>
                  <a:latin typeface="Calibri"/>
                  <a:ea typeface="Calibri"/>
                  <a:cs typeface="Calibri"/>
                  <a:sym typeface="Calibri"/>
                </a:endParaRPr>
              </a:p>
            </p:txBody>
          </p:sp>
          <p:sp>
            <p:nvSpPr>
              <p:cNvPr id="44" name="Google Shape;811;p38">
                <a:extLst>
                  <a:ext uri="{FF2B5EF4-FFF2-40B4-BE49-F238E27FC236}">
                    <a16:creationId xmlns:a16="http://schemas.microsoft.com/office/drawing/2014/main" id="{47B6AC30-715E-434C-9DEE-A5EFD1534611}"/>
                  </a:ext>
                </a:extLst>
              </p:cNvPr>
              <p:cNvSpPr/>
              <p:nvPr/>
            </p:nvSpPr>
            <p:spPr>
              <a:xfrm>
                <a:off x="465814" y="4377043"/>
                <a:ext cx="391933" cy="378147"/>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chemeClr val="lt1"/>
                    </a:solidFill>
                    <a:latin typeface="Calibri"/>
                    <a:sym typeface="Calibri"/>
                  </a:rPr>
                  <a:t>4</a:t>
                </a:r>
                <a:endParaRPr dirty="0"/>
              </a:p>
            </p:txBody>
          </p:sp>
        </p:grpSp>
        <p:sp>
          <p:nvSpPr>
            <p:cNvPr id="42" name="Google Shape;814;p38">
              <a:extLst>
                <a:ext uri="{FF2B5EF4-FFF2-40B4-BE49-F238E27FC236}">
                  <a16:creationId xmlns:a16="http://schemas.microsoft.com/office/drawing/2014/main" id="{2A0D08FA-56A8-2949-9605-C5D69B639C2A}"/>
                </a:ext>
              </a:extLst>
            </p:cNvPr>
            <p:cNvSpPr/>
            <p:nvPr/>
          </p:nvSpPr>
          <p:spPr>
            <a:xfrm>
              <a:off x="4468592" y="5892800"/>
              <a:ext cx="4324350" cy="1084522"/>
            </a:xfrm>
            <a:prstGeom prst="rect">
              <a:avLst/>
            </a:prstGeom>
            <a:noFill/>
            <a:ln w="25400" cap="flat" cmpd="sng">
              <a:solidFill>
                <a:srgbClr val="DCDCDE"/>
              </a:solidFill>
              <a:prstDash val="solid"/>
              <a:round/>
              <a:headEnd type="none" w="sm" len="sm"/>
              <a:tailEnd type="none" w="sm" len="sm"/>
            </a:ln>
          </p:spPr>
          <p:txBody>
            <a:bodyPr spcFirstLastPara="1" wrap="square" lIns="91425" tIns="45700" rIns="91425" bIns="45700" anchor="ctr" anchorCtr="0">
              <a:noAutofit/>
            </a:bodyPr>
            <a:lstStyle/>
            <a:p>
              <a:pPr marL="285750" marR="0" lvl="0" indent="-285750" algn="l" rtl="0">
                <a:spcBef>
                  <a:spcPts val="0"/>
                </a:spcBef>
                <a:spcAft>
                  <a:spcPts val="0"/>
                </a:spcAft>
                <a:buClr>
                  <a:schemeClr val="dk1"/>
                </a:buClr>
                <a:buSzPts val="1800"/>
                <a:buFont typeface="Arial"/>
                <a:buChar char="•"/>
              </a:pPr>
              <a:r>
                <a:rPr lang="en-US" sz="1600" dirty="0">
                  <a:solidFill>
                    <a:schemeClr val="dk1"/>
                  </a:solidFill>
                  <a:latin typeface="Calibri"/>
                  <a:ea typeface="Calibri"/>
                  <a:cs typeface="Calibri"/>
                  <a:sym typeface="Calibri"/>
                </a:rPr>
                <a:t>Are there program areas that are not meeting desired outcomes or are </a:t>
              </a:r>
              <a:r>
                <a:rPr lang="en-US" sz="1600" b="1" dirty="0">
                  <a:solidFill>
                    <a:schemeClr val="dk1"/>
                  </a:solidFill>
                  <a:latin typeface="Calibri"/>
                  <a:ea typeface="Calibri"/>
                  <a:cs typeface="Calibri"/>
                  <a:sym typeface="Calibri"/>
                </a:rPr>
                <a:t>ripe for a re-bid</a:t>
              </a:r>
              <a:r>
                <a:rPr lang="en-US" sz="1600" dirty="0">
                  <a:solidFill>
                    <a:schemeClr val="dk1"/>
                  </a:solidFill>
                  <a:latin typeface="Calibri"/>
                  <a:ea typeface="Calibri"/>
                  <a:cs typeface="Calibri"/>
                  <a:sym typeface="Calibri"/>
                </a:rPr>
                <a:t>?</a:t>
              </a:r>
              <a:endParaRPr sz="1600" dirty="0"/>
            </a:p>
            <a:p>
              <a:pPr marL="285750" marR="0" lvl="0" indent="-285750" algn="l" rtl="0">
                <a:spcBef>
                  <a:spcPts val="0"/>
                </a:spcBef>
                <a:spcAft>
                  <a:spcPts val="0"/>
                </a:spcAft>
                <a:buClr>
                  <a:schemeClr val="dk1"/>
                </a:buClr>
                <a:buSzPts val="1800"/>
                <a:buFont typeface="Arial"/>
                <a:buChar char="•"/>
              </a:pPr>
              <a:r>
                <a:rPr lang="en-US" sz="1600" dirty="0">
                  <a:solidFill>
                    <a:schemeClr val="dk1"/>
                  </a:solidFill>
                  <a:latin typeface="Calibri"/>
                  <a:ea typeface="Calibri"/>
                  <a:cs typeface="Calibri"/>
                  <a:sym typeface="Calibri"/>
                </a:rPr>
                <a:t>Are there any </a:t>
              </a:r>
              <a:r>
                <a:rPr lang="en-US" sz="1600" b="1" dirty="0">
                  <a:solidFill>
                    <a:schemeClr val="dk1"/>
                  </a:solidFill>
                  <a:latin typeface="Calibri"/>
                  <a:ea typeface="Calibri"/>
                  <a:cs typeface="Calibri"/>
                  <a:sym typeface="Calibri"/>
                </a:rPr>
                <a:t>upcoming procurements</a:t>
              </a:r>
              <a:r>
                <a:rPr lang="en-US" sz="1600" dirty="0">
                  <a:solidFill>
                    <a:schemeClr val="dk1"/>
                  </a:solidFill>
                  <a:latin typeface="Calibri"/>
                  <a:ea typeface="Calibri"/>
                  <a:cs typeface="Calibri"/>
                  <a:sym typeface="Calibri"/>
                </a:rPr>
                <a:t>?</a:t>
              </a:r>
              <a:endParaRPr sz="1600" dirty="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840925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9899953A-EDBB-984A-BE09-32C3C0D3089E}"/>
              </a:ext>
            </a:extLst>
          </p:cNvPr>
          <p:cNvSpPr>
            <a:spLocks noGrp="1"/>
          </p:cNvSpPr>
          <p:nvPr>
            <p:ph type="dt" sz="half" idx="20"/>
          </p:nvPr>
        </p:nvSpPr>
        <p:spPr/>
        <p:txBody>
          <a:bodyPr/>
          <a:lstStyle/>
          <a:p>
            <a:pPr>
              <a:defRPr/>
            </a:pPr>
            <a:fld id="{9142BA04-235D-420C-8F65-A3E32048ABC2}" type="datetime1">
              <a:rPr lang="en-US" smtClean="0"/>
              <a:t>2/21/20</a:t>
            </a:fld>
            <a:endParaRPr lang="en-US" dirty="0"/>
          </a:p>
        </p:txBody>
      </p:sp>
      <p:sp>
        <p:nvSpPr>
          <p:cNvPr id="7" name="Footer Placeholder 6">
            <a:extLst>
              <a:ext uri="{FF2B5EF4-FFF2-40B4-BE49-F238E27FC236}">
                <a16:creationId xmlns:a16="http://schemas.microsoft.com/office/drawing/2014/main" id="{0AFC1C76-8CCC-584D-ABDE-D866401448B0}"/>
              </a:ext>
            </a:extLst>
          </p:cNvPr>
          <p:cNvSpPr>
            <a:spLocks noGrp="1"/>
          </p:cNvSpPr>
          <p:nvPr>
            <p:ph type="ftr" sz="quarter" idx="21"/>
          </p:nvPr>
        </p:nvSpPr>
        <p:spPr/>
        <p:txBody>
          <a:bodyPr/>
          <a:lstStyle/>
          <a:p>
            <a:pPr algn="l">
              <a:defRPr/>
            </a:pPr>
            <a:r>
              <a:rPr lang="en-US"/>
              <a:t>www.thirdsectorcap.org         		 © THIRD SECTOR CAPITAL PARTNERS, INC.</a:t>
            </a:r>
            <a:endParaRPr lang="en-US" dirty="0"/>
          </a:p>
        </p:txBody>
      </p:sp>
      <p:sp>
        <p:nvSpPr>
          <p:cNvPr id="8" name="Slide Number Placeholder 7">
            <a:extLst>
              <a:ext uri="{FF2B5EF4-FFF2-40B4-BE49-F238E27FC236}">
                <a16:creationId xmlns:a16="http://schemas.microsoft.com/office/drawing/2014/main" id="{656F8BC8-6782-D84D-8AA8-282C7E77DEDE}"/>
              </a:ext>
            </a:extLst>
          </p:cNvPr>
          <p:cNvSpPr>
            <a:spLocks noGrp="1"/>
          </p:cNvSpPr>
          <p:nvPr>
            <p:ph type="sldNum" sz="quarter" idx="22"/>
          </p:nvPr>
        </p:nvSpPr>
        <p:spPr/>
        <p:txBody>
          <a:bodyPr/>
          <a:lstStyle/>
          <a:p>
            <a:pPr>
              <a:defRPr/>
            </a:pPr>
            <a:fld id="{CDBF65C0-43BC-47E3-9F30-ABF09042DD72}" type="slidenum">
              <a:rPr lang="en-US" smtClean="0"/>
              <a:pPr>
                <a:defRPr/>
              </a:pPr>
              <a:t>22</a:t>
            </a:fld>
            <a:endParaRPr lang="en-US" dirty="0"/>
          </a:p>
        </p:txBody>
      </p:sp>
      <p:sp>
        <p:nvSpPr>
          <p:cNvPr id="9" name="Title 4">
            <a:extLst>
              <a:ext uri="{FF2B5EF4-FFF2-40B4-BE49-F238E27FC236}">
                <a16:creationId xmlns:a16="http://schemas.microsoft.com/office/drawing/2014/main" id="{5E13BE8C-A002-B147-A140-00F3661C7B65}"/>
              </a:ext>
            </a:extLst>
          </p:cNvPr>
          <p:cNvSpPr>
            <a:spLocks noGrp="1"/>
          </p:cNvSpPr>
          <p:nvPr>
            <p:ph type="title"/>
          </p:nvPr>
        </p:nvSpPr>
        <p:spPr>
          <a:xfrm>
            <a:off x="608076" y="228600"/>
            <a:ext cx="7927848" cy="789708"/>
          </a:xfrm>
        </p:spPr>
        <p:txBody>
          <a:bodyPr/>
          <a:lstStyle/>
          <a:p>
            <a:r>
              <a:rPr lang="en-US" dirty="0">
                <a:latin typeface="Calibri Light" panose="020F0302020204030204" pitchFamily="34" charset="0"/>
              </a:rPr>
              <a:t>Third Sector has helped agencies develop and implement outcomes-based contracts to drive resources to effective programs that move the needle</a:t>
            </a:r>
          </a:p>
        </p:txBody>
      </p:sp>
      <p:sp>
        <p:nvSpPr>
          <p:cNvPr id="14" name="Flowchart: Off-page Connector 9">
            <a:extLst>
              <a:ext uri="{FF2B5EF4-FFF2-40B4-BE49-F238E27FC236}">
                <a16:creationId xmlns:a16="http://schemas.microsoft.com/office/drawing/2014/main" id="{D138A0A6-0380-A448-869C-D9D72C2AFBA2}"/>
              </a:ext>
            </a:extLst>
          </p:cNvPr>
          <p:cNvSpPr/>
          <p:nvPr/>
        </p:nvSpPr>
        <p:spPr>
          <a:xfrm>
            <a:off x="618695" y="1531848"/>
            <a:ext cx="1966357" cy="833433"/>
          </a:xfrm>
          <a:prstGeom prst="flowChartOffpageConnector">
            <a:avLst/>
          </a:prstGeom>
          <a:solidFill>
            <a:schemeClr val="accent3"/>
          </a:solid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chemeClr val="bg1"/>
                </a:solidFill>
                <a:latin typeface="Calibri" panose="020F0502020204030204" pitchFamily="34" charset="0"/>
              </a:rPr>
              <a:t>Intervention </a:t>
            </a:r>
          </a:p>
          <a:p>
            <a:pPr algn="ctr"/>
            <a:r>
              <a:rPr lang="en-US" sz="1600" b="1" dirty="0">
                <a:solidFill>
                  <a:schemeClr val="bg1"/>
                </a:solidFill>
                <a:latin typeface="Calibri" panose="020F0502020204030204" pitchFamily="34" charset="0"/>
              </a:rPr>
              <a:t>Assessment</a:t>
            </a:r>
          </a:p>
        </p:txBody>
      </p:sp>
      <p:sp>
        <p:nvSpPr>
          <p:cNvPr id="15" name="Rectangle 14">
            <a:extLst>
              <a:ext uri="{FF2B5EF4-FFF2-40B4-BE49-F238E27FC236}">
                <a16:creationId xmlns:a16="http://schemas.microsoft.com/office/drawing/2014/main" id="{13598BA2-9E48-6647-9185-B6138F005CD5}"/>
              </a:ext>
            </a:extLst>
          </p:cNvPr>
          <p:cNvSpPr/>
          <p:nvPr/>
        </p:nvSpPr>
        <p:spPr>
          <a:xfrm>
            <a:off x="2689555" y="1531653"/>
            <a:ext cx="5809316" cy="835672"/>
          </a:xfrm>
          <a:prstGeom prst="rect">
            <a:avLst/>
          </a:prstGeom>
          <a:ln w="9525">
            <a:solidFill>
              <a:schemeClr val="tx1">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91440">
              <a:lnSpc>
                <a:spcPct val="110000"/>
              </a:lnSpc>
              <a:spcBef>
                <a:spcPct val="0"/>
              </a:spcBef>
              <a:buClr>
                <a:schemeClr val="tx2"/>
              </a:buClr>
              <a:buSzPct val="75000"/>
            </a:pPr>
            <a:r>
              <a:rPr lang="en-US" altLang="en-US" sz="1600" dirty="0">
                <a:solidFill>
                  <a:schemeClr val="tx1"/>
                </a:solidFill>
                <a:latin typeface="Calibri" panose="020F0502020204030204" pitchFamily="34" charset="0"/>
                <a:cs typeface="Calibri"/>
              </a:rPr>
              <a:t>We analyze the track records, outcomes metrics, and costs of interventions for the service population in the community.</a:t>
            </a:r>
          </a:p>
        </p:txBody>
      </p:sp>
      <p:sp>
        <p:nvSpPr>
          <p:cNvPr id="16" name="Oval 15">
            <a:extLst>
              <a:ext uri="{FF2B5EF4-FFF2-40B4-BE49-F238E27FC236}">
                <a16:creationId xmlns:a16="http://schemas.microsoft.com/office/drawing/2014/main" id="{614DCF50-03FE-7449-9687-A2EA6A7BF1A1}"/>
              </a:ext>
            </a:extLst>
          </p:cNvPr>
          <p:cNvSpPr/>
          <p:nvPr/>
        </p:nvSpPr>
        <p:spPr>
          <a:xfrm>
            <a:off x="487041" y="1433096"/>
            <a:ext cx="236117" cy="217144"/>
          </a:xfrm>
          <a:prstGeom prst="ellipse">
            <a:avLst/>
          </a:prstGeom>
          <a:solidFill>
            <a:schemeClr val="accent3"/>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1"/>
          <a:lstStyle/>
          <a:p>
            <a:r>
              <a:rPr lang="en-US" sz="1200" b="1" dirty="0">
                <a:solidFill>
                  <a:schemeClr val="bg1"/>
                </a:solidFill>
                <a:latin typeface="Calibri" panose="020F0502020204030204" pitchFamily="34" charset="0"/>
                <a:cs typeface="Calibri"/>
              </a:rPr>
              <a:t>1</a:t>
            </a:r>
            <a:endParaRPr lang="en-US" sz="1800" b="1" dirty="0">
              <a:solidFill>
                <a:schemeClr val="bg1"/>
              </a:solidFill>
              <a:latin typeface="Calibri" panose="020F0502020204030204" pitchFamily="34" charset="0"/>
              <a:cs typeface="Calibri"/>
            </a:endParaRPr>
          </a:p>
        </p:txBody>
      </p:sp>
      <p:sp>
        <p:nvSpPr>
          <p:cNvPr id="18" name="Flowchart: Off-page Connector 12">
            <a:extLst>
              <a:ext uri="{FF2B5EF4-FFF2-40B4-BE49-F238E27FC236}">
                <a16:creationId xmlns:a16="http://schemas.microsoft.com/office/drawing/2014/main" id="{96FFF70E-5F7F-C446-ADF7-D5C8FC192B2C}"/>
              </a:ext>
            </a:extLst>
          </p:cNvPr>
          <p:cNvSpPr/>
          <p:nvPr/>
        </p:nvSpPr>
        <p:spPr>
          <a:xfrm>
            <a:off x="618695" y="2459898"/>
            <a:ext cx="1966357" cy="833433"/>
          </a:xfrm>
          <a:prstGeom prst="flowChartOffpageConnector">
            <a:avLst/>
          </a:prstGeom>
          <a:solidFill>
            <a:schemeClr val="accent3"/>
          </a:solid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chemeClr val="bg1"/>
                </a:solidFill>
                <a:latin typeface="Calibri" panose="020F0502020204030204" pitchFamily="34" charset="0"/>
              </a:rPr>
              <a:t>Population &amp; Referral Pathways</a:t>
            </a:r>
          </a:p>
        </p:txBody>
      </p:sp>
      <p:sp>
        <p:nvSpPr>
          <p:cNvPr id="19" name="Rectangle 18">
            <a:extLst>
              <a:ext uri="{FF2B5EF4-FFF2-40B4-BE49-F238E27FC236}">
                <a16:creationId xmlns:a16="http://schemas.microsoft.com/office/drawing/2014/main" id="{9A78017C-E4DA-4D42-823E-AD95AEA921D7}"/>
              </a:ext>
            </a:extLst>
          </p:cNvPr>
          <p:cNvSpPr/>
          <p:nvPr/>
        </p:nvSpPr>
        <p:spPr>
          <a:xfrm>
            <a:off x="2689555" y="2459703"/>
            <a:ext cx="5809316" cy="835672"/>
          </a:xfrm>
          <a:prstGeom prst="rect">
            <a:avLst/>
          </a:prstGeom>
          <a:ln w="9525">
            <a:solidFill>
              <a:schemeClr val="tx1">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91440">
              <a:lnSpc>
                <a:spcPct val="110000"/>
              </a:lnSpc>
              <a:spcBef>
                <a:spcPct val="0"/>
              </a:spcBef>
              <a:buClr>
                <a:schemeClr val="tx2"/>
              </a:buClr>
              <a:buSzPct val="75000"/>
            </a:pPr>
            <a:r>
              <a:rPr lang="en-US" altLang="en-US" sz="1600" dirty="0">
                <a:solidFill>
                  <a:schemeClr val="tx1"/>
                </a:solidFill>
                <a:latin typeface="Calibri" panose="020F0502020204030204" pitchFamily="34" charset="0"/>
                <a:cs typeface="Calibri"/>
              </a:rPr>
              <a:t>We examine disaggregated baseline data to identify underserved populations and document how participants are referred into programs in order to improve coordination and outreach.</a:t>
            </a:r>
          </a:p>
        </p:txBody>
      </p:sp>
      <p:sp>
        <p:nvSpPr>
          <p:cNvPr id="20" name="Oval 19">
            <a:extLst>
              <a:ext uri="{FF2B5EF4-FFF2-40B4-BE49-F238E27FC236}">
                <a16:creationId xmlns:a16="http://schemas.microsoft.com/office/drawing/2014/main" id="{2325A0A1-7463-3A46-8BC4-5EBC757B100B}"/>
              </a:ext>
            </a:extLst>
          </p:cNvPr>
          <p:cNvSpPr/>
          <p:nvPr/>
        </p:nvSpPr>
        <p:spPr>
          <a:xfrm>
            <a:off x="487041" y="2361146"/>
            <a:ext cx="236117" cy="217144"/>
          </a:xfrm>
          <a:prstGeom prst="ellipse">
            <a:avLst/>
          </a:prstGeom>
          <a:solidFill>
            <a:schemeClr val="accent3"/>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1"/>
          <a:lstStyle/>
          <a:p>
            <a:r>
              <a:rPr lang="en-US" sz="1200" b="1" dirty="0">
                <a:solidFill>
                  <a:schemeClr val="bg1"/>
                </a:solidFill>
                <a:latin typeface="Calibri" panose="020F0502020204030204" pitchFamily="34" charset="0"/>
                <a:cs typeface="Calibri"/>
              </a:rPr>
              <a:t>2</a:t>
            </a:r>
            <a:endParaRPr lang="en-US" sz="1800" b="1" dirty="0">
              <a:solidFill>
                <a:schemeClr val="bg1"/>
              </a:solidFill>
              <a:latin typeface="Calibri" panose="020F0502020204030204" pitchFamily="34" charset="0"/>
              <a:cs typeface="Calibri"/>
            </a:endParaRPr>
          </a:p>
        </p:txBody>
      </p:sp>
      <p:sp>
        <p:nvSpPr>
          <p:cNvPr id="22" name="Flowchart: Off-page Connector 15">
            <a:extLst>
              <a:ext uri="{FF2B5EF4-FFF2-40B4-BE49-F238E27FC236}">
                <a16:creationId xmlns:a16="http://schemas.microsoft.com/office/drawing/2014/main" id="{A8718F59-519C-6241-A712-FDC64EB4395D}"/>
              </a:ext>
            </a:extLst>
          </p:cNvPr>
          <p:cNvSpPr/>
          <p:nvPr/>
        </p:nvSpPr>
        <p:spPr>
          <a:xfrm>
            <a:off x="618695" y="3387948"/>
            <a:ext cx="1966357" cy="833433"/>
          </a:xfrm>
          <a:prstGeom prst="flowChartOffpageConnector">
            <a:avLst/>
          </a:prstGeom>
          <a:solidFill>
            <a:schemeClr val="accent3"/>
          </a:solid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chemeClr val="bg1"/>
                </a:solidFill>
                <a:latin typeface="Calibri" panose="020F0502020204030204" pitchFamily="34" charset="0"/>
              </a:rPr>
              <a:t>Outcomes Prioritization &amp; Pricing</a:t>
            </a:r>
          </a:p>
        </p:txBody>
      </p:sp>
      <p:sp>
        <p:nvSpPr>
          <p:cNvPr id="23" name="Rectangle 22">
            <a:extLst>
              <a:ext uri="{FF2B5EF4-FFF2-40B4-BE49-F238E27FC236}">
                <a16:creationId xmlns:a16="http://schemas.microsoft.com/office/drawing/2014/main" id="{134DB4E3-8CBF-624D-8EA4-A5C2BB568753}"/>
              </a:ext>
            </a:extLst>
          </p:cNvPr>
          <p:cNvSpPr/>
          <p:nvPr/>
        </p:nvSpPr>
        <p:spPr>
          <a:xfrm>
            <a:off x="2689555" y="3387753"/>
            <a:ext cx="5809316" cy="835672"/>
          </a:xfrm>
          <a:prstGeom prst="rect">
            <a:avLst/>
          </a:prstGeom>
          <a:ln w="9525">
            <a:solidFill>
              <a:schemeClr val="tx1">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91440">
              <a:lnSpc>
                <a:spcPct val="110000"/>
              </a:lnSpc>
              <a:spcBef>
                <a:spcPct val="0"/>
              </a:spcBef>
              <a:buClr>
                <a:schemeClr val="tx2"/>
              </a:buClr>
              <a:buSzPct val="75000"/>
            </a:pPr>
            <a:r>
              <a:rPr lang="en-US" altLang="en-US" sz="1600" dirty="0">
                <a:solidFill>
                  <a:schemeClr val="tx1"/>
                </a:solidFill>
                <a:latin typeface="Calibri" panose="020F0502020204030204" pitchFamily="34" charset="0"/>
                <a:cs typeface="Calibri"/>
              </a:rPr>
              <a:t>We identify administrative data sources to measure outcomes without increasing provider reporting burden, and we use cost-modeling to facilitate outcomes pricing.</a:t>
            </a:r>
          </a:p>
        </p:txBody>
      </p:sp>
      <p:sp>
        <p:nvSpPr>
          <p:cNvPr id="24" name="Oval 23">
            <a:extLst>
              <a:ext uri="{FF2B5EF4-FFF2-40B4-BE49-F238E27FC236}">
                <a16:creationId xmlns:a16="http://schemas.microsoft.com/office/drawing/2014/main" id="{6C6DC706-C01B-2B47-82AF-4A0A06F41D43}"/>
              </a:ext>
            </a:extLst>
          </p:cNvPr>
          <p:cNvSpPr/>
          <p:nvPr/>
        </p:nvSpPr>
        <p:spPr>
          <a:xfrm>
            <a:off x="487041" y="3289196"/>
            <a:ext cx="236117" cy="217144"/>
          </a:xfrm>
          <a:prstGeom prst="ellipse">
            <a:avLst/>
          </a:prstGeom>
          <a:solidFill>
            <a:schemeClr val="accent3"/>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1"/>
          <a:lstStyle/>
          <a:p>
            <a:r>
              <a:rPr lang="en-US" sz="1200" b="1" dirty="0">
                <a:solidFill>
                  <a:schemeClr val="bg1"/>
                </a:solidFill>
                <a:latin typeface="Calibri" panose="020F0502020204030204" pitchFamily="34" charset="0"/>
                <a:cs typeface="Calibri"/>
              </a:rPr>
              <a:t>3</a:t>
            </a:r>
            <a:endParaRPr lang="en-US" sz="1800" b="1" dirty="0">
              <a:solidFill>
                <a:schemeClr val="bg1"/>
              </a:solidFill>
              <a:latin typeface="Calibri" panose="020F0502020204030204" pitchFamily="34" charset="0"/>
              <a:cs typeface="Calibri"/>
            </a:endParaRPr>
          </a:p>
        </p:txBody>
      </p:sp>
      <p:sp>
        <p:nvSpPr>
          <p:cNvPr id="26" name="Flowchart: Off-page Connector 18">
            <a:extLst>
              <a:ext uri="{FF2B5EF4-FFF2-40B4-BE49-F238E27FC236}">
                <a16:creationId xmlns:a16="http://schemas.microsoft.com/office/drawing/2014/main" id="{ED774B4B-9CAF-774A-A4BA-F373B7A084AD}"/>
              </a:ext>
            </a:extLst>
          </p:cNvPr>
          <p:cNvSpPr/>
          <p:nvPr/>
        </p:nvSpPr>
        <p:spPr>
          <a:xfrm>
            <a:off x="618695" y="4315998"/>
            <a:ext cx="1966357" cy="833433"/>
          </a:xfrm>
          <a:prstGeom prst="flowChartOffpageConnector">
            <a:avLst/>
          </a:prstGeom>
          <a:solidFill>
            <a:schemeClr val="accent3"/>
          </a:solid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chemeClr val="bg1"/>
                </a:solidFill>
                <a:latin typeface="Calibri" panose="020F0502020204030204" pitchFamily="34" charset="0"/>
              </a:rPr>
              <a:t>RFP &amp; Contract</a:t>
            </a:r>
          </a:p>
          <a:p>
            <a:pPr algn="ctr"/>
            <a:r>
              <a:rPr lang="en-US" sz="1600" b="1" dirty="0">
                <a:solidFill>
                  <a:schemeClr val="bg1"/>
                </a:solidFill>
                <a:latin typeface="Calibri" panose="020F0502020204030204" pitchFamily="34" charset="0"/>
              </a:rPr>
              <a:t>Transformation</a:t>
            </a:r>
          </a:p>
        </p:txBody>
      </p:sp>
      <p:sp>
        <p:nvSpPr>
          <p:cNvPr id="27" name="Rectangle 26">
            <a:extLst>
              <a:ext uri="{FF2B5EF4-FFF2-40B4-BE49-F238E27FC236}">
                <a16:creationId xmlns:a16="http://schemas.microsoft.com/office/drawing/2014/main" id="{A78190BD-E585-C64C-8FD9-1C37278F3A30}"/>
              </a:ext>
            </a:extLst>
          </p:cNvPr>
          <p:cNvSpPr/>
          <p:nvPr/>
        </p:nvSpPr>
        <p:spPr>
          <a:xfrm>
            <a:off x="2689555" y="4315803"/>
            <a:ext cx="5809316" cy="835672"/>
          </a:xfrm>
          <a:prstGeom prst="rect">
            <a:avLst/>
          </a:prstGeom>
          <a:ln w="9525">
            <a:solidFill>
              <a:schemeClr val="tx1">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91440">
              <a:lnSpc>
                <a:spcPct val="110000"/>
              </a:lnSpc>
              <a:spcBef>
                <a:spcPct val="0"/>
              </a:spcBef>
              <a:buClr>
                <a:schemeClr val="tx2"/>
              </a:buClr>
              <a:buSzPct val="75000"/>
            </a:pPr>
            <a:r>
              <a:rPr lang="en-US" altLang="en-US" sz="1600" dirty="0">
                <a:solidFill>
                  <a:schemeClr val="tx1"/>
                </a:solidFill>
                <a:latin typeface="Calibri" panose="020F0502020204030204" pitchFamily="34" charset="0"/>
                <a:cs typeface="Calibri"/>
              </a:rPr>
              <a:t>We facilitate collaborative drafting of RFPs and contract amendments that communicate expectations for outcomes achievement and continuous improvement processes.</a:t>
            </a:r>
          </a:p>
        </p:txBody>
      </p:sp>
      <p:sp>
        <p:nvSpPr>
          <p:cNvPr id="28" name="Oval 27">
            <a:extLst>
              <a:ext uri="{FF2B5EF4-FFF2-40B4-BE49-F238E27FC236}">
                <a16:creationId xmlns:a16="http://schemas.microsoft.com/office/drawing/2014/main" id="{0C8AAED4-F87A-7F41-B792-4F97DA3A5FD7}"/>
              </a:ext>
            </a:extLst>
          </p:cNvPr>
          <p:cNvSpPr/>
          <p:nvPr/>
        </p:nvSpPr>
        <p:spPr>
          <a:xfrm>
            <a:off x="487041" y="4217246"/>
            <a:ext cx="236117" cy="217144"/>
          </a:xfrm>
          <a:prstGeom prst="ellipse">
            <a:avLst/>
          </a:prstGeom>
          <a:solidFill>
            <a:schemeClr val="accent3"/>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1"/>
          <a:lstStyle/>
          <a:p>
            <a:r>
              <a:rPr lang="en-US" sz="1200" b="1" dirty="0">
                <a:solidFill>
                  <a:schemeClr val="bg1"/>
                </a:solidFill>
                <a:latin typeface="Calibri" panose="020F0502020204030204" pitchFamily="34" charset="0"/>
                <a:cs typeface="Calibri"/>
              </a:rPr>
              <a:t>4</a:t>
            </a:r>
            <a:endParaRPr lang="en-US" sz="1800" b="1" dirty="0">
              <a:solidFill>
                <a:schemeClr val="bg1"/>
              </a:solidFill>
              <a:latin typeface="Calibri" panose="020F0502020204030204" pitchFamily="34" charset="0"/>
              <a:cs typeface="Calibri"/>
            </a:endParaRPr>
          </a:p>
        </p:txBody>
      </p:sp>
      <p:sp>
        <p:nvSpPr>
          <p:cNvPr id="30" name="Flowchart: Off-page Connector 21">
            <a:extLst>
              <a:ext uri="{FF2B5EF4-FFF2-40B4-BE49-F238E27FC236}">
                <a16:creationId xmlns:a16="http://schemas.microsoft.com/office/drawing/2014/main" id="{10BF38EC-3BD3-744D-B56A-21A8ABD36CB7}"/>
              </a:ext>
            </a:extLst>
          </p:cNvPr>
          <p:cNvSpPr/>
          <p:nvPr/>
        </p:nvSpPr>
        <p:spPr>
          <a:xfrm>
            <a:off x="618695" y="5244048"/>
            <a:ext cx="1966357" cy="833433"/>
          </a:xfrm>
          <a:prstGeom prst="flowChartOffpageConnector">
            <a:avLst/>
          </a:prstGeom>
          <a:solidFill>
            <a:schemeClr val="accent3"/>
          </a:solid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b="1" dirty="0">
                <a:solidFill>
                  <a:schemeClr val="bg1"/>
                </a:solidFill>
                <a:latin typeface="Calibri" panose="020F0502020204030204" pitchFamily="34" charset="0"/>
              </a:rPr>
              <a:t>Contract Management</a:t>
            </a:r>
          </a:p>
        </p:txBody>
      </p:sp>
      <p:sp>
        <p:nvSpPr>
          <p:cNvPr id="31" name="Rectangle 30">
            <a:extLst>
              <a:ext uri="{FF2B5EF4-FFF2-40B4-BE49-F238E27FC236}">
                <a16:creationId xmlns:a16="http://schemas.microsoft.com/office/drawing/2014/main" id="{78279109-2510-3A4A-A137-E7C187FAD31D}"/>
              </a:ext>
            </a:extLst>
          </p:cNvPr>
          <p:cNvSpPr/>
          <p:nvPr/>
        </p:nvSpPr>
        <p:spPr>
          <a:xfrm>
            <a:off x="2689555" y="5243853"/>
            <a:ext cx="5809316" cy="835672"/>
          </a:xfrm>
          <a:prstGeom prst="rect">
            <a:avLst/>
          </a:prstGeom>
          <a:ln w="9525">
            <a:solidFill>
              <a:schemeClr val="tx1">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91440">
              <a:lnSpc>
                <a:spcPct val="110000"/>
              </a:lnSpc>
              <a:spcBef>
                <a:spcPct val="0"/>
              </a:spcBef>
              <a:buClr>
                <a:schemeClr val="tx2"/>
              </a:buClr>
              <a:buSzPct val="75000"/>
            </a:pPr>
            <a:r>
              <a:rPr lang="en-US" altLang="en-US" sz="1600" dirty="0">
                <a:solidFill>
                  <a:schemeClr val="tx1"/>
                </a:solidFill>
                <a:latin typeface="Calibri" panose="020F0502020204030204" pitchFamily="34" charset="0"/>
                <a:cs typeface="Calibri"/>
              </a:rPr>
              <a:t>We develop detailed plans for measuring and tracking outcomes, validating data, and collaborating with providers in an ongoing way, and we provide implementation coaching to system partners.</a:t>
            </a:r>
          </a:p>
        </p:txBody>
      </p:sp>
      <p:sp>
        <p:nvSpPr>
          <p:cNvPr id="32" name="Oval 31">
            <a:extLst>
              <a:ext uri="{FF2B5EF4-FFF2-40B4-BE49-F238E27FC236}">
                <a16:creationId xmlns:a16="http://schemas.microsoft.com/office/drawing/2014/main" id="{8543E1D1-1296-EF4A-B5CC-2A48993933F9}"/>
              </a:ext>
            </a:extLst>
          </p:cNvPr>
          <p:cNvSpPr/>
          <p:nvPr/>
        </p:nvSpPr>
        <p:spPr>
          <a:xfrm>
            <a:off x="487041" y="5145296"/>
            <a:ext cx="236117" cy="217144"/>
          </a:xfrm>
          <a:prstGeom prst="ellipse">
            <a:avLst/>
          </a:prstGeom>
          <a:solidFill>
            <a:schemeClr val="accent3"/>
          </a:solid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wrap="none" lIns="0" tIns="0" rIns="0" bIns="0" rtlCol="0" anchor="ctr" anchorCtr="1"/>
          <a:lstStyle/>
          <a:p>
            <a:r>
              <a:rPr lang="en-US" sz="1200" b="1" dirty="0">
                <a:solidFill>
                  <a:schemeClr val="bg1"/>
                </a:solidFill>
                <a:latin typeface="Calibri" panose="020F0502020204030204" pitchFamily="34" charset="0"/>
                <a:cs typeface="Calibri"/>
              </a:rPr>
              <a:t>5</a:t>
            </a:r>
            <a:endParaRPr lang="en-US" sz="1800" b="1" dirty="0">
              <a:solidFill>
                <a:schemeClr val="bg1"/>
              </a:solidFill>
              <a:latin typeface="Calibri" panose="020F0502020204030204" pitchFamily="34" charset="0"/>
              <a:cs typeface="Calibri"/>
            </a:endParaRPr>
          </a:p>
        </p:txBody>
      </p:sp>
      <p:sp>
        <p:nvSpPr>
          <p:cNvPr id="33" name="Text Placeholder 2">
            <a:extLst>
              <a:ext uri="{FF2B5EF4-FFF2-40B4-BE49-F238E27FC236}">
                <a16:creationId xmlns:a16="http://schemas.microsoft.com/office/drawing/2014/main" id="{B958DA5A-9C30-4E43-94A5-66598892CC0E}"/>
              </a:ext>
            </a:extLst>
          </p:cNvPr>
          <p:cNvSpPr>
            <a:spLocks noGrp="1"/>
          </p:cNvSpPr>
          <p:nvPr>
            <p:ph type="body" sz="quarter" idx="15"/>
          </p:nvPr>
        </p:nvSpPr>
        <p:spPr>
          <a:xfrm>
            <a:off x="3676122" y="1063534"/>
            <a:ext cx="1791773" cy="307777"/>
          </a:xfrm>
        </p:spPr>
        <p:txBody>
          <a:bodyPr/>
          <a:lstStyle/>
          <a:p>
            <a:r>
              <a:rPr lang="en-US" dirty="0"/>
              <a:t>Third Sector Supports</a:t>
            </a:r>
          </a:p>
        </p:txBody>
      </p:sp>
    </p:spTree>
    <p:extLst>
      <p:ext uri="{BB962C8B-B14F-4D97-AF65-F5344CB8AC3E}">
        <p14:creationId xmlns:p14="http://schemas.microsoft.com/office/powerpoint/2010/main" val="868308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E8C69E4-317E-B54B-B17B-3A17D2A66BD3}"/>
              </a:ext>
            </a:extLst>
          </p:cNvPr>
          <p:cNvSpPr>
            <a:spLocks noGrp="1"/>
          </p:cNvSpPr>
          <p:nvPr>
            <p:ph type="dt" sz="half" idx="20"/>
          </p:nvPr>
        </p:nvSpPr>
        <p:spPr/>
        <p:txBody>
          <a:bodyPr/>
          <a:lstStyle/>
          <a:p>
            <a:pPr>
              <a:defRPr/>
            </a:pPr>
            <a:fld id="{66F168BD-C809-40EF-A2CF-8EE61CE24F73}" type="datetime1">
              <a:rPr lang="en-US" smtClean="0"/>
              <a:t>2/21/20</a:t>
            </a:fld>
            <a:endParaRPr lang="en-US" dirty="0"/>
          </a:p>
        </p:txBody>
      </p:sp>
      <p:sp>
        <p:nvSpPr>
          <p:cNvPr id="2" name="Title 1">
            <a:extLst>
              <a:ext uri="{FF2B5EF4-FFF2-40B4-BE49-F238E27FC236}">
                <a16:creationId xmlns:a16="http://schemas.microsoft.com/office/drawing/2014/main" id="{7C102014-3B0E-964E-90F1-8D3049C5F62B}"/>
              </a:ext>
            </a:extLst>
          </p:cNvPr>
          <p:cNvSpPr>
            <a:spLocks noGrp="1"/>
          </p:cNvSpPr>
          <p:nvPr>
            <p:ph type="title"/>
          </p:nvPr>
        </p:nvSpPr>
        <p:spPr>
          <a:xfrm>
            <a:off x="608076" y="228600"/>
            <a:ext cx="7927848" cy="789708"/>
          </a:xfrm>
        </p:spPr>
        <p:txBody>
          <a:bodyPr/>
          <a:lstStyle/>
          <a:p>
            <a:r>
              <a:rPr lang="en-US" dirty="0"/>
              <a:t>Do you have any questions on implementing outcomes-oriented approaches?</a:t>
            </a:r>
          </a:p>
        </p:txBody>
      </p:sp>
      <p:pic>
        <p:nvPicPr>
          <p:cNvPr id="10" name="Graphic 9" descr="Help">
            <a:extLst>
              <a:ext uri="{FF2B5EF4-FFF2-40B4-BE49-F238E27FC236}">
                <a16:creationId xmlns:a16="http://schemas.microsoft.com/office/drawing/2014/main" id="{5FEEFAA9-5479-1643-AA65-395A78B8F5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43200" y="1524000"/>
            <a:ext cx="3657600" cy="3657600"/>
          </a:xfrm>
          <a:prstGeom prst="rect">
            <a:avLst/>
          </a:prstGeom>
        </p:spPr>
      </p:pic>
      <p:sp>
        <p:nvSpPr>
          <p:cNvPr id="4" name="Footer Placeholder 3">
            <a:extLst>
              <a:ext uri="{FF2B5EF4-FFF2-40B4-BE49-F238E27FC236}">
                <a16:creationId xmlns:a16="http://schemas.microsoft.com/office/drawing/2014/main" id="{A3B7463C-9951-49B7-94A5-48B8137C4DAB}"/>
              </a:ext>
            </a:extLst>
          </p:cNvPr>
          <p:cNvSpPr>
            <a:spLocks noGrp="1"/>
          </p:cNvSpPr>
          <p:nvPr>
            <p:ph type="ftr" sz="quarter" idx="21"/>
          </p:nvPr>
        </p:nvSpPr>
        <p:spPr/>
        <p:txBody>
          <a:bodyPr/>
          <a:lstStyle/>
          <a:p>
            <a:pPr algn="l">
              <a:defRPr/>
            </a:pPr>
            <a:r>
              <a:rPr lang="en-US" dirty="0"/>
              <a:t>www.thirdsectorcap.org         		 © THIRD SECTOR CAPITAL PARTNERS, INC.</a:t>
            </a:r>
          </a:p>
        </p:txBody>
      </p:sp>
      <p:sp>
        <p:nvSpPr>
          <p:cNvPr id="5" name="Slide Number Placeholder 4">
            <a:extLst>
              <a:ext uri="{FF2B5EF4-FFF2-40B4-BE49-F238E27FC236}">
                <a16:creationId xmlns:a16="http://schemas.microsoft.com/office/drawing/2014/main" id="{90F100F5-AAA4-4D57-A713-6D4AB55E3D5C}"/>
              </a:ext>
            </a:extLst>
          </p:cNvPr>
          <p:cNvSpPr>
            <a:spLocks noGrp="1"/>
          </p:cNvSpPr>
          <p:nvPr>
            <p:ph type="sldNum" sz="quarter" idx="22"/>
          </p:nvPr>
        </p:nvSpPr>
        <p:spPr/>
        <p:txBody>
          <a:bodyPr/>
          <a:lstStyle/>
          <a:p>
            <a:pPr>
              <a:defRPr/>
            </a:pPr>
            <a:fld id="{CDBF65C0-43BC-47E3-9F30-ABF09042DD72}" type="slidenum">
              <a:rPr lang="en-US" smtClean="0"/>
              <a:pPr>
                <a:defRPr/>
              </a:pPr>
              <a:t>23</a:t>
            </a:fld>
            <a:endParaRPr lang="en-US" dirty="0"/>
          </a:p>
        </p:txBody>
      </p:sp>
    </p:spTree>
    <p:extLst>
      <p:ext uri="{BB962C8B-B14F-4D97-AF65-F5344CB8AC3E}">
        <p14:creationId xmlns:p14="http://schemas.microsoft.com/office/powerpoint/2010/main" val="25470672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pPr marL="0" indent="0" eaLnBrk="1" fontAlgn="auto" hangingPunct="1">
              <a:spcAft>
                <a:spcPts val="0"/>
              </a:spcAft>
              <a:buFont typeface="Arial"/>
              <a:buNone/>
              <a:defRPr/>
            </a:pPr>
            <a:r>
              <a:rPr sz="1600" i="1" dirty="0">
                <a:latin typeface="+mj-lt"/>
                <a:ea typeface="MS PGothic" charset="0"/>
                <a:cs typeface="Arial" charset="0"/>
              </a:rPr>
              <a:t>This presentation contains confidential, proprietary, copyright and/or trade secret information of Third Sector Capital Partners that may not be reproduced, disclosed to anyone, or used for the benefit of anyone other than Third Sector Capital Partners unless expressly authorized in writing by an executive officer of Third Sector Capital Partners.</a:t>
            </a:r>
            <a:endParaRPr sz="1600" dirty="0">
              <a:latin typeface="+mj-lt"/>
            </a:endParaRPr>
          </a:p>
        </p:txBody>
      </p:sp>
      <p:sp>
        <p:nvSpPr>
          <p:cNvPr id="68611" name="Title 2"/>
          <p:cNvSpPr>
            <a:spLocks noGrp="1"/>
          </p:cNvSpPr>
          <p:nvPr>
            <p:ph type="title"/>
          </p:nvPr>
        </p:nvSpPr>
        <p:spPr/>
        <p:txBody>
          <a:bodyPr/>
          <a:lstStyle/>
          <a:p>
            <a:pPr eaLnBrk="1" hangingPunct="1"/>
            <a:r>
              <a:rPr altLang="en-US" dirty="0"/>
              <a:t>Disclosure</a:t>
            </a:r>
          </a:p>
        </p:txBody>
      </p:sp>
      <p:sp>
        <p:nvSpPr>
          <p:cNvPr id="4" name="Date Placeholder 3"/>
          <p:cNvSpPr>
            <a:spLocks noGrp="1"/>
          </p:cNvSpPr>
          <p:nvPr>
            <p:ph type="dt" sz="half" idx="15"/>
          </p:nvPr>
        </p:nvSpPr>
        <p:spPr/>
        <p:txBody>
          <a:bodyPr/>
          <a:lstStyle/>
          <a:p>
            <a:pPr>
              <a:defRPr/>
            </a:pPr>
            <a:fld id="{22269FC6-1B09-4D8D-870E-F73B725CA5A8}" type="datetime1">
              <a:rPr lang="en-US" smtClean="0"/>
              <a:t>2/21/20</a:t>
            </a:fld>
            <a:endParaRPr dirty="0"/>
          </a:p>
        </p:txBody>
      </p:sp>
      <p:sp>
        <p:nvSpPr>
          <p:cNvPr id="8" name="Title 4"/>
          <p:cNvSpPr txBox="1">
            <a:spLocks/>
          </p:cNvSpPr>
          <p:nvPr/>
        </p:nvSpPr>
        <p:spPr bwMode="auto">
          <a:xfrm>
            <a:off x="606425" y="3625850"/>
            <a:ext cx="7927975" cy="2241550"/>
          </a:xfrm>
          <a:prstGeom prst="rect">
            <a:avLst/>
          </a:prstGeom>
          <a:noFill/>
          <a:ln>
            <a:noFill/>
          </a:ln>
          <a:extLst>
            <a:ext uri="{909E8E84-426E-40dd-AFC4-6F175D3DCCD1}"/>
            <a:ext uri="{91240B29-F687-4f45-9708-019B960494DF}"/>
          </a:extLst>
        </p:spPr>
        <p:txBody>
          <a:bodyPr anchor="b"/>
          <a:lstStyle>
            <a:lvl1pPr algn="l" defTabSz="457200" rtl="0" eaLnBrk="1" fontAlgn="base" hangingPunct="1">
              <a:spcBef>
                <a:spcPct val="0"/>
              </a:spcBef>
              <a:spcAft>
                <a:spcPct val="0"/>
              </a:spcAft>
              <a:defRPr sz="2000" b="1" kern="1200" baseline="0">
                <a:solidFill>
                  <a:schemeClr val="tx1"/>
                </a:solidFill>
                <a:latin typeface="Arial"/>
                <a:ea typeface="MS PGothic" pitchFamily="34" charset="-128"/>
                <a:cs typeface="Arial"/>
              </a:defRPr>
            </a:lvl1pPr>
            <a:lvl2pPr algn="l" defTabSz="457200" rtl="0" eaLnBrk="1" fontAlgn="base" hangingPunct="1">
              <a:spcBef>
                <a:spcPct val="0"/>
              </a:spcBef>
              <a:spcAft>
                <a:spcPct val="0"/>
              </a:spcAft>
              <a:defRPr sz="2000" b="1">
                <a:solidFill>
                  <a:schemeClr val="tx1"/>
                </a:solidFill>
                <a:latin typeface="News Gothic MT" charset="0"/>
                <a:ea typeface="MS PGothic" pitchFamily="34" charset="-128"/>
                <a:cs typeface="ＭＳ Ｐゴシック" charset="0"/>
              </a:defRPr>
            </a:lvl2pPr>
            <a:lvl3pPr algn="l" defTabSz="457200" rtl="0" eaLnBrk="1" fontAlgn="base" hangingPunct="1">
              <a:spcBef>
                <a:spcPct val="0"/>
              </a:spcBef>
              <a:spcAft>
                <a:spcPct val="0"/>
              </a:spcAft>
              <a:defRPr sz="2000" b="1">
                <a:solidFill>
                  <a:schemeClr val="tx1"/>
                </a:solidFill>
                <a:latin typeface="News Gothic MT" charset="0"/>
                <a:ea typeface="MS PGothic" pitchFamily="34" charset="-128"/>
                <a:cs typeface="ＭＳ Ｐゴシック" charset="0"/>
              </a:defRPr>
            </a:lvl3pPr>
            <a:lvl4pPr algn="l" defTabSz="457200" rtl="0" eaLnBrk="1" fontAlgn="base" hangingPunct="1">
              <a:spcBef>
                <a:spcPct val="0"/>
              </a:spcBef>
              <a:spcAft>
                <a:spcPct val="0"/>
              </a:spcAft>
              <a:defRPr sz="2000" b="1">
                <a:solidFill>
                  <a:schemeClr val="tx1"/>
                </a:solidFill>
                <a:latin typeface="News Gothic MT" charset="0"/>
                <a:ea typeface="MS PGothic" pitchFamily="34" charset="-128"/>
                <a:cs typeface="ＭＳ Ｐゴシック" charset="0"/>
              </a:defRPr>
            </a:lvl4pPr>
            <a:lvl5pPr algn="l" defTabSz="457200" rtl="0" eaLnBrk="1" fontAlgn="base" hangingPunct="1">
              <a:spcBef>
                <a:spcPct val="0"/>
              </a:spcBef>
              <a:spcAft>
                <a:spcPct val="0"/>
              </a:spcAft>
              <a:defRPr sz="2000" b="1">
                <a:solidFill>
                  <a:schemeClr val="tx1"/>
                </a:solidFill>
                <a:latin typeface="News Gothic MT" charset="0"/>
                <a:ea typeface="MS PGothic" pitchFamily="34" charset="-128"/>
                <a:cs typeface="ＭＳ Ｐゴシック" charset="0"/>
              </a:defRPr>
            </a:lvl5pPr>
            <a:lvl6pPr marL="457200" algn="l" defTabSz="457200" rtl="0" eaLnBrk="1" fontAlgn="base" hangingPunct="1">
              <a:spcBef>
                <a:spcPct val="0"/>
              </a:spcBef>
              <a:spcAft>
                <a:spcPct val="0"/>
              </a:spcAft>
              <a:defRPr sz="2800" b="1">
                <a:solidFill>
                  <a:schemeClr val="tx1"/>
                </a:solidFill>
                <a:latin typeface="Constantia" charset="0"/>
                <a:ea typeface="ＭＳ Ｐゴシック" charset="0"/>
                <a:cs typeface="ＭＳ Ｐゴシック" charset="0"/>
              </a:defRPr>
            </a:lvl6pPr>
            <a:lvl7pPr marL="914400" algn="l" defTabSz="457200" rtl="0" eaLnBrk="1" fontAlgn="base" hangingPunct="1">
              <a:spcBef>
                <a:spcPct val="0"/>
              </a:spcBef>
              <a:spcAft>
                <a:spcPct val="0"/>
              </a:spcAft>
              <a:defRPr sz="2800" b="1">
                <a:solidFill>
                  <a:schemeClr val="tx1"/>
                </a:solidFill>
                <a:latin typeface="Constantia" charset="0"/>
                <a:ea typeface="ＭＳ Ｐゴシック" charset="0"/>
                <a:cs typeface="ＭＳ Ｐゴシック" charset="0"/>
              </a:defRPr>
            </a:lvl7pPr>
            <a:lvl8pPr marL="1371600" algn="l" defTabSz="457200" rtl="0" eaLnBrk="1" fontAlgn="base" hangingPunct="1">
              <a:spcBef>
                <a:spcPct val="0"/>
              </a:spcBef>
              <a:spcAft>
                <a:spcPct val="0"/>
              </a:spcAft>
              <a:defRPr sz="2800" b="1">
                <a:solidFill>
                  <a:schemeClr val="tx1"/>
                </a:solidFill>
                <a:latin typeface="Constantia" charset="0"/>
                <a:ea typeface="ＭＳ Ｐゴシック" charset="0"/>
                <a:cs typeface="ＭＳ Ｐゴシック" charset="0"/>
              </a:defRPr>
            </a:lvl8pPr>
            <a:lvl9pPr marL="1828800" algn="l" defTabSz="457200" rtl="0" eaLnBrk="1" fontAlgn="base" hangingPunct="1">
              <a:spcBef>
                <a:spcPct val="0"/>
              </a:spcBef>
              <a:spcAft>
                <a:spcPct val="0"/>
              </a:spcAft>
              <a:defRPr sz="2800" b="1">
                <a:solidFill>
                  <a:schemeClr val="tx1"/>
                </a:solidFill>
                <a:latin typeface="Constantia" charset="0"/>
                <a:ea typeface="ＭＳ Ｐゴシック" charset="0"/>
                <a:cs typeface="ＭＳ Ｐゴシック" charset="0"/>
              </a:defRPr>
            </a:lvl9pPr>
          </a:lstStyle>
          <a:p>
            <a:pPr algn="ctr">
              <a:defRPr/>
            </a:pPr>
            <a:r>
              <a:rPr lang="en-US" sz="2800" dirty="0">
                <a:latin typeface="+mj-lt"/>
              </a:rPr>
              <a:t>Third Sector Capital Partners, Inc.</a:t>
            </a:r>
            <a:br>
              <a:rPr lang="en-US" sz="2200" dirty="0">
                <a:latin typeface="+mj-lt"/>
              </a:rPr>
            </a:br>
            <a:r>
              <a:rPr lang="en-US" sz="2200" dirty="0">
                <a:latin typeface="+mj-lt"/>
              </a:rPr>
              <a:t>info@thirdsectorcap.org | www.thirdsectorcap.org </a:t>
            </a:r>
          </a:p>
        </p:txBody>
      </p:sp>
      <p:cxnSp>
        <p:nvCxnSpPr>
          <p:cNvPr id="9" name="Straight Connector 8"/>
          <p:cNvCxnSpPr/>
          <p:nvPr/>
        </p:nvCxnSpPr>
        <p:spPr>
          <a:xfrm>
            <a:off x="0" y="4343400"/>
            <a:ext cx="9144000" cy="0"/>
          </a:xfrm>
          <a:prstGeom prst="line">
            <a:avLst/>
          </a:prstGeom>
          <a:ln w="635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Footer Placeholder 5">
            <a:extLst>
              <a:ext uri="{FF2B5EF4-FFF2-40B4-BE49-F238E27FC236}">
                <a16:creationId xmlns:a16="http://schemas.microsoft.com/office/drawing/2014/main" id="{D4F37799-ECAC-411D-8CE5-858B0B59E00F}"/>
              </a:ext>
            </a:extLst>
          </p:cNvPr>
          <p:cNvSpPr>
            <a:spLocks noGrp="1"/>
          </p:cNvSpPr>
          <p:nvPr>
            <p:ph type="ftr" sz="quarter" idx="16"/>
          </p:nvPr>
        </p:nvSpPr>
        <p:spPr/>
        <p:txBody>
          <a:bodyPr/>
          <a:lstStyle/>
          <a:p>
            <a:pPr algn="l">
              <a:defRPr/>
            </a:pPr>
            <a:r>
              <a:rPr lang="en-US" dirty="0"/>
              <a:t>www.thirdsectorcap.org         		 © THIRD SECTOR CAPITAL PARTNERS, INC.</a:t>
            </a:r>
          </a:p>
        </p:txBody>
      </p:sp>
      <p:sp>
        <p:nvSpPr>
          <p:cNvPr id="7" name="Slide Number Placeholder 6">
            <a:extLst>
              <a:ext uri="{FF2B5EF4-FFF2-40B4-BE49-F238E27FC236}">
                <a16:creationId xmlns:a16="http://schemas.microsoft.com/office/drawing/2014/main" id="{2FA3E362-FE77-495C-97D7-0618A0EF98BD}"/>
              </a:ext>
            </a:extLst>
          </p:cNvPr>
          <p:cNvSpPr>
            <a:spLocks noGrp="1"/>
          </p:cNvSpPr>
          <p:nvPr>
            <p:ph type="sldNum" sz="quarter" idx="17"/>
          </p:nvPr>
        </p:nvSpPr>
        <p:spPr/>
        <p:txBody>
          <a:bodyPr/>
          <a:lstStyle/>
          <a:p>
            <a:pPr>
              <a:defRPr/>
            </a:pPr>
            <a:fld id="{91A4A490-3721-4298-B44D-32CBC098A953}" type="slidenum">
              <a:rPr lang="en-US" smtClean="0"/>
              <a:pPr>
                <a:defRPr/>
              </a:pPr>
              <a:t>24</a:t>
            </a:fld>
            <a:endParaRPr lang="en-US" dirty="0"/>
          </a:p>
        </p:txBody>
      </p:sp>
    </p:spTree>
    <p:extLst>
      <p:ext uri="{BB962C8B-B14F-4D97-AF65-F5344CB8AC3E}">
        <p14:creationId xmlns:p14="http://schemas.microsoft.com/office/powerpoint/2010/main" val="40888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4"/>
          <p:cNvSpPr txBox="1">
            <a:spLocks noGrp="1"/>
          </p:cNvSpPr>
          <p:nvPr>
            <p:ph type="title"/>
          </p:nvPr>
        </p:nvSpPr>
        <p:spPr>
          <a:xfrm>
            <a:off x="608076" y="866713"/>
            <a:ext cx="7927848" cy="850392"/>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latin typeface="Calibri Light" panose="020F0302020204030204" pitchFamily="34" charset="0"/>
                <a:cs typeface="Calibri Light" panose="020F0302020204030204" pitchFamily="34" charset="0"/>
              </a:rPr>
              <a:t>Introduction</a:t>
            </a:r>
            <a:endParaRPr dirty="0">
              <a:latin typeface="Calibri Light" panose="020F0302020204030204" pitchFamily="34" charset="0"/>
              <a:cs typeface="Calibri Light" panose="020F0302020204030204" pitchFamily="34" charset="0"/>
            </a:endParaRPr>
          </a:p>
        </p:txBody>
      </p:sp>
      <p:sp>
        <p:nvSpPr>
          <p:cNvPr id="432" name="Google Shape;432;p4"/>
          <p:cNvSpPr txBox="1">
            <a:spLocks noGrp="1"/>
          </p:cNvSpPr>
          <p:nvPr>
            <p:ph type="dt" idx="10"/>
          </p:nvPr>
        </p:nvSpPr>
        <p:spPr>
          <a:xfrm>
            <a:off x="7229475" y="6146800"/>
            <a:ext cx="889000" cy="473075"/>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Clr>
                <a:srgbClr val="989899"/>
              </a:buClr>
              <a:buSzPts val="1400"/>
              <a:buFont typeface="Calibri"/>
              <a:buNone/>
            </a:pPr>
            <a:fld id="{D0EAB338-8BDC-4B78-8FF5-29C550D53F4C}" type="datetime1">
              <a:rPr lang="en-US" smtClean="0"/>
              <a:t>2/21/20</a:t>
            </a:fld>
            <a:endParaRPr dirty="0"/>
          </a:p>
        </p:txBody>
      </p:sp>
      <p:sp>
        <p:nvSpPr>
          <p:cNvPr id="437" name="Google Shape;437;p4"/>
          <p:cNvSpPr/>
          <p:nvPr/>
        </p:nvSpPr>
        <p:spPr>
          <a:xfrm>
            <a:off x="640438" y="3734686"/>
            <a:ext cx="2423100" cy="146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Calibri"/>
              <a:buNone/>
            </a:pPr>
            <a:r>
              <a:rPr lang="en-US" sz="1800" b="1" i="0" u="none" strike="noStrike" cap="none" dirty="0">
                <a:solidFill>
                  <a:schemeClr val="dk1"/>
                </a:solidFill>
                <a:latin typeface="Calibri"/>
                <a:ea typeface="Calibri"/>
                <a:cs typeface="Calibri"/>
                <a:sym typeface="Calibri"/>
              </a:rPr>
              <a:t>H. Kay Howard</a:t>
            </a:r>
            <a:endParaRPr sz="1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r>
              <a:rPr lang="en-US" sz="1400" b="0" i="0" u="none" strike="noStrike" cap="none" dirty="0">
                <a:solidFill>
                  <a:schemeClr val="dk1"/>
                </a:solidFill>
                <a:latin typeface="Calibri"/>
                <a:ea typeface="Calibri"/>
                <a:cs typeface="Calibri"/>
                <a:sym typeface="Calibri"/>
              </a:rPr>
              <a:t>Director</a:t>
            </a:r>
          </a:p>
          <a:p>
            <a:pPr marL="0" marR="0" lvl="0" indent="0" algn="ctr" rtl="0">
              <a:lnSpc>
                <a:spcPct val="100000"/>
              </a:lnSpc>
              <a:spcBef>
                <a:spcPts val="0"/>
              </a:spcBef>
              <a:spcAft>
                <a:spcPts val="0"/>
              </a:spcAft>
              <a:buClr>
                <a:schemeClr val="dk1"/>
              </a:buClr>
              <a:buSzPts val="1400"/>
              <a:buFont typeface="Calibri"/>
              <a:buNone/>
            </a:pPr>
            <a:r>
              <a:rPr lang="en-US" sz="1400" dirty="0">
                <a:solidFill>
                  <a:schemeClr val="dk1"/>
                </a:solidFill>
                <a:latin typeface="Calibri"/>
                <a:ea typeface="Calibri"/>
                <a:cs typeface="Calibri"/>
                <a:sym typeface="Calibri"/>
              </a:rPr>
              <a:t>Third Sector</a:t>
            </a:r>
            <a:endParaRPr lang="en-US" sz="1400" b="0" i="0" u="none" strike="noStrike" cap="none" dirty="0">
              <a:solidFill>
                <a:schemeClr val="dk1"/>
              </a:solidFill>
              <a:latin typeface="Calibri"/>
              <a:ea typeface="Calibri"/>
              <a:cs typeface="Calibri"/>
              <a:sym typeface="Calibri"/>
            </a:endParaRPr>
          </a:p>
          <a:p>
            <a:pPr lvl="0" algn="ctr">
              <a:spcBef>
                <a:spcPts val="0"/>
              </a:spcBef>
              <a:spcAft>
                <a:spcPts val="0"/>
              </a:spcAft>
              <a:buClr>
                <a:schemeClr val="dk1"/>
              </a:buClr>
              <a:buSzPts val="1400"/>
            </a:pPr>
            <a:r>
              <a:rPr lang="en-US" sz="1400" dirty="0">
                <a:solidFill>
                  <a:schemeClr val="accen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hhoward@thirdsectorcap.org</a:t>
            </a:r>
            <a:r>
              <a:rPr lang="en-US" sz="1400" dirty="0">
                <a:solidFill>
                  <a:schemeClr val="accent1"/>
                </a:solidFill>
                <a:latin typeface="Calibri"/>
                <a:ea typeface="Calibri"/>
                <a:cs typeface="Calibri"/>
                <a:sym typeface="Calibri"/>
              </a:rPr>
              <a:t> </a:t>
            </a:r>
          </a:p>
        </p:txBody>
      </p:sp>
      <p:sp>
        <p:nvSpPr>
          <p:cNvPr id="438" name="Google Shape;438;p4"/>
          <p:cNvSpPr/>
          <p:nvPr/>
        </p:nvSpPr>
        <p:spPr>
          <a:xfrm>
            <a:off x="3063550" y="3734675"/>
            <a:ext cx="3016914" cy="146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Calibri"/>
              <a:buNone/>
            </a:pPr>
            <a:r>
              <a:rPr lang="en-US" sz="1800" b="1" i="0" u="none" strike="noStrike" cap="none" dirty="0">
                <a:solidFill>
                  <a:schemeClr val="dk1"/>
                </a:solidFill>
                <a:latin typeface="Calibri"/>
                <a:ea typeface="Calibri"/>
                <a:cs typeface="Calibri"/>
                <a:sym typeface="Calibri"/>
              </a:rPr>
              <a:t>Yelena Danziger</a:t>
            </a:r>
            <a:endParaRPr sz="1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r>
              <a:rPr lang="en-US" sz="1400" b="0" i="0" u="none" strike="noStrike" cap="none" dirty="0">
                <a:solidFill>
                  <a:schemeClr val="dk1"/>
                </a:solidFill>
                <a:latin typeface="Calibri"/>
                <a:ea typeface="Calibri"/>
                <a:cs typeface="Calibri"/>
                <a:sym typeface="Calibri"/>
              </a:rPr>
              <a:t>Director</a:t>
            </a:r>
          </a:p>
          <a:p>
            <a:pPr marL="0" marR="0" lvl="0" indent="0" algn="ctr" rtl="0">
              <a:lnSpc>
                <a:spcPct val="100000"/>
              </a:lnSpc>
              <a:spcBef>
                <a:spcPts val="0"/>
              </a:spcBef>
              <a:spcAft>
                <a:spcPts val="0"/>
              </a:spcAft>
              <a:buClr>
                <a:schemeClr val="dk1"/>
              </a:buClr>
              <a:buSzPts val="1400"/>
              <a:buFont typeface="Calibri"/>
              <a:buNone/>
            </a:pPr>
            <a:r>
              <a:rPr lang="en-US" sz="1400" dirty="0">
                <a:solidFill>
                  <a:schemeClr val="dk1"/>
                </a:solidFill>
                <a:latin typeface="Calibri"/>
                <a:ea typeface="Calibri"/>
                <a:cs typeface="Calibri"/>
                <a:sym typeface="Calibri"/>
              </a:rPr>
              <a:t>Third Sector</a:t>
            </a:r>
            <a:endParaRPr sz="1400" b="0"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r>
              <a:rPr lang="en-US" sz="1400" u="sng" dirty="0" err="1">
                <a:solidFill>
                  <a:schemeClr val="accent1"/>
                </a:solidFill>
                <a:latin typeface="Calibri"/>
                <a:ea typeface="Calibri"/>
                <a:cs typeface="Calibri"/>
                <a:sym typeface="Calibri"/>
              </a:rPr>
              <a:t>ydanziger</a:t>
            </a:r>
            <a:r>
              <a:rPr lang="en-US" sz="1400" b="0" i="0" u="sng" strike="noStrike" cap="none" dirty="0" err="1">
                <a:solidFill>
                  <a:schemeClr val="accent1"/>
                </a:solidFill>
                <a:latin typeface="Calibri"/>
                <a:ea typeface="Calibri"/>
                <a:cs typeface="Calibri"/>
                <a:sym typeface="Calibri"/>
              </a:rPr>
              <a:t>@thirdsectorcap</a:t>
            </a:r>
            <a:r>
              <a:rPr lang="en-US" sz="1400" u="sng" dirty="0" err="1">
                <a:solidFill>
                  <a:schemeClr val="accent1"/>
                </a:solidFill>
                <a:latin typeface="Calibri"/>
                <a:ea typeface="Calibri"/>
                <a:cs typeface="Calibri"/>
                <a:sym typeface="Calibri"/>
              </a:rPr>
              <a:t>.org</a:t>
            </a:r>
            <a:endParaRPr lang="en-US" sz="1400" b="0" i="0" u="sng" strike="noStrike" cap="none" dirty="0">
              <a:solidFill>
                <a:schemeClr val="accent1"/>
              </a:solidFill>
              <a:latin typeface="Calibri"/>
              <a:ea typeface="Calibri"/>
              <a:cs typeface="Calibri"/>
              <a:sym typeface="Calibri"/>
            </a:endParaRPr>
          </a:p>
        </p:txBody>
      </p:sp>
      <p:sp>
        <p:nvSpPr>
          <p:cNvPr id="439" name="Google Shape;439;p4"/>
          <p:cNvSpPr/>
          <p:nvPr/>
        </p:nvSpPr>
        <p:spPr>
          <a:xfrm>
            <a:off x="6023925" y="3734675"/>
            <a:ext cx="2534100" cy="1460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800"/>
              <a:buFont typeface="Calibri"/>
              <a:buNone/>
            </a:pPr>
            <a:r>
              <a:rPr lang="en-US" sz="1800" b="1" i="0" u="none" strike="noStrike" cap="none" dirty="0">
                <a:solidFill>
                  <a:schemeClr val="dk1"/>
                </a:solidFill>
                <a:latin typeface="Calibri"/>
                <a:ea typeface="Calibri"/>
                <a:cs typeface="Calibri"/>
                <a:sym typeface="Calibri"/>
              </a:rPr>
              <a:t>Celeste Richie</a:t>
            </a:r>
            <a:endParaRPr sz="1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r>
              <a:rPr lang="en-US" sz="1400" b="0" i="0" u="none" strike="noStrike" cap="none" dirty="0">
                <a:solidFill>
                  <a:schemeClr val="dk1"/>
                </a:solidFill>
                <a:latin typeface="Calibri"/>
                <a:ea typeface="Calibri"/>
                <a:cs typeface="Calibri"/>
                <a:sym typeface="Calibri"/>
              </a:rPr>
              <a:t>VP, Workforce Development</a:t>
            </a:r>
          </a:p>
          <a:p>
            <a:pPr marL="0" marR="0" lvl="0" indent="0" algn="ctr" rtl="0">
              <a:lnSpc>
                <a:spcPct val="100000"/>
              </a:lnSpc>
              <a:spcBef>
                <a:spcPts val="0"/>
              </a:spcBef>
              <a:spcAft>
                <a:spcPts val="0"/>
              </a:spcAft>
              <a:buClr>
                <a:schemeClr val="dk1"/>
              </a:buClr>
              <a:buSzPts val="1400"/>
              <a:buFont typeface="Calibri"/>
              <a:buNone/>
            </a:pPr>
            <a:r>
              <a:rPr lang="en-US" sz="1400" dirty="0">
                <a:solidFill>
                  <a:schemeClr val="dk1"/>
                </a:solidFill>
                <a:latin typeface="Calibri"/>
                <a:ea typeface="Calibri"/>
                <a:cs typeface="Calibri"/>
                <a:sym typeface="Calibri"/>
              </a:rPr>
              <a:t>Results for America</a:t>
            </a:r>
            <a:endParaRPr sz="1400" b="0" i="0" u="none" strike="noStrike" cap="none" dirty="0">
              <a:solidFill>
                <a:schemeClr val="dk1"/>
              </a:solidFill>
              <a:latin typeface="Calibri"/>
              <a:ea typeface="Calibri"/>
              <a:cs typeface="Calibri"/>
              <a:sym typeface="Calibri"/>
            </a:endParaRPr>
          </a:p>
          <a:p>
            <a:pPr lvl="0" algn="ctr">
              <a:spcBef>
                <a:spcPts val="0"/>
              </a:spcBef>
              <a:spcAft>
                <a:spcPts val="0"/>
              </a:spcAft>
              <a:buClr>
                <a:schemeClr val="dk1"/>
              </a:buClr>
              <a:buSzPts val="1400"/>
            </a:pPr>
            <a:r>
              <a:rPr lang="en-US" sz="1400" dirty="0">
                <a:solidFill>
                  <a:schemeClr val="accen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celeste@results4america.org</a:t>
            </a:r>
            <a:r>
              <a:rPr lang="en-US" sz="1400" dirty="0">
                <a:solidFill>
                  <a:schemeClr val="accent1"/>
                </a:solidFill>
                <a:latin typeface="Calibri"/>
                <a:ea typeface="Calibri"/>
                <a:cs typeface="Calibri"/>
                <a:sym typeface="Calibri"/>
              </a:rPr>
              <a:t> </a:t>
            </a:r>
          </a:p>
        </p:txBody>
      </p:sp>
      <p:pic>
        <p:nvPicPr>
          <p:cNvPr id="440" name="Google Shape;440;p4"/>
          <p:cNvPicPr preferRelativeResize="0"/>
          <p:nvPr/>
        </p:nvPicPr>
        <p:blipFill rotWithShape="1">
          <a:blip r:embed="rId5">
            <a:alphaModFix/>
          </a:blip>
          <a:srcRect b="3846"/>
          <a:stretch/>
        </p:blipFill>
        <p:spPr>
          <a:xfrm>
            <a:off x="1211908" y="2057396"/>
            <a:ext cx="1280160" cy="1600203"/>
          </a:xfrm>
          <a:prstGeom prst="rect">
            <a:avLst/>
          </a:prstGeom>
          <a:noFill/>
          <a:ln>
            <a:solidFill>
              <a:schemeClr val="tx1"/>
            </a:solidFill>
          </a:ln>
        </p:spPr>
      </p:pic>
      <p:sp>
        <p:nvSpPr>
          <p:cNvPr id="3" name="Footer Placeholder 2">
            <a:extLst>
              <a:ext uri="{FF2B5EF4-FFF2-40B4-BE49-F238E27FC236}">
                <a16:creationId xmlns:a16="http://schemas.microsoft.com/office/drawing/2014/main" id="{F743209C-10AC-4351-B558-95826CFBF43E}"/>
              </a:ext>
            </a:extLst>
          </p:cNvPr>
          <p:cNvSpPr>
            <a:spLocks noGrp="1"/>
          </p:cNvSpPr>
          <p:nvPr>
            <p:ph type="ftr" sz="quarter" idx="11"/>
          </p:nvPr>
        </p:nvSpPr>
        <p:spPr/>
        <p:txBody>
          <a:bodyPr/>
          <a:lstStyle/>
          <a:p>
            <a:pPr algn="l">
              <a:defRPr/>
            </a:pPr>
            <a:r>
              <a:rPr lang="en-US" dirty="0"/>
              <a:t>www.thirdsectorcap.org         		 © THIRD SECTOR CAPITAL PARTNERS, INC.</a:t>
            </a:r>
          </a:p>
        </p:txBody>
      </p:sp>
      <p:sp>
        <p:nvSpPr>
          <p:cNvPr id="4" name="Slide Number Placeholder 3">
            <a:extLst>
              <a:ext uri="{FF2B5EF4-FFF2-40B4-BE49-F238E27FC236}">
                <a16:creationId xmlns:a16="http://schemas.microsoft.com/office/drawing/2014/main" id="{6B39B4E2-CF3C-48E9-98D4-2D1D1A2B45DE}"/>
              </a:ext>
            </a:extLst>
          </p:cNvPr>
          <p:cNvSpPr>
            <a:spLocks noGrp="1"/>
          </p:cNvSpPr>
          <p:nvPr>
            <p:ph type="sldNum" sz="quarter" idx="12"/>
          </p:nvPr>
        </p:nvSpPr>
        <p:spPr/>
        <p:txBody>
          <a:bodyPr/>
          <a:lstStyle/>
          <a:p>
            <a:pPr>
              <a:defRPr/>
            </a:pPr>
            <a:fld id="{EC9E4C9C-41D7-492C-B6F1-1324A60953BF}" type="slidenum">
              <a:rPr lang="en-US" smtClean="0"/>
              <a:pPr>
                <a:defRPr/>
              </a:pPr>
              <a:t>2</a:t>
            </a:fld>
            <a:endParaRPr lang="en-US" dirty="0"/>
          </a:p>
        </p:txBody>
      </p:sp>
      <p:pic>
        <p:nvPicPr>
          <p:cNvPr id="5" name="Picture 4">
            <a:extLst>
              <a:ext uri="{FF2B5EF4-FFF2-40B4-BE49-F238E27FC236}">
                <a16:creationId xmlns:a16="http://schemas.microsoft.com/office/drawing/2014/main" id="{FE020774-991E-1B46-991D-C071DFB279FD}"/>
              </a:ext>
            </a:extLst>
          </p:cNvPr>
          <p:cNvPicPr>
            <a:picLocks noChangeAspect="1"/>
          </p:cNvPicPr>
          <p:nvPr/>
        </p:nvPicPr>
        <p:blipFill rotWithShape="1">
          <a:blip r:embed="rId6"/>
          <a:srcRect t="6775"/>
          <a:stretch/>
        </p:blipFill>
        <p:spPr>
          <a:xfrm>
            <a:off x="3909060" y="2057395"/>
            <a:ext cx="1325880" cy="1600203"/>
          </a:xfrm>
          <a:prstGeom prst="rect">
            <a:avLst/>
          </a:prstGeom>
          <a:ln>
            <a:solidFill>
              <a:schemeClr val="tx1"/>
            </a:solidFill>
          </a:ln>
        </p:spPr>
      </p:pic>
      <p:pic>
        <p:nvPicPr>
          <p:cNvPr id="2" name="Picture 1">
            <a:extLst>
              <a:ext uri="{FF2B5EF4-FFF2-40B4-BE49-F238E27FC236}">
                <a16:creationId xmlns:a16="http://schemas.microsoft.com/office/drawing/2014/main" id="{19723B86-AAF8-447E-AC75-DB9A00EEF48E}"/>
              </a:ext>
            </a:extLst>
          </p:cNvPr>
          <p:cNvPicPr>
            <a:picLocks noChangeAspect="1"/>
          </p:cNvPicPr>
          <p:nvPr/>
        </p:nvPicPr>
        <p:blipFill rotWithShape="1">
          <a:blip r:embed="rId7"/>
          <a:srcRect l="6331" r="5030"/>
          <a:stretch/>
        </p:blipFill>
        <p:spPr>
          <a:xfrm>
            <a:off x="6628035" y="2000251"/>
            <a:ext cx="1325880" cy="1657349"/>
          </a:xfrm>
          <a:prstGeom prst="rect">
            <a:avLst/>
          </a:prstGeom>
          <a:ln>
            <a:solidFill>
              <a:schemeClr val="tx1"/>
            </a:solidFill>
          </a:ln>
        </p:spPr>
      </p:pic>
    </p:spTree>
    <p:extLst>
      <p:ext uri="{BB962C8B-B14F-4D97-AF65-F5344CB8AC3E}">
        <p14:creationId xmlns:p14="http://schemas.microsoft.com/office/powerpoint/2010/main" val="1917932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5">
            <a:extLst>
              <a:ext uri="{FF2B5EF4-FFF2-40B4-BE49-F238E27FC236}">
                <a16:creationId xmlns:a16="http://schemas.microsoft.com/office/drawing/2014/main" id="{7B6F6638-69E0-6845-81E3-F8D877E6D61C}"/>
              </a:ext>
            </a:extLst>
          </p:cNvPr>
          <p:cNvSpPr>
            <a:spLocks noGrp="1"/>
          </p:cNvSpPr>
          <p:nvPr>
            <p:ph type="subTitle" idx="1"/>
          </p:nvPr>
        </p:nvSpPr>
        <p:spPr>
          <a:xfrm>
            <a:off x="609600" y="1953489"/>
            <a:ext cx="7927848" cy="3913911"/>
          </a:xfrm>
        </p:spPr>
        <p:txBody>
          <a:bodyPr/>
          <a:lstStyle/>
          <a:p>
            <a:r>
              <a:rPr lang="en-US" sz="2000" b="1" dirty="0">
                <a:solidFill>
                  <a:schemeClr val="tx1"/>
                </a:solidFill>
              </a:rPr>
              <a:t>What is an outcomes-based approach? </a:t>
            </a:r>
          </a:p>
          <a:p>
            <a:r>
              <a:rPr lang="en-US" sz="2000" dirty="0">
                <a:solidFill>
                  <a:schemeClr val="tx1"/>
                </a:solidFill>
              </a:rPr>
              <a:t>Case study of an outcomes-oriented workforce project</a:t>
            </a:r>
          </a:p>
          <a:p>
            <a:r>
              <a:rPr lang="en-US" sz="2000" dirty="0">
                <a:solidFill>
                  <a:schemeClr val="tx1"/>
                </a:solidFill>
              </a:rPr>
              <a:t>Possible next steps and questions to consider</a:t>
            </a:r>
          </a:p>
        </p:txBody>
      </p:sp>
      <p:sp>
        <p:nvSpPr>
          <p:cNvPr id="13" name="Title 20">
            <a:extLst>
              <a:ext uri="{FF2B5EF4-FFF2-40B4-BE49-F238E27FC236}">
                <a16:creationId xmlns:a16="http://schemas.microsoft.com/office/drawing/2014/main" id="{DE87707A-2301-BA43-A495-4362AC515AF1}"/>
              </a:ext>
            </a:extLst>
          </p:cNvPr>
          <p:cNvSpPr>
            <a:spLocks noGrp="1"/>
          </p:cNvSpPr>
          <p:nvPr>
            <p:ph type="title"/>
          </p:nvPr>
        </p:nvSpPr>
        <p:spPr>
          <a:xfrm>
            <a:off x="608076" y="866713"/>
            <a:ext cx="7927848" cy="850392"/>
          </a:xfrm>
        </p:spPr>
        <p:txBody>
          <a:bodyPr/>
          <a:lstStyle/>
          <a:p>
            <a:r>
              <a:rPr lang="en-US" dirty="0"/>
              <a:t>Contents</a:t>
            </a:r>
          </a:p>
        </p:txBody>
      </p:sp>
      <p:sp>
        <p:nvSpPr>
          <p:cNvPr id="2" name="Date Placeholder 1">
            <a:extLst>
              <a:ext uri="{FF2B5EF4-FFF2-40B4-BE49-F238E27FC236}">
                <a16:creationId xmlns:a16="http://schemas.microsoft.com/office/drawing/2014/main" id="{B0EEC7D5-9B0F-4855-91F0-70B845310445}"/>
              </a:ext>
            </a:extLst>
          </p:cNvPr>
          <p:cNvSpPr>
            <a:spLocks noGrp="1"/>
          </p:cNvSpPr>
          <p:nvPr>
            <p:ph type="dt" sz="half" idx="10"/>
          </p:nvPr>
        </p:nvSpPr>
        <p:spPr/>
        <p:txBody>
          <a:bodyPr/>
          <a:lstStyle/>
          <a:p>
            <a:pPr>
              <a:defRPr/>
            </a:pPr>
            <a:fld id="{9A669FC5-C3D2-49C1-BC71-D27812004392}" type="datetime1">
              <a:rPr lang="en-US" smtClean="0"/>
              <a:t>2/21/20</a:t>
            </a:fld>
            <a:endParaRPr lang="en-US" dirty="0"/>
          </a:p>
        </p:txBody>
      </p:sp>
      <p:sp>
        <p:nvSpPr>
          <p:cNvPr id="3" name="Footer Placeholder 2">
            <a:extLst>
              <a:ext uri="{FF2B5EF4-FFF2-40B4-BE49-F238E27FC236}">
                <a16:creationId xmlns:a16="http://schemas.microsoft.com/office/drawing/2014/main" id="{BE80F05C-7FD6-48C0-88E6-ED03233C8373}"/>
              </a:ext>
            </a:extLst>
          </p:cNvPr>
          <p:cNvSpPr>
            <a:spLocks noGrp="1"/>
          </p:cNvSpPr>
          <p:nvPr>
            <p:ph type="ftr" sz="quarter" idx="11"/>
          </p:nvPr>
        </p:nvSpPr>
        <p:spPr/>
        <p:txBody>
          <a:bodyPr/>
          <a:lstStyle/>
          <a:p>
            <a:pPr algn="l">
              <a:defRPr/>
            </a:pPr>
            <a:r>
              <a:rPr lang="en-US" dirty="0" err="1"/>
              <a:t>www.thirdsectorcap.org</a:t>
            </a:r>
            <a:r>
              <a:rPr lang="en-US" dirty="0"/>
              <a:t>         		 © THIRD SECTOR CAPITAL PARTNERS, INC.</a:t>
            </a:r>
          </a:p>
        </p:txBody>
      </p:sp>
      <p:sp>
        <p:nvSpPr>
          <p:cNvPr id="4" name="Slide Number Placeholder 3">
            <a:extLst>
              <a:ext uri="{FF2B5EF4-FFF2-40B4-BE49-F238E27FC236}">
                <a16:creationId xmlns:a16="http://schemas.microsoft.com/office/drawing/2014/main" id="{BA7B159C-70C3-4904-A12F-C98FDA071E84}"/>
              </a:ext>
            </a:extLst>
          </p:cNvPr>
          <p:cNvSpPr>
            <a:spLocks noGrp="1"/>
          </p:cNvSpPr>
          <p:nvPr>
            <p:ph type="sldNum" sz="quarter" idx="12"/>
          </p:nvPr>
        </p:nvSpPr>
        <p:spPr/>
        <p:txBody>
          <a:bodyPr/>
          <a:lstStyle/>
          <a:p>
            <a:pPr>
              <a:defRPr/>
            </a:pPr>
            <a:fld id="{EC9E4C9C-41D7-492C-B6F1-1324A60953BF}" type="slidenum">
              <a:rPr lang="en-US" smtClean="0"/>
              <a:pPr>
                <a:defRPr/>
              </a:pPr>
              <a:t>3</a:t>
            </a:fld>
            <a:endParaRPr lang="en-US" dirty="0"/>
          </a:p>
        </p:txBody>
      </p:sp>
    </p:spTree>
    <p:extLst>
      <p:ext uri="{BB962C8B-B14F-4D97-AF65-F5344CB8AC3E}">
        <p14:creationId xmlns:p14="http://schemas.microsoft.com/office/powerpoint/2010/main" val="325431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idx="10"/>
          </p:nvPr>
        </p:nvSpPr>
        <p:spPr/>
        <p:txBody>
          <a:bodyPr/>
          <a:lstStyle/>
          <a:p>
            <a:fld id="{24360573-F87C-4E5A-BB82-2AD00F5368F9}" type="datetime1">
              <a:rPr lang="en-US" smtClean="0"/>
              <a:t>2/21/20</a:t>
            </a:fld>
            <a:endParaRPr lang="en-US" dirty="0"/>
          </a:p>
        </p:txBody>
      </p:sp>
      <p:sp>
        <p:nvSpPr>
          <p:cNvPr id="13" name="Google Shape;479;p24"/>
          <p:cNvSpPr txBox="1">
            <a:spLocks/>
          </p:cNvSpPr>
          <p:nvPr/>
        </p:nvSpPr>
        <p:spPr>
          <a:xfrm>
            <a:off x="7229475" y="6146800"/>
            <a:ext cx="889000" cy="47307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900" b="0" i="0" u="none" strike="noStrike" cap="none">
                <a:solidFill>
                  <a:srgbClr val="98989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dirty="0"/>
          </a:p>
        </p:txBody>
      </p:sp>
      <p:sp>
        <p:nvSpPr>
          <p:cNvPr id="14" name="Google Shape;480;p24"/>
          <p:cNvSpPr txBox="1">
            <a:spLocks/>
          </p:cNvSpPr>
          <p:nvPr/>
        </p:nvSpPr>
        <p:spPr>
          <a:xfrm>
            <a:off x="8140700" y="6146800"/>
            <a:ext cx="374650" cy="47307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9pPr>
          </a:lstStyle>
          <a:p>
            <a:fld id="{00000000-1234-1234-1234-123412341234}" type="slidenum">
              <a:rPr lang="en-US" smtClean="0"/>
              <a:pPr/>
              <a:t>4</a:t>
            </a:fld>
            <a:endParaRPr lang="en-US" dirty="0"/>
          </a:p>
        </p:txBody>
      </p:sp>
      <p:sp>
        <p:nvSpPr>
          <p:cNvPr id="36" name="Google Shape;502;p24"/>
          <p:cNvSpPr txBox="1">
            <a:spLocks/>
          </p:cNvSpPr>
          <p:nvPr/>
        </p:nvSpPr>
        <p:spPr>
          <a:xfrm>
            <a:off x="2143125" y="6146800"/>
            <a:ext cx="5064125" cy="47307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900" b="0" i="0" u="none" strike="noStrike" cap="none">
                <a:solidFill>
                  <a:srgbClr val="98989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algn="l"/>
            <a:r>
              <a:rPr lang="en-US" dirty="0"/>
              <a:t>www.thirdsectorcap.org            	 © THIRD SECTOR CAPITAL PARTNERS, INC.</a:t>
            </a:r>
          </a:p>
        </p:txBody>
      </p:sp>
      <p:sp>
        <p:nvSpPr>
          <p:cNvPr id="11" name="Slide Number Placeholder 10">
            <a:extLst>
              <a:ext uri="{FF2B5EF4-FFF2-40B4-BE49-F238E27FC236}">
                <a16:creationId xmlns:a16="http://schemas.microsoft.com/office/drawing/2014/main" id="{6A115F97-4610-4A8E-94DB-937B27926F2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4</a:t>
            </a:fld>
            <a:endParaRPr lang="en-US" dirty="0"/>
          </a:p>
        </p:txBody>
      </p:sp>
      <p:sp>
        <p:nvSpPr>
          <p:cNvPr id="163" name="Google Shape;489;p9">
            <a:extLst>
              <a:ext uri="{FF2B5EF4-FFF2-40B4-BE49-F238E27FC236}">
                <a16:creationId xmlns:a16="http://schemas.microsoft.com/office/drawing/2014/main" id="{C1211AF0-1778-B443-A528-EC1914AB5799}"/>
              </a:ext>
            </a:extLst>
          </p:cNvPr>
          <p:cNvSpPr txBox="1">
            <a:spLocks/>
          </p:cNvSpPr>
          <p:nvPr/>
        </p:nvSpPr>
        <p:spPr>
          <a:xfrm>
            <a:off x="3083740" y="1063534"/>
            <a:ext cx="2976520" cy="307777"/>
          </a:xfrm>
          <a:prstGeom prst="rect">
            <a:avLst/>
          </a:prstGeom>
          <a:noFill/>
          <a:ln>
            <a:noFill/>
          </a:ln>
        </p:spPr>
        <p:txBody>
          <a:bodyPr spcFirstLastPara="1" wrap="square" lIns="91425" tIns="45700" rIns="91425" bIns="45700" anchor="t" anchorCtr="0">
            <a:noAutofit/>
          </a:bodyPr>
          <a:lstStyle>
            <a:lvl1pPr marL="457200" marR="0" lvl="0" indent="-228600" algn="ctr" defTabSz="457200" rtl="0" eaLnBrk="1" fontAlgn="base" hangingPunct="1">
              <a:lnSpc>
                <a:spcPct val="100000"/>
              </a:lnSpc>
              <a:spcBef>
                <a:spcPts val="280"/>
              </a:spcBef>
              <a:spcAft>
                <a:spcPts val="0"/>
              </a:spcAft>
              <a:buClr>
                <a:schemeClr val="dk1"/>
              </a:buClr>
              <a:buSzPts val="1400"/>
              <a:buFont typeface="Arial"/>
              <a:buNone/>
              <a:defRPr sz="1400" b="1" i="0" u="none" strike="noStrike" kern="1200" cap="none">
                <a:solidFill>
                  <a:schemeClr val="dk1"/>
                </a:solidFill>
                <a:latin typeface="Calibri"/>
                <a:ea typeface="Calibri"/>
                <a:cs typeface="Calibri"/>
                <a:sym typeface="Calibri"/>
              </a:defRPr>
            </a:lvl1pPr>
            <a:lvl2pPr marL="914400" marR="0" lvl="1" indent="-406400" algn="l" defTabSz="457200" rtl="0" eaLnBrk="1" fontAlgn="base" hangingPunct="1">
              <a:lnSpc>
                <a:spcPct val="100000"/>
              </a:lnSpc>
              <a:spcBef>
                <a:spcPts val="560"/>
              </a:spcBef>
              <a:spcAft>
                <a:spcPts val="0"/>
              </a:spcAft>
              <a:buClr>
                <a:srgbClr val="000000"/>
              </a:buClr>
              <a:buSzPts val="2800"/>
              <a:buFont typeface="Arial"/>
              <a:buChar char="–"/>
              <a:defRPr sz="2800" b="0" i="0" u="none" strike="noStrike" kern="1200" cap="none">
                <a:solidFill>
                  <a:srgbClr val="000000"/>
                </a:solidFill>
                <a:latin typeface="Calibri"/>
                <a:ea typeface="Calibri"/>
                <a:cs typeface="Calibri"/>
                <a:sym typeface="Calibri"/>
              </a:defRPr>
            </a:lvl2pPr>
            <a:lvl3pPr marL="1371600" marR="0" lvl="2" indent="-381000" algn="l" defTabSz="457200" rtl="0" eaLnBrk="1" fontAlgn="base" hangingPunct="1">
              <a:lnSpc>
                <a:spcPct val="100000"/>
              </a:lnSpc>
              <a:spcBef>
                <a:spcPts val="480"/>
              </a:spcBef>
              <a:spcAft>
                <a:spcPts val="0"/>
              </a:spcAft>
              <a:buClr>
                <a:srgbClr val="000000"/>
              </a:buClr>
              <a:buSzPts val="2400"/>
              <a:buFont typeface="Arial"/>
              <a:buChar char="•"/>
              <a:defRPr sz="2400" b="0" i="0" u="none" strike="noStrike" kern="1200" cap="none">
                <a:solidFill>
                  <a:srgbClr val="000000"/>
                </a:solidFill>
                <a:latin typeface="Calibri"/>
                <a:ea typeface="Calibri"/>
                <a:cs typeface="Calibri"/>
                <a:sym typeface="Calibri"/>
              </a:defRPr>
            </a:lvl3pPr>
            <a:lvl4pPr marL="1828800" marR="0" lvl="3" indent="-355600" algn="l" defTabSz="457200" rtl="0" eaLnBrk="1" fontAlgn="base" hangingPunct="1">
              <a:lnSpc>
                <a:spcPct val="100000"/>
              </a:lnSpc>
              <a:spcBef>
                <a:spcPts val="400"/>
              </a:spcBef>
              <a:spcAft>
                <a:spcPts val="0"/>
              </a:spcAft>
              <a:buClr>
                <a:srgbClr val="000000"/>
              </a:buClr>
              <a:buSzPts val="2000"/>
              <a:buFont typeface="Arial"/>
              <a:buChar char="–"/>
              <a:defRPr sz="2000" b="0" i="0" u="none" strike="noStrike" kern="1200" cap="none">
                <a:solidFill>
                  <a:srgbClr val="000000"/>
                </a:solidFill>
                <a:latin typeface="Calibri"/>
                <a:ea typeface="Calibri"/>
                <a:cs typeface="Calibri"/>
                <a:sym typeface="Calibri"/>
              </a:defRPr>
            </a:lvl4pPr>
            <a:lvl5pPr marL="2286000" marR="0" lvl="4" indent="-355600" algn="l" defTabSz="457200" rtl="0" eaLnBrk="1" fontAlgn="base" hangingPunct="1">
              <a:lnSpc>
                <a:spcPct val="100000"/>
              </a:lnSpc>
              <a:spcBef>
                <a:spcPts val="400"/>
              </a:spcBef>
              <a:spcAft>
                <a:spcPts val="0"/>
              </a:spcAft>
              <a:buClr>
                <a:srgbClr val="000000"/>
              </a:buClr>
              <a:buSzPts val="2000"/>
              <a:buFont typeface="Arial"/>
              <a:buChar char="»"/>
              <a:defRPr sz="2000" b="0" i="0" u="none" strike="noStrike" kern="1200" cap="none">
                <a:solidFill>
                  <a:srgbClr val="000000"/>
                </a:solidFill>
                <a:latin typeface="Calibri"/>
                <a:ea typeface="Calibri"/>
                <a:cs typeface="Calibri"/>
                <a:sym typeface="Calibri"/>
              </a:defRPr>
            </a:lvl5pPr>
            <a:lvl6pPr marL="2743200" marR="0" lvl="5" indent="-355600" algn="l" defTabSz="457200" rtl="0" eaLnBrk="1" latinLnBrk="0" hangingPunct="1">
              <a:lnSpc>
                <a:spcPct val="100000"/>
              </a:lnSpc>
              <a:spcBef>
                <a:spcPts val="4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6pPr>
            <a:lvl7pPr marL="3200400" marR="0" lvl="6" indent="-355600" algn="l" defTabSz="457200" rtl="0" eaLnBrk="1" latinLnBrk="0" hangingPunct="1">
              <a:lnSpc>
                <a:spcPct val="100000"/>
              </a:lnSpc>
              <a:spcBef>
                <a:spcPts val="4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7pPr>
            <a:lvl8pPr marL="3657600" marR="0" lvl="7" indent="-355600" algn="l" defTabSz="457200" rtl="0" eaLnBrk="1" latinLnBrk="0" hangingPunct="1">
              <a:lnSpc>
                <a:spcPct val="100000"/>
              </a:lnSpc>
              <a:spcBef>
                <a:spcPts val="4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8pPr>
            <a:lvl9pPr marL="4114800" marR="0" lvl="8" indent="-355600" algn="l" defTabSz="457200" rtl="0" eaLnBrk="1" latinLnBrk="0" hangingPunct="1">
              <a:lnSpc>
                <a:spcPct val="100000"/>
              </a:lnSpc>
              <a:spcBef>
                <a:spcPts val="4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9pPr>
          </a:lstStyle>
          <a:p>
            <a:pPr marL="0" indent="0">
              <a:spcBef>
                <a:spcPts val="0"/>
              </a:spcBef>
            </a:pPr>
            <a:r>
              <a:rPr lang="en-US"/>
              <a:t>Anatomy of an Outcomes Orientation</a:t>
            </a:r>
            <a:endParaRPr lang="en-US" dirty="0"/>
          </a:p>
        </p:txBody>
      </p:sp>
      <p:sp>
        <p:nvSpPr>
          <p:cNvPr id="164" name="Google Shape;490;p9">
            <a:extLst>
              <a:ext uri="{FF2B5EF4-FFF2-40B4-BE49-F238E27FC236}">
                <a16:creationId xmlns:a16="http://schemas.microsoft.com/office/drawing/2014/main" id="{05DF3765-AC03-FA42-A795-411B1678C069}"/>
              </a:ext>
            </a:extLst>
          </p:cNvPr>
          <p:cNvSpPr txBox="1">
            <a:spLocks noGrp="1"/>
          </p:cNvSpPr>
          <p:nvPr>
            <p:ph type="title"/>
          </p:nvPr>
        </p:nvSpPr>
        <p:spPr>
          <a:xfrm>
            <a:off x="608076" y="228600"/>
            <a:ext cx="7927848" cy="789708"/>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latin typeface="Calibri Light" panose="020F0302020204030204" pitchFamily="34" charset="0"/>
                <a:ea typeface="Calibri"/>
                <a:cs typeface="Calibri Light" panose="020F0302020204030204" pitchFamily="34" charset="0"/>
                <a:sym typeface="Calibri"/>
              </a:rPr>
              <a:t>Outcomes-oriented approaches align policy, dollars, data, and services around improved outcomes for communities</a:t>
            </a:r>
            <a:endParaRPr dirty="0">
              <a:latin typeface="Calibri Light" panose="020F0302020204030204" pitchFamily="34" charset="0"/>
              <a:ea typeface="Calibri"/>
              <a:cs typeface="Calibri Light" panose="020F0302020204030204" pitchFamily="34" charset="0"/>
              <a:sym typeface="Calibri"/>
            </a:endParaRPr>
          </a:p>
        </p:txBody>
      </p:sp>
      <p:grpSp>
        <p:nvGrpSpPr>
          <p:cNvPr id="165" name="Google Shape;491;p9">
            <a:extLst>
              <a:ext uri="{FF2B5EF4-FFF2-40B4-BE49-F238E27FC236}">
                <a16:creationId xmlns:a16="http://schemas.microsoft.com/office/drawing/2014/main" id="{64C1DC14-C389-DE41-A3D0-D6137753F74A}"/>
              </a:ext>
            </a:extLst>
          </p:cNvPr>
          <p:cNvGrpSpPr/>
          <p:nvPr/>
        </p:nvGrpSpPr>
        <p:grpSpPr>
          <a:xfrm>
            <a:off x="1981200" y="1492735"/>
            <a:ext cx="4915834" cy="4410598"/>
            <a:chOff x="2638514" y="1620921"/>
            <a:chExt cx="3750842" cy="3583443"/>
          </a:xfrm>
        </p:grpSpPr>
        <p:grpSp>
          <p:nvGrpSpPr>
            <p:cNvPr id="166" name="Google Shape;492;p9">
              <a:extLst>
                <a:ext uri="{FF2B5EF4-FFF2-40B4-BE49-F238E27FC236}">
                  <a16:creationId xmlns:a16="http://schemas.microsoft.com/office/drawing/2014/main" id="{FE90AAEC-E8EB-124D-8526-481DC09D693F}"/>
                </a:ext>
              </a:extLst>
            </p:cNvPr>
            <p:cNvGrpSpPr/>
            <p:nvPr/>
          </p:nvGrpSpPr>
          <p:grpSpPr>
            <a:xfrm>
              <a:off x="4186917" y="4233383"/>
              <a:ext cx="842612" cy="970981"/>
              <a:chOff x="4205380" y="4416358"/>
              <a:chExt cx="842612" cy="970981"/>
            </a:xfrm>
          </p:grpSpPr>
          <p:sp>
            <p:nvSpPr>
              <p:cNvPr id="183" name="Google Shape;493;p9">
                <a:extLst>
                  <a:ext uri="{FF2B5EF4-FFF2-40B4-BE49-F238E27FC236}">
                    <a16:creationId xmlns:a16="http://schemas.microsoft.com/office/drawing/2014/main" id="{9FD40B04-1117-2544-B0BD-30412ED4E6AA}"/>
                  </a:ext>
                </a:extLst>
              </p:cNvPr>
              <p:cNvSpPr txBox="1"/>
              <p:nvPr/>
            </p:nvSpPr>
            <p:spPr>
              <a:xfrm>
                <a:off x="4205812" y="5112277"/>
                <a:ext cx="841745" cy="27506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58585A"/>
                    </a:solidFill>
                    <a:latin typeface="Calibri"/>
                    <a:ea typeface="Calibri"/>
                    <a:cs typeface="Calibri"/>
                    <a:sym typeface="Calibri"/>
                  </a:rPr>
                  <a:t>SERVICES</a:t>
                </a:r>
                <a:endParaRPr sz="1400" b="0" i="0" u="none" strike="noStrike" cap="none" dirty="0">
                  <a:solidFill>
                    <a:srgbClr val="000000"/>
                  </a:solidFill>
                  <a:latin typeface="Arial"/>
                  <a:ea typeface="Arial"/>
                  <a:cs typeface="Arial"/>
                  <a:sym typeface="Arial"/>
                </a:endParaRPr>
              </a:p>
            </p:txBody>
          </p:sp>
          <p:grpSp>
            <p:nvGrpSpPr>
              <p:cNvPr id="184" name="Google Shape;494;p9">
                <a:extLst>
                  <a:ext uri="{FF2B5EF4-FFF2-40B4-BE49-F238E27FC236}">
                    <a16:creationId xmlns:a16="http://schemas.microsoft.com/office/drawing/2014/main" id="{E4C50A40-D6A1-F845-8273-D75BDA0FECCF}"/>
                  </a:ext>
                </a:extLst>
              </p:cNvPr>
              <p:cNvGrpSpPr/>
              <p:nvPr/>
            </p:nvGrpSpPr>
            <p:grpSpPr>
              <a:xfrm>
                <a:off x="4205380" y="4416358"/>
                <a:ext cx="842612" cy="685800"/>
                <a:chOff x="6532670" y="3796071"/>
                <a:chExt cx="411654" cy="335045"/>
              </a:xfrm>
            </p:grpSpPr>
            <p:sp>
              <p:nvSpPr>
                <p:cNvPr id="185" name="Google Shape;495;p9">
                  <a:extLst>
                    <a:ext uri="{FF2B5EF4-FFF2-40B4-BE49-F238E27FC236}">
                      <a16:creationId xmlns:a16="http://schemas.microsoft.com/office/drawing/2014/main" id="{A87C9260-52DE-8D46-B295-C4CEB6EF5657}"/>
                    </a:ext>
                  </a:extLst>
                </p:cNvPr>
                <p:cNvSpPr/>
                <p:nvPr/>
              </p:nvSpPr>
              <p:spPr>
                <a:xfrm>
                  <a:off x="6532670" y="3796071"/>
                  <a:ext cx="357188" cy="325438"/>
                </a:xfrm>
                <a:custGeom>
                  <a:avLst/>
                  <a:gdLst/>
                  <a:ahLst/>
                  <a:cxnLst/>
                  <a:rect l="l" t="t" r="r" b="b"/>
                  <a:pathLst>
                    <a:path w="110" h="100" extrusionOk="0">
                      <a:moveTo>
                        <a:pt x="110" y="100"/>
                      </a:moveTo>
                      <a:cubicBezTo>
                        <a:pt x="104" y="76"/>
                        <a:pt x="87" y="58"/>
                        <a:pt x="65" y="53"/>
                      </a:cubicBezTo>
                      <a:cubicBezTo>
                        <a:pt x="65" y="53"/>
                        <a:pt x="65" y="53"/>
                        <a:pt x="65" y="53"/>
                      </a:cubicBezTo>
                      <a:cubicBezTo>
                        <a:pt x="61" y="52"/>
                        <a:pt x="61" y="52"/>
                        <a:pt x="61" y="52"/>
                      </a:cubicBezTo>
                      <a:cubicBezTo>
                        <a:pt x="64" y="50"/>
                        <a:pt x="64" y="50"/>
                        <a:pt x="64" y="50"/>
                      </a:cubicBezTo>
                      <a:cubicBezTo>
                        <a:pt x="70" y="45"/>
                        <a:pt x="74" y="37"/>
                        <a:pt x="74" y="27"/>
                      </a:cubicBezTo>
                      <a:cubicBezTo>
                        <a:pt x="74" y="27"/>
                        <a:pt x="74" y="27"/>
                        <a:pt x="74" y="27"/>
                      </a:cubicBezTo>
                      <a:cubicBezTo>
                        <a:pt x="74" y="12"/>
                        <a:pt x="64" y="0"/>
                        <a:pt x="53" y="0"/>
                      </a:cubicBezTo>
                      <a:cubicBezTo>
                        <a:pt x="53" y="0"/>
                        <a:pt x="53" y="0"/>
                        <a:pt x="53" y="0"/>
                      </a:cubicBezTo>
                      <a:cubicBezTo>
                        <a:pt x="42" y="0"/>
                        <a:pt x="32" y="12"/>
                        <a:pt x="32" y="27"/>
                      </a:cubicBezTo>
                      <a:cubicBezTo>
                        <a:pt x="32" y="27"/>
                        <a:pt x="32" y="27"/>
                        <a:pt x="32" y="27"/>
                      </a:cubicBezTo>
                      <a:cubicBezTo>
                        <a:pt x="32" y="37"/>
                        <a:pt x="37" y="46"/>
                        <a:pt x="43" y="50"/>
                      </a:cubicBezTo>
                      <a:cubicBezTo>
                        <a:pt x="43" y="50"/>
                        <a:pt x="43" y="50"/>
                        <a:pt x="43" y="50"/>
                      </a:cubicBezTo>
                      <a:cubicBezTo>
                        <a:pt x="46" y="53"/>
                        <a:pt x="46" y="53"/>
                        <a:pt x="46" y="53"/>
                      </a:cubicBezTo>
                      <a:cubicBezTo>
                        <a:pt x="42" y="54"/>
                        <a:pt x="42" y="54"/>
                        <a:pt x="42" y="54"/>
                      </a:cubicBezTo>
                      <a:cubicBezTo>
                        <a:pt x="22" y="59"/>
                        <a:pt x="5" y="77"/>
                        <a:pt x="0" y="100"/>
                      </a:cubicBezTo>
                      <a:cubicBezTo>
                        <a:pt x="0" y="100"/>
                        <a:pt x="0" y="100"/>
                        <a:pt x="0" y="100"/>
                      </a:cubicBezTo>
                      <a:cubicBezTo>
                        <a:pt x="20" y="100"/>
                        <a:pt x="20" y="100"/>
                        <a:pt x="20" y="100"/>
                      </a:cubicBezTo>
                      <a:cubicBezTo>
                        <a:pt x="21" y="98"/>
                        <a:pt x="22" y="96"/>
                        <a:pt x="24" y="94"/>
                      </a:cubicBezTo>
                      <a:cubicBezTo>
                        <a:pt x="24" y="94"/>
                        <a:pt x="24" y="94"/>
                        <a:pt x="24" y="94"/>
                      </a:cubicBezTo>
                      <a:cubicBezTo>
                        <a:pt x="27" y="90"/>
                        <a:pt x="27" y="90"/>
                        <a:pt x="27" y="90"/>
                      </a:cubicBezTo>
                      <a:cubicBezTo>
                        <a:pt x="27" y="96"/>
                        <a:pt x="27" y="96"/>
                        <a:pt x="27" y="96"/>
                      </a:cubicBezTo>
                      <a:cubicBezTo>
                        <a:pt x="27" y="100"/>
                        <a:pt x="27" y="100"/>
                        <a:pt x="27" y="100"/>
                      </a:cubicBezTo>
                      <a:cubicBezTo>
                        <a:pt x="83" y="100"/>
                        <a:pt x="83" y="100"/>
                        <a:pt x="83" y="100"/>
                      </a:cubicBezTo>
                      <a:cubicBezTo>
                        <a:pt x="83" y="90"/>
                        <a:pt x="83" y="90"/>
                        <a:pt x="83" y="90"/>
                      </a:cubicBezTo>
                      <a:cubicBezTo>
                        <a:pt x="86" y="94"/>
                        <a:pt x="86" y="94"/>
                        <a:pt x="86" y="94"/>
                      </a:cubicBezTo>
                      <a:cubicBezTo>
                        <a:pt x="88" y="96"/>
                        <a:pt x="89" y="98"/>
                        <a:pt x="90" y="100"/>
                      </a:cubicBezTo>
                      <a:cubicBezTo>
                        <a:pt x="90" y="100"/>
                        <a:pt x="90" y="100"/>
                        <a:pt x="90" y="100"/>
                      </a:cubicBezTo>
                      <a:cubicBezTo>
                        <a:pt x="110" y="100"/>
                        <a:pt x="110" y="100"/>
                        <a:pt x="110" y="1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58585A"/>
                    </a:solidFill>
                    <a:latin typeface="Calibri"/>
                    <a:ea typeface="Calibri"/>
                    <a:cs typeface="Calibri"/>
                    <a:sym typeface="Calibri"/>
                  </a:endParaRPr>
                </a:p>
              </p:txBody>
            </p:sp>
            <p:sp>
              <p:nvSpPr>
                <p:cNvPr id="186" name="Google Shape;496;p9">
                  <a:extLst>
                    <a:ext uri="{FF2B5EF4-FFF2-40B4-BE49-F238E27FC236}">
                      <a16:creationId xmlns:a16="http://schemas.microsoft.com/office/drawing/2014/main" id="{4C40C08A-C775-F54D-8131-785A91CACF1F}"/>
                    </a:ext>
                  </a:extLst>
                </p:cNvPr>
                <p:cNvSpPr/>
                <p:nvPr/>
              </p:nvSpPr>
              <p:spPr>
                <a:xfrm>
                  <a:off x="6707295" y="3918453"/>
                  <a:ext cx="237029" cy="212663"/>
                </a:xfrm>
                <a:custGeom>
                  <a:avLst/>
                  <a:gdLst/>
                  <a:ahLst/>
                  <a:cxnLst/>
                  <a:rect l="l" t="t" r="r" b="b"/>
                  <a:pathLst>
                    <a:path w="110" h="100" extrusionOk="0">
                      <a:moveTo>
                        <a:pt x="110" y="100"/>
                      </a:moveTo>
                      <a:cubicBezTo>
                        <a:pt x="104" y="76"/>
                        <a:pt x="87" y="58"/>
                        <a:pt x="65" y="53"/>
                      </a:cubicBezTo>
                      <a:cubicBezTo>
                        <a:pt x="65" y="53"/>
                        <a:pt x="65" y="53"/>
                        <a:pt x="65" y="53"/>
                      </a:cubicBezTo>
                      <a:cubicBezTo>
                        <a:pt x="61" y="52"/>
                        <a:pt x="61" y="52"/>
                        <a:pt x="61" y="52"/>
                      </a:cubicBezTo>
                      <a:cubicBezTo>
                        <a:pt x="64" y="50"/>
                        <a:pt x="64" y="50"/>
                        <a:pt x="64" y="50"/>
                      </a:cubicBezTo>
                      <a:cubicBezTo>
                        <a:pt x="70" y="45"/>
                        <a:pt x="74" y="37"/>
                        <a:pt x="74" y="27"/>
                      </a:cubicBezTo>
                      <a:cubicBezTo>
                        <a:pt x="74" y="27"/>
                        <a:pt x="74" y="27"/>
                        <a:pt x="74" y="27"/>
                      </a:cubicBezTo>
                      <a:cubicBezTo>
                        <a:pt x="74" y="12"/>
                        <a:pt x="64" y="0"/>
                        <a:pt x="53" y="0"/>
                      </a:cubicBezTo>
                      <a:cubicBezTo>
                        <a:pt x="53" y="0"/>
                        <a:pt x="53" y="0"/>
                        <a:pt x="53" y="0"/>
                      </a:cubicBezTo>
                      <a:cubicBezTo>
                        <a:pt x="42" y="0"/>
                        <a:pt x="32" y="12"/>
                        <a:pt x="32" y="27"/>
                      </a:cubicBezTo>
                      <a:cubicBezTo>
                        <a:pt x="32" y="27"/>
                        <a:pt x="32" y="27"/>
                        <a:pt x="32" y="27"/>
                      </a:cubicBezTo>
                      <a:cubicBezTo>
                        <a:pt x="32" y="37"/>
                        <a:pt x="37" y="46"/>
                        <a:pt x="43" y="50"/>
                      </a:cubicBezTo>
                      <a:cubicBezTo>
                        <a:pt x="43" y="50"/>
                        <a:pt x="43" y="50"/>
                        <a:pt x="43" y="50"/>
                      </a:cubicBezTo>
                      <a:cubicBezTo>
                        <a:pt x="46" y="53"/>
                        <a:pt x="46" y="53"/>
                        <a:pt x="46" y="53"/>
                      </a:cubicBezTo>
                      <a:cubicBezTo>
                        <a:pt x="42" y="54"/>
                        <a:pt x="42" y="54"/>
                        <a:pt x="42" y="54"/>
                      </a:cubicBezTo>
                      <a:cubicBezTo>
                        <a:pt x="22" y="59"/>
                        <a:pt x="5" y="77"/>
                        <a:pt x="0" y="100"/>
                      </a:cubicBezTo>
                      <a:cubicBezTo>
                        <a:pt x="0" y="100"/>
                        <a:pt x="0" y="100"/>
                        <a:pt x="0" y="100"/>
                      </a:cubicBezTo>
                      <a:cubicBezTo>
                        <a:pt x="20" y="100"/>
                        <a:pt x="20" y="100"/>
                        <a:pt x="20" y="100"/>
                      </a:cubicBezTo>
                      <a:cubicBezTo>
                        <a:pt x="21" y="98"/>
                        <a:pt x="22" y="96"/>
                        <a:pt x="24" y="94"/>
                      </a:cubicBezTo>
                      <a:cubicBezTo>
                        <a:pt x="24" y="94"/>
                        <a:pt x="24" y="94"/>
                        <a:pt x="24" y="94"/>
                      </a:cubicBezTo>
                      <a:cubicBezTo>
                        <a:pt x="27" y="90"/>
                        <a:pt x="27" y="90"/>
                        <a:pt x="27" y="90"/>
                      </a:cubicBezTo>
                      <a:cubicBezTo>
                        <a:pt x="27" y="96"/>
                        <a:pt x="27" y="96"/>
                        <a:pt x="27" y="96"/>
                      </a:cubicBezTo>
                      <a:cubicBezTo>
                        <a:pt x="27" y="100"/>
                        <a:pt x="27" y="100"/>
                        <a:pt x="27" y="100"/>
                      </a:cubicBezTo>
                      <a:cubicBezTo>
                        <a:pt x="83" y="100"/>
                        <a:pt x="83" y="100"/>
                        <a:pt x="83" y="100"/>
                      </a:cubicBezTo>
                      <a:cubicBezTo>
                        <a:pt x="83" y="90"/>
                        <a:pt x="83" y="90"/>
                        <a:pt x="83" y="90"/>
                      </a:cubicBezTo>
                      <a:cubicBezTo>
                        <a:pt x="86" y="94"/>
                        <a:pt x="86" y="94"/>
                        <a:pt x="86" y="94"/>
                      </a:cubicBezTo>
                      <a:cubicBezTo>
                        <a:pt x="88" y="96"/>
                        <a:pt x="89" y="98"/>
                        <a:pt x="90" y="100"/>
                      </a:cubicBezTo>
                      <a:cubicBezTo>
                        <a:pt x="90" y="100"/>
                        <a:pt x="90" y="100"/>
                        <a:pt x="90" y="100"/>
                      </a:cubicBezTo>
                      <a:cubicBezTo>
                        <a:pt x="110" y="100"/>
                        <a:pt x="110" y="100"/>
                        <a:pt x="110" y="100"/>
                      </a:cubicBezTo>
                      <a:close/>
                    </a:path>
                  </a:pathLst>
                </a:custGeom>
                <a:solidFill>
                  <a:schemeClr val="accent1"/>
                </a:solidFill>
                <a:ln w="127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58585A"/>
                    </a:solidFill>
                    <a:latin typeface="Calibri"/>
                    <a:ea typeface="Calibri"/>
                    <a:cs typeface="Calibri"/>
                    <a:sym typeface="Calibri"/>
                  </a:endParaRPr>
                </a:p>
              </p:txBody>
            </p:sp>
          </p:grpSp>
        </p:grpSp>
        <p:grpSp>
          <p:nvGrpSpPr>
            <p:cNvPr id="167" name="Google Shape;497;p9">
              <a:extLst>
                <a:ext uri="{FF2B5EF4-FFF2-40B4-BE49-F238E27FC236}">
                  <a16:creationId xmlns:a16="http://schemas.microsoft.com/office/drawing/2014/main" id="{4AA03D23-8F18-1C4C-B7B9-3B2E90066D18}"/>
                </a:ext>
              </a:extLst>
            </p:cNvPr>
            <p:cNvGrpSpPr/>
            <p:nvPr/>
          </p:nvGrpSpPr>
          <p:grpSpPr>
            <a:xfrm>
              <a:off x="4212479" y="1620921"/>
              <a:ext cx="757672" cy="1092807"/>
              <a:chOff x="4166553" y="1655040"/>
              <a:chExt cx="757672" cy="1092807"/>
            </a:xfrm>
          </p:grpSpPr>
          <p:pic>
            <p:nvPicPr>
              <p:cNvPr id="181" name="Google Shape;498;p9">
                <a:extLst>
                  <a:ext uri="{FF2B5EF4-FFF2-40B4-BE49-F238E27FC236}">
                    <a16:creationId xmlns:a16="http://schemas.microsoft.com/office/drawing/2014/main" id="{822EE1C1-1D1B-844A-B183-721918E28315}"/>
                  </a:ext>
                </a:extLst>
              </p:cNvPr>
              <p:cNvPicPr preferRelativeResize="0"/>
              <p:nvPr/>
            </p:nvPicPr>
            <p:blipFill rotWithShape="1">
              <a:blip r:embed="rId3">
                <a:alphaModFix/>
              </a:blip>
              <a:srcRect t="-232"/>
              <a:stretch/>
            </p:blipFill>
            <p:spPr>
              <a:xfrm>
                <a:off x="4166553" y="1655040"/>
                <a:ext cx="757672" cy="822960"/>
              </a:xfrm>
              <a:prstGeom prst="rect">
                <a:avLst/>
              </a:prstGeom>
              <a:noFill/>
              <a:ln>
                <a:noFill/>
              </a:ln>
            </p:spPr>
          </p:pic>
          <p:sp>
            <p:nvSpPr>
              <p:cNvPr id="182" name="Google Shape;499;p9">
                <a:extLst>
                  <a:ext uri="{FF2B5EF4-FFF2-40B4-BE49-F238E27FC236}">
                    <a16:creationId xmlns:a16="http://schemas.microsoft.com/office/drawing/2014/main" id="{016D54F1-D1EF-0247-9799-8F5906BD2C99}"/>
                  </a:ext>
                </a:extLst>
              </p:cNvPr>
              <p:cNvSpPr txBox="1"/>
              <p:nvPr/>
            </p:nvSpPr>
            <p:spPr>
              <a:xfrm>
                <a:off x="4213218" y="2472785"/>
                <a:ext cx="653387" cy="27506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58585A"/>
                    </a:solidFill>
                    <a:latin typeface="Calibri"/>
                    <a:ea typeface="Calibri"/>
                    <a:cs typeface="Calibri"/>
                    <a:sym typeface="Calibri"/>
                  </a:rPr>
                  <a:t>POLICY</a:t>
                </a:r>
                <a:endParaRPr sz="1400" b="0" i="0" u="none" strike="noStrike" cap="none" dirty="0">
                  <a:solidFill>
                    <a:srgbClr val="000000"/>
                  </a:solidFill>
                  <a:latin typeface="Arial"/>
                  <a:ea typeface="Arial"/>
                  <a:cs typeface="Arial"/>
                  <a:sym typeface="Arial"/>
                </a:endParaRPr>
              </a:p>
            </p:txBody>
          </p:sp>
        </p:grpSp>
        <p:cxnSp>
          <p:nvCxnSpPr>
            <p:cNvPr id="168" name="Google Shape;500;p9">
              <a:extLst>
                <a:ext uri="{FF2B5EF4-FFF2-40B4-BE49-F238E27FC236}">
                  <a16:creationId xmlns:a16="http://schemas.microsoft.com/office/drawing/2014/main" id="{E03D9B3C-1195-2047-8583-185B2A62C980}"/>
                </a:ext>
              </a:extLst>
            </p:cNvPr>
            <p:cNvCxnSpPr/>
            <p:nvPr/>
          </p:nvCxnSpPr>
          <p:spPr>
            <a:xfrm flipH="1">
              <a:off x="5158200" y="4103569"/>
              <a:ext cx="549597" cy="473783"/>
            </a:xfrm>
            <a:prstGeom prst="straightConnector1">
              <a:avLst/>
            </a:prstGeom>
            <a:noFill/>
            <a:ln w="25400" cap="flat" cmpd="sng">
              <a:solidFill>
                <a:schemeClr val="dk1"/>
              </a:solidFill>
              <a:prstDash val="solid"/>
              <a:round/>
              <a:headEnd type="none" w="sm" len="sm"/>
              <a:tailEnd type="triangle" w="med" len="med"/>
            </a:ln>
          </p:spPr>
        </p:cxnSp>
        <p:cxnSp>
          <p:nvCxnSpPr>
            <p:cNvPr id="169" name="Google Shape;501;p9">
              <a:extLst>
                <a:ext uri="{FF2B5EF4-FFF2-40B4-BE49-F238E27FC236}">
                  <a16:creationId xmlns:a16="http://schemas.microsoft.com/office/drawing/2014/main" id="{254245F0-5F96-B048-B116-6A78BDA080A1}"/>
                </a:ext>
              </a:extLst>
            </p:cNvPr>
            <p:cNvCxnSpPr/>
            <p:nvPr/>
          </p:nvCxnSpPr>
          <p:spPr>
            <a:xfrm rot="10800000">
              <a:off x="3489230" y="4109830"/>
              <a:ext cx="549597" cy="473783"/>
            </a:xfrm>
            <a:prstGeom prst="straightConnector1">
              <a:avLst/>
            </a:prstGeom>
            <a:noFill/>
            <a:ln w="25400" cap="flat" cmpd="sng">
              <a:solidFill>
                <a:schemeClr val="dk1"/>
              </a:solidFill>
              <a:prstDash val="solid"/>
              <a:round/>
              <a:headEnd type="none" w="sm" len="sm"/>
              <a:tailEnd type="triangle" w="med" len="med"/>
            </a:ln>
          </p:spPr>
        </p:cxnSp>
        <p:cxnSp>
          <p:nvCxnSpPr>
            <p:cNvPr id="170" name="Google Shape;502;p9">
              <a:extLst>
                <a:ext uri="{FF2B5EF4-FFF2-40B4-BE49-F238E27FC236}">
                  <a16:creationId xmlns:a16="http://schemas.microsoft.com/office/drawing/2014/main" id="{9B3004BB-8CC4-7247-95E8-E0BFCE6BA057}"/>
                </a:ext>
              </a:extLst>
            </p:cNvPr>
            <p:cNvCxnSpPr/>
            <p:nvPr/>
          </p:nvCxnSpPr>
          <p:spPr>
            <a:xfrm rot="10800000" flipH="1">
              <a:off x="3511144" y="2400660"/>
              <a:ext cx="549597" cy="473783"/>
            </a:xfrm>
            <a:prstGeom prst="straightConnector1">
              <a:avLst/>
            </a:prstGeom>
            <a:noFill/>
            <a:ln w="25400" cap="flat" cmpd="sng">
              <a:solidFill>
                <a:schemeClr val="dk1"/>
              </a:solidFill>
              <a:prstDash val="solid"/>
              <a:round/>
              <a:headEnd type="none" w="sm" len="sm"/>
              <a:tailEnd type="triangle" w="med" len="med"/>
            </a:ln>
          </p:spPr>
        </p:cxnSp>
        <p:grpSp>
          <p:nvGrpSpPr>
            <p:cNvPr id="171" name="Google Shape;503;p9">
              <a:extLst>
                <a:ext uri="{FF2B5EF4-FFF2-40B4-BE49-F238E27FC236}">
                  <a16:creationId xmlns:a16="http://schemas.microsoft.com/office/drawing/2014/main" id="{72D03E45-3102-C24B-9210-267A172D8EF4}"/>
                </a:ext>
              </a:extLst>
            </p:cNvPr>
            <p:cNvGrpSpPr/>
            <p:nvPr/>
          </p:nvGrpSpPr>
          <p:grpSpPr>
            <a:xfrm>
              <a:off x="5581858" y="3047319"/>
              <a:ext cx="807498" cy="881939"/>
              <a:chOff x="5581858" y="3047319"/>
              <a:chExt cx="807498" cy="881939"/>
            </a:xfrm>
          </p:grpSpPr>
          <p:sp>
            <p:nvSpPr>
              <p:cNvPr id="179" name="Google Shape;504;p9">
                <a:extLst>
                  <a:ext uri="{FF2B5EF4-FFF2-40B4-BE49-F238E27FC236}">
                    <a16:creationId xmlns:a16="http://schemas.microsoft.com/office/drawing/2014/main" id="{949B96E9-675A-8D4A-9198-0B3CB965D614}"/>
                  </a:ext>
                </a:extLst>
              </p:cNvPr>
              <p:cNvSpPr txBox="1"/>
              <p:nvPr/>
            </p:nvSpPr>
            <p:spPr>
              <a:xfrm>
                <a:off x="5581858" y="3654196"/>
                <a:ext cx="807498" cy="27506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58585A"/>
                    </a:solidFill>
                    <a:latin typeface="Calibri"/>
                    <a:ea typeface="Calibri"/>
                    <a:cs typeface="Calibri"/>
                    <a:sym typeface="Calibri"/>
                  </a:rPr>
                  <a:t>DOLLARS</a:t>
                </a:r>
                <a:endParaRPr sz="1400" b="0" i="0" u="none" strike="noStrike" cap="none" dirty="0">
                  <a:solidFill>
                    <a:srgbClr val="000000"/>
                  </a:solidFill>
                  <a:latin typeface="Arial"/>
                  <a:ea typeface="Arial"/>
                  <a:cs typeface="Arial"/>
                  <a:sym typeface="Arial"/>
                </a:endParaRPr>
              </a:p>
            </p:txBody>
          </p:sp>
          <p:sp>
            <p:nvSpPr>
              <p:cNvPr id="180" name="Google Shape;505;p9">
                <a:extLst>
                  <a:ext uri="{FF2B5EF4-FFF2-40B4-BE49-F238E27FC236}">
                    <a16:creationId xmlns:a16="http://schemas.microsoft.com/office/drawing/2014/main" id="{3347F54F-E5D4-1345-A980-7EAC86220787}"/>
                  </a:ext>
                </a:extLst>
              </p:cNvPr>
              <p:cNvSpPr/>
              <p:nvPr/>
            </p:nvSpPr>
            <p:spPr>
              <a:xfrm>
                <a:off x="5650777" y="3047319"/>
                <a:ext cx="669663" cy="519825"/>
              </a:xfrm>
              <a:custGeom>
                <a:avLst/>
                <a:gdLst/>
                <a:ahLst/>
                <a:cxnLst/>
                <a:rect l="l" t="t" r="r" b="b"/>
                <a:pathLst>
                  <a:path w="81" h="63" extrusionOk="0">
                    <a:moveTo>
                      <a:pt x="40" y="14"/>
                    </a:moveTo>
                    <a:cubicBezTo>
                      <a:pt x="30" y="14"/>
                      <a:pt x="22" y="22"/>
                      <a:pt x="22" y="31"/>
                    </a:cubicBezTo>
                    <a:cubicBezTo>
                      <a:pt x="22" y="41"/>
                      <a:pt x="30" y="49"/>
                      <a:pt x="40" y="49"/>
                    </a:cubicBezTo>
                    <a:cubicBezTo>
                      <a:pt x="50" y="49"/>
                      <a:pt x="58" y="41"/>
                      <a:pt x="58" y="31"/>
                    </a:cubicBezTo>
                    <a:cubicBezTo>
                      <a:pt x="58" y="22"/>
                      <a:pt x="50" y="14"/>
                      <a:pt x="40" y="14"/>
                    </a:cubicBezTo>
                    <a:close/>
                    <a:moveTo>
                      <a:pt x="41" y="42"/>
                    </a:moveTo>
                    <a:cubicBezTo>
                      <a:pt x="41" y="45"/>
                      <a:pt x="41" y="45"/>
                      <a:pt x="41" y="45"/>
                    </a:cubicBezTo>
                    <a:cubicBezTo>
                      <a:pt x="40" y="45"/>
                      <a:pt x="40" y="45"/>
                      <a:pt x="40" y="45"/>
                    </a:cubicBezTo>
                    <a:cubicBezTo>
                      <a:pt x="40" y="42"/>
                      <a:pt x="40" y="42"/>
                      <a:pt x="40" y="42"/>
                    </a:cubicBezTo>
                    <a:cubicBezTo>
                      <a:pt x="34" y="42"/>
                      <a:pt x="31" y="38"/>
                      <a:pt x="31" y="35"/>
                    </a:cubicBezTo>
                    <a:cubicBezTo>
                      <a:pt x="37" y="35"/>
                      <a:pt x="37" y="35"/>
                      <a:pt x="37" y="35"/>
                    </a:cubicBezTo>
                    <a:cubicBezTo>
                      <a:pt x="37" y="36"/>
                      <a:pt x="38" y="37"/>
                      <a:pt x="40" y="37"/>
                    </a:cubicBezTo>
                    <a:cubicBezTo>
                      <a:pt x="40" y="33"/>
                      <a:pt x="40" y="33"/>
                      <a:pt x="40" y="33"/>
                    </a:cubicBezTo>
                    <a:cubicBezTo>
                      <a:pt x="39" y="33"/>
                      <a:pt x="38" y="33"/>
                      <a:pt x="37" y="33"/>
                    </a:cubicBezTo>
                    <a:cubicBezTo>
                      <a:pt x="34" y="32"/>
                      <a:pt x="32" y="30"/>
                      <a:pt x="32" y="27"/>
                    </a:cubicBezTo>
                    <a:cubicBezTo>
                      <a:pt x="32" y="23"/>
                      <a:pt x="36" y="21"/>
                      <a:pt x="40" y="21"/>
                    </a:cubicBezTo>
                    <a:cubicBezTo>
                      <a:pt x="40" y="18"/>
                      <a:pt x="40" y="18"/>
                      <a:pt x="40" y="18"/>
                    </a:cubicBezTo>
                    <a:cubicBezTo>
                      <a:pt x="41" y="18"/>
                      <a:pt x="41" y="18"/>
                      <a:pt x="41" y="18"/>
                    </a:cubicBezTo>
                    <a:cubicBezTo>
                      <a:pt x="41" y="21"/>
                      <a:pt x="41" y="21"/>
                      <a:pt x="41" y="21"/>
                    </a:cubicBezTo>
                    <a:cubicBezTo>
                      <a:pt x="45" y="21"/>
                      <a:pt x="49" y="23"/>
                      <a:pt x="49" y="27"/>
                    </a:cubicBezTo>
                    <a:cubicBezTo>
                      <a:pt x="43" y="27"/>
                      <a:pt x="43" y="27"/>
                      <a:pt x="43" y="27"/>
                    </a:cubicBezTo>
                    <a:cubicBezTo>
                      <a:pt x="43" y="26"/>
                      <a:pt x="43" y="25"/>
                      <a:pt x="41" y="25"/>
                    </a:cubicBezTo>
                    <a:cubicBezTo>
                      <a:pt x="41" y="28"/>
                      <a:pt x="41" y="28"/>
                      <a:pt x="41" y="28"/>
                    </a:cubicBezTo>
                    <a:cubicBezTo>
                      <a:pt x="48" y="30"/>
                      <a:pt x="49" y="32"/>
                      <a:pt x="49" y="35"/>
                    </a:cubicBezTo>
                    <a:cubicBezTo>
                      <a:pt x="49" y="38"/>
                      <a:pt x="47" y="42"/>
                      <a:pt x="41" y="42"/>
                    </a:cubicBezTo>
                    <a:close/>
                    <a:moveTo>
                      <a:pt x="38" y="26"/>
                    </a:moveTo>
                    <a:cubicBezTo>
                      <a:pt x="38" y="27"/>
                      <a:pt x="38" y="28"/>
                      <a:pt x="40" y="28"/>
                    </a:cubicBezTo>
                    <a:cubicBezTo>
                      <a:pt x="40" y="25"/>
                      <a:pt x="40" y="25"/>
                      <a:pt x="40" y="25"/>
                    </a:cubicBezTo>
                    <a:cubicBezTo>
                      <a:pt x="39" y="25"/>
                      <a:pt x="38" y="25"/>
                      <a:pt x="38" y="26"/>
                    </a:cubicBezTo>
                    <a:close/>
                    <a:moveTo>
                      <a:pt x="41" y="34"/>
                    </a:moveTo>
                    <a:cubicBezTo>
                      <a:pt x="41" y="37"/>
                      <a:pt x="41" y="37"/>
                      <a:pt x="41" y="37"/>
                    </a:cubicBezTo>
                    <a:cubicBezTo>
                      <a:pt x="43" y="37"/>
                      <a:pt x="44" y="37"/>
                      <a:pt x="44" y="36"/>
                    </a:cubicBezTo>
                    <a:cubicBezTo>
                      <a:pt x="44" y="35"/>
                      <a:pt x="43" y="34"/>
                      <a:pt x="41" y="34"/>
                    </a:cubicBezTo>
                    <a:close/>
                    <a:moveTo>
                      <a:pt x="78" y="58"/>
                    </a:moveTo>
                    <a:cubicBezTo>
                      <a:pt x="73" y="58"/>
                      <a:pt x="73" y="58"/>
                      <a:pt x="73" y="58"/>
                    </a:cubicBezTo>
                    <a:cubicBezTo>
                      <a:pt x="73" y="55"/>
                      <a:pt x="73" y="55"/>
                      <a:pt x="73" y="55"/>
                    </a:cubicBezTo>
                    <a:cubicBezTo>
                      <a:pt x="72" y="55"/>
                      <a:pt x="72" y="55"/>
                      <a:pt x="72" y="55"/>
                    </a:cubicBezTo>
                    <a:cubicBezTo>
                      <a:pt x="71" y="25"/>
                      <a:pt x="71" y="25"/>
                      <a:pt x="71" y="25"/>
                    </a:cubicBezTo>
                    <a:cubicBezTo>
                      <a:pt x="73" y="25"/>
                      <a:pt x="73" y="25"/>
                      <a:pt x="73" y="25"/>
                    </a:cubicBezTo>
                    <a:cubicBezTo>
                      <a:pt x="73" y="23"/>
                      <a:pt x="73" y="23"/>
                      <a:pt x="73" y="23"/>
                    </a:cubicBezTo>
                    <a:cubicBezTo>
                      <a:pt x="78" y="23"/>
                      <a:pt x="78" y="23"/>
                      <a:pt x="78" y="23"/>
                    </a:cubicBezTo>
                    <a:cubicBezTo>
                      <a:pt x="78" y="20"/>
                      <a:pt x="78" y="20"/>
                      <a:pt x="78" y="20"/>
                    </a:cubicBezTo>
                    <a:cubicBezTo>
                      <a:pt x="81" y="20"/>
                      <a:pt x="81" y="20"/>
                      <a:pt x="81" y="20"/>
                    </a:cubicBezTo>
                    <a:cubicBezTo>
                      <a:pt x="40" y="0"/>
                      <a:pt x="40" y="0"/>
                      <a:pt x="40" y="0"/>
                    </a:cubicBezTo>
                    <a:cubicBezTo>
                      <a:pt x="0" y="20"/>
                      <a:pt x="0" y="20"/>
                      <a:pt x="0" y="20"/>
                    </a:cubicBezTo>
                    <a:cubicBezTo>
                      <a:pt x="3" y="20"/>
                      <a:pt x="3" y="20"/>
                      <a:pt x="3" y="20"/>
                    </a:cubicBezTo>
                    <a:cubicBezTo>
                      <a:pt x="3" y="23"/>
                      <a:pt x="3" y="23"/>
                      <a:pt x="3" y="23"/>
                    </a:cubicBezTo>
                    <a:cubicBezTo>
                      <a:pt x="8" y="23"/>
                      <a:pt x="8" y="23"/>
                      <a:pt x="8" y="23"/>
                    </a:cubicBezTo>
                    <a:cubicBezTo>
                      <a:pt x="8" y="25"/>
                      <a:pt x="8" y="25"/>
                      <a:pt x="8" y="25"/>
                    </a:cubicBezTo>
                    <a:cubicBezTo>
                      <a:pt x="10" y="25"/>
                      <a:pt x="10" y="25"/>
                      <a:pt x="10" y="25"/>
                    </a:cubicBezTo>
                    <a:cubicBezTo>
                      <a:pt x="9" y="55"/>
                      <a:pt x="9" y="55"/>
                      <a:pt x="9" y="55"/>
                    </a:cubicBezTo>
                    <a:cubicBezTo>
                      <a:pt x="8" y="55"/>
                      <a:pt x="8" y="55"/>
                      <a:pt x="8" y="55"/>
                    </a:cubicBezTo>
                    <a:cubicBezTo>
                      <a:pt x="8" y="58"/>
                      <a:pt x="8" y="58"/>
                      <a:pt x="8" y="58"/>
                    </a:cubicBezTo>
                    <a:cubicBezTo>
                      <a:pt x="3" y="58"/>
                      <a:pt x="3" y="58"/>
                      <a:pt x="3" y="58"/>
                    </a:cubicBezTo>
                    <a:cubicBezTo>
                      <a:pt x="3" y="60"/>
                      <a:pt x="3" y="60"/>
                      <a:pt x="3" y="60"/>
                    </a:cubicBezTo>
                    <a:cubicBezTo>
                      <a:pt x="0" y="60"/>
                      <a:pt x="0" y="60"/>
                      <a:pt x="0" y="60"/>
                    </a:cubicBezTo>
                    <a:cubicBezTo>
                      <a:pt x="0" y="63"/>
                      <a:pt x="0" y="63"/>
                      <a:pt x="0" y="63"/>
                    </a:cubicBezTo>
                    <a:cubicBezTo>
                      <a:pt x="81" y="63"/>
                      <a:pt x="81" y="63"/>
                      <a:pt x="81" y="63"/>
                    </a:cubicBezTo>
                    <a:cubicBezTo>
                      <a:pt x="81" y="60"/>
                      <a:pt x="81" y="60"/>
                      <a:pt x="81" y="60"/>
                    </a:cubicBezTo>
                    <a:cubicBezTo>
                      <a:pt x="78" y="60"/>
                      <a:pt x="78" y="60"/>
                      <a:pt x="78" y="60"/>
                    </a:cubicBezTo>
                    <a:lnTo>
                      <a:pt x="78" y="58"/>
                    </a:lnTo>
                    <a:close/>
                    <a:moveTo>
                      <a:pt x="62" y="55"/>
                    </a:moveTo>
                    <a:cubicBezTo>
                      <a:pt x="60" y="55"/>
                      <a:pt x="60" y="55"/>
                      <a:pt x="60" y="55"/>
                    </a:cubicBezTo>
                    <a:cubicBezTo>
                      <a:pt x="60" y="58"/>
                      <a:pt x="60" y="58"/>
                      <a:pt x="60" y="58"/>
                    </a:cubicBezTo>
                    <a:cubicBezTo>
                      <a:pt x="55" y="58"/>
                      <a:pt x="55" y="58"/>
                      <a:pt x="55" y="58"/>
                    </a:cubicBezTo>
                    <a:cubicBezTo>
                      <a:pt x="55" y="55"/>
                      <a:pt x="55" y="55"/>
                      <a:pt x="55" y="55"/>
                    </a:cubicBezTo>
                    <a:cubicBezTo>
                      <a:pt x="54" y="55"/>
                      <a:pt x="54" y="55"/>
                      <a:pt x="54" y="55"/>
                    </a:cubicBezTo>
                    <a:cubicBezTo>
                      <a:pt x="54" y="48"/>
                      <a:pt x="54" y="48"/>
                      <a:pt x="54" y="48"/>
                    </a:cubicBezTo>
                    <a:cubicBezTo>
                      <a:pt x="51" y="50"/>
                      <a:pt x="48" y="52"/>
                      <a:pt x="44" y="53"/>
                    </a:cubicBezTo>
                    <a:cubicBezTo>
                      <a:pt x="44" y="55"/>
                      <a:pt x="44" y="55"/>
                      <a:pt x="44" y="55"/>
                    </a:cubicBezTo>
                    <a:cubicBezTo>
                      <a:pt x="43" y="55"/>
                      <a:pt x="43" y="55"/>
                      <a:pt x="43" y="55"/>
                    </a:cubicBezTo>
                    <a:cubicBezTo>
                      <a:pt x="43" y="58"/>
                      <a:pt x="43" y="58"/>
                      <a:pt x="43" y="58"/>
                    </a:cubicBezTo>
                    <a:cubicBezTo>
                      <a:pt x="38" y="58"/>
                      <a:pt x="38" y="58"/>
                      <a:pt x="38" y="58"/>
                    </a:cubicBezTo>
                    <a:cubicBezTo>
                      <a:pt x="38" y="55"/>
                      <a:pt x="38" y="55"/>
                      <a:pt x="38" y="55"/>
                    </a:cubicBezTo>
                    <a:cubicBezTo>
                      <a:pt x="37" y="55"/>
                      <a:pt x="37" y="55"/>
                      <a:pt x="37" y="55"/>
                    </a:cubicBezTo>
                    <a:cubicBezTo>
                      <a:pt x="36" y="53"/>
                      <a:pt x="36" y="53"/>
                      <a:pt x="36" y="53"/>
                    </a:cubicBezTo>
                    <a:cubicBezTo>
                      <a:pt x="33" y="52"/>
                      <a:pt x="30" y="50"/>
                      <a:pt x="27" y="48"/>
                    </a:cubicBezTo>
                    <a:cubicBezTo>
                      <a:pt x="27" y="55"/>
                      <a:pt x="27" y="55"/>
                      <a:pt x="27" y="55"/>
                    </a:cubicBezTo>
                    <a:cubicBezTo>
                      <a:pt x="25" y="55"/>
                      <a:pt x="25" y="55"/>
                      <a:pt x="25" y="55"/>
                    </a:cubicBezTo>
                    <a:cubicBezTo>
                      <a:pt x="25" y="58"/>
                      <a:pt x="25" y="58"/>
                      <a:pt x="25" y="58"/>
                    </a:cubicBezTo>
                    <a:cubicBezTo>
                      <a:pt x="20" y="58"/>
                      <a:pt x="20" y="58"/>
                      <a:pt x="20" y="58"/>
                    </a:cubicBezTo>
                    <a:cubicBezTo>
                      <a:pt x="20" y="55"/>
                      <a:pt x="20" y="55"/>
                      <a:pt x="20" y="55"/>
                    </a:cubicBezTo>
                    <a:cubicBezTo>
                      <a:pt x="19" y="55"/>
                      <a:pt x="19" y="55"/>
                      <a:pt x="19" y="55"/>
                    </a:cubicBezTo>
                    <a:cubicBezTo>
                      <a:pt x="18" y="25"/>
                      <a:pt x="18" y="25"/>
                      <a:pt x="18" y="25"/>
                    </a:cubicBezTo>
                    <a:cubicBezTo>
                      <a:pt x="20" y="25"/>
                      <a:pt x="20" y="25"/>
                      <a:pt x="20" y="25"/>
                    </a:cubicBezTo>
                    <a:cubicBezTo>
                      <a:pt x="20" y="25"/>
                      <a:pt x="20" y="24"/>
                      <a:pt x="20" y="24"/>
                    </a:cubicBezTo>
                    <a:cubicBezTo>
                      <a:pt x="20" y="23"/>
                      <a:pt x="20" y="23"/>
                      <a:pt x="20" y="23"/>
                    </a:cubicBezTo>
                    <a:cubicBezTo>
                      <a:pt x="21" y="23"/>
                      <a:pt x="21" y="23"/>
                      <a:pt x="21" y="23"/>
                    </a:cubicBezTo>
                    <a:cubicBezTo>
                      <a:pt x="24" y="15"/>
                      <a:pt x="32" y="10"/>
                      <a:pt x="40" y="10"/>
                    </a:cubicBezTo>
                    <a:cubicBezTo>
                      <a:pt x="49" y="10"/>
                      <a:pt x="57" y="15"/>
                      <a:pt x="60" y="23"/>
                    </a:cubicBezTo>
                    <a:cubicBezTo>
                      <a:pt x="60" y="23"/>
                      <a:pt x="60" y="23"/>
                      <a:pt x="60" y="23"/>
                    </a:cubicBezTo>
                    <a:cubicBezTo>
                      <a:pt x="60" y="24"/>
                      <a:pt x="60" y="24"/>
                      <a:pt x="60" y="24"/>
                    </a:cubicBezTo>
                    <a:cubicBezTo>
                      <a:pt x="61" y="24"/>
                      <a:pt x="61" y="25"/>
                      <a:pt x="61" y="25"/>
                    </a:cubicBezTo>
                    <a:cubicBezTo>
                      <a:pt x="63" y="25"/>
                      <a:pt x="63" y="25"/>
                      <a:pt x="63" y="25"/>
                    </a:cubicBezTo>
                    <a:lnTo>
                      <a:pt x="62" y="55"/>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58585A"/>
                  </a:solidFill>
                  <a:latin typeface="Calibri"/>
                  <a:ea typeface="Calibri"/>
                  <a:cs typeface="Calibri"/>
                  <a:sym typeface="Calibri"/>
                </a:endParaRPr>
              </a:p>
            </p:txBody>
          </p:sp>
        </p:grpSp>
        <p:cxnSp>
          <p:nvCxnSpPr>
            <p:cNvPr id="172" name="Google Shape;506;p9">
              <a:extLst>
                <a:ext uri="{FF2B5EF4-FFF2-40B4-BE49-F238E27FC236}">
                  <a16:creationId xmlns:a16="http://schemas.microsoft.com/office/drawing/2014/main" id="{D924D06A-C669-6340-A7FA-99E6A3500867}"/>
                </a:ext>
              </a:extLst>
            </p:cNvPr>
            <p:cNvCxnSpPr/>
            <p:nvPr/>
          </p:nvCxnSpPr>
          <p:spPr>
            <a:xfrm>
              <a:off x="5132834" y="2405350"/>
              <a:ext cx="549597" cy="473783"/>
            </a:xfrm>
            <a:prstGeom prst="straightConnector1">
              <a:avLst/>
            </a:prstGeom>
            <a:noFill/>
            <a:ln w="25400" cap="flat" cmpd="sng">
              <a:solidFill>
                <a:schemeClr val="dk1"/>
              </a:solidFill>
              <a:prstDash val="solid"/>
              <a:round/>
              <a:headEnd type="none" w="sm" len="sm"/>
              <a:tailEnd type="triangle" w="med" len="med"/>
            </a:ln>
          </p:spPr>
        </p:cxnSp>
        <p:sp>
          <p:nvSpPr>
            <p:cNvPr id="173" name="Google Shape;507;p9">
              <a:extLst>
                <a:ext uri="{FF2B5EF4-FFF2-40B4-BE49-F238E27FC236}">
                  <a16:creationId xmlns:a16="http://schemas.microsoft.com/office/drawing/2014/main" id="{711BE7D0-9BBC-F545-AD58-C1EA74421B9C}"/>
                </a:ext>
              </a:extLst>
            </p:cNvPr>
            <p:cNvSpPr/>
            <p:nvPr/>
          </p:nvSpPr>
          <p:spPr>
            <a:xfrm>
              <a:off x="4038827" y="3734226"/>
              <a:ext cx="1313830" cy="10569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dirty="0">
                <a:solidFill>
                  <a:srgbClr val="58585A"/>
                </a:solidFill>
                <a:latin typeface="Calibri"/>
                <a:ea typeface="Calibri"/>
                <a:cs typeface="Calibri"/>
                <a:sym typeface="Calibri"/>
              </a:endParaRPr>
            </a:p>
          </p:txBody>
        </p:sp>
        <p:pic>
          <p:nvPicPr>
            <p:cNvPr id="174" name="Google Shape;508;p9">
              <a:extLst>
                <a:ext uri="{FF2B5EF4-FFF2-40B4-BE49-F238E27FC236}">
                  <a16:creationId xmlns:a16="http://schemas.microsoft.com/office/drawing/2014/main" id="{003E0B72-384B-1045-8E80-DA9E4AA8292D}"/>
                </a:ext>
              </a:extLst>
            </p:cNvPr>
            <p:cNvPicPr preferRelativeResize="0"/>
            <p:nvPr/>
          </p:nvPicPr>
          <p:blipFill rotWithShape="1">
            <a:blip r:embed="rId4">
              <a:alphaModFix/>
            </a:blip>
            <a:srcRect/>
            <a:stretch/>
          </p:blipFill>
          <p:spPr>
            <a:xfrm>
              <a:off x="4156489" y="2868861"/>
              <a:ext cx="948351" cy="828017"/>
            </a:xfrm>
            <a:prstGeom prst="rect">
              <a:avLst/>
            </a:prstGeom>
            <a:noFill/>
            <a:ln>
              <a:noFill/>
            </a:ln>
          </p:spPr>
        </p:pic>
        <p:grpSp>
          <p:nvGrpSpPr>
            <p:cNvPr id="175" name="Google Shape;509;p9">
              <a:extLst>
                <a:ext uri="{FF2B5EF4-FFF2-40B4-BE49-F238E27FC236}">
                  <a16:creationId xmlns:a16="http://schemas.microsoft.com/office/drawing/2014/main" id="{599E57BC-F035-7C4E-9D8A-153ACC17AA0A}"/>
                </a:ext>
              </a:extLst>
            </p:cNvPr>
            <p:cNvGrpSpPr/>
            <p:nvPr/>
          </p:nvGrpSpPr>
          <p:grpSpPr>
            <a:xfrm>
              <a:off x="2638514" y="2868744"/>
              <a:ext cx="1130266" cy="1142516"/>
              <a:chOff x="2638514" y="2868744"/>
              <a:chExt cx="1130266" cy="1142516"/>
            </a:xfrm>
          </p:grpSpPr>
          <p:sp>
            <p:nvSpPr>
              <p:cNvPr id="177" name="Google Shape;510;p9">
                <a:extLst>
                  <a:ext uri="{FF2B5EF4-FFF2-40B4-BE49-F238E27FC236}">
                    <a16:creationId xmlns:a16="http://schemas.microsoft.com/office/drawing/2014/main" id="{9A5509AB-80A6-6D4B-8861-102FE6E10813}"/>
                  </a:ext>
                </a:extLst>
              </p:cNvPr>
              <p:cNvSpPr txBox="1"/>
              <p:nvPr/>
            </p:nvSpPr>
            <p:spPr>
              <a:xfrm>
                <a:off x="2638514" y="3604908"/>
                <a:ext cx="1130266" cy="406352"/>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58585A"/>
                    </a:solidFill>
                    <a:latin typeface="Calibri"/>
                    <a:ea typeface="Calibri"/>
                    <a:cs typeface="Calibri"/>
                    <a:sym typeface="Calibri"/>
                  </a:rPr>
                  <a:t>DATA</a:t>
                </a:r>
                <a:endParaRPr sz="1400" b="0" i="0" u="none" strike="noStrike" cap="none" dirty="0">
                  <a:solidFill>
                    <a:srgbClr val="000000"/>
                  </a:solidFill>
                  <a:latin typeface="Arial"/>
                  <a:ea typeface="Arial"/>
                  <a:cs typeface="Arial"/>
                  <a:sym typeface="Arial"/>
                </a:endParaRPr>
              </a:p>
            </p:txBody>
          </p:sp>
          <p:pic>
            <p:nvPicPr>
              <p:cNvPr id="178" name="Google Shape;511;p9">
                <a:extLst>
                  <a:ext uri="{FF2B5EF4-FFF2-40B4-BE49-F238E27FC236}">
                    <a16:creationId xmlns:a16="http://schemas.microsoft.com/office/drawing/2014/main" id="{69BB4A8B-E0CF-A043-954A-FD6BBEAED5E5}"/>
                  </a:ext>
                </a:extLst>
              </p:cNvPr>
              <p:cNvPicPr preferRelativeResize="0"/>
              <p:nvPr/>
            </p:nvPicPr>
            <p:blipFill rotWithShape="1">
              <a:blip r:embed="rId5">
                <a:alphaModFix/>
              </a:blip>
              <a:srcRect/>
              <a:stretch/>
            </p:blipFill>
            <p:spPr>
              <a:xfrm>
                <a:off x="2760423" y="2868744"/>
                <a:ext cx="886448" cy="886448"/>
              </a:xfrm>
              <a:prstGeom prst="rect">
                <a:avLst/>
              </a:prstGeom>
              <a:noFill/>
              <a:ln>
                <a:noFill/>
              </a:ln>
            </p:spPr>
          </p:pic>
        </p:grpSp>
        <p:sp>
          <p:nvSpPr>
            <p:cNvPr id="176" name="Google Shape;512;p9">
              <a:extLst>
                <a:ext uri="{FF2B5EF4-FFF2-40B4-BE49-F238E27FC236}">
                  <a16:creationId xmlns:a16="http://schemas.microsoft.com/office/drawing/2014/main" id="{70154B26-2E91-2348-8DAE-78986A626BDB}"/>
                </a:ext>
              </a:extLst>
            </p:cNvPr>
            <p:cNvSpPr/>
            <p:nvPr/>
          </p:nvSpPr>
          <p:spPr>
            <a:xfrm>
              <a:off x="3860545" y="3723825"/>
              <a:ext cx="1509564" cy="27506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dirty="0">
                  <a:solidFill>
                    <a:srgbClr val="58585A"/>
                  </a:solidFill>
                  <a:latin typeface="Calibri"/>
                  <a:ea typeface="Calibri"/>
                  <a:cs typeface="Calibri"/>
                  <a:sym typeface="Calibri"/>
                </a:rPr>
                <a:t>BETTER OUTCOMES</a:t>
              </a:r>
              <a:endParaRPr sz="1400" b="0" i="0" u="none" strike="noStrike" cap="none" dirty="0">
                <a:solidFill>
                  <a:srgbClr val="000000"/>
                </a:solidFill>
                <a:latin typeface="Arial"/>
                <a:ea typeface="Arial"/>
                <a:cs typeface="Arial"/>
                <a:sym typeface="Arial"/>
              </a:endParaRPr>
            </a:p>
          </p:txBody>
        </p:sp>
      </p:grpSp>
      <p:sp>
        <p:nvSpPr>
          <p:cNvPr id="187" name="Google Shape;513;p9">
            <a:extLst>
              <a:ext uri="{FF2B5EF4-FFF2-40B4-BE49-F238E27FC236}">
                <a16:creationId xmlns:a16="http://schemas.microsoft.com/office/drawing/2014/main" id="{75A6EAF7-EAD9-0046-919D-5E1BA3EB3B65}"/>
              </a:ext>
            </a:extLst>
          </p:cNvPr>
          <p:cNvSpPr txBox="1"/>
          <p:nvPr/>
        </p:nvSpPr>
        <p:spPr>
          <a:xfrm>
            <a:off x="723900" y="1645336"/>
            <a:ext cx="2514600" cy="109106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400"/>
              <a:buFont typeface="Arial"/>
              <a:buNone/>
            </a:pPr>
            <a:r>
              <a:rPr lang="en-US" sz="1400" b="0" i="1" u="none" strike="noStrike" cap="none" dirty="0">
                <a:solidFill>
                  <a:schemeClr val="dk1"/>
                </a:solidFill>
                <a:latin typeface="Calibri"/>
                <a:ea typeface="Calibri"/>
                <a:cs typeface="Calibri"/>
                <a:sym typeface="Calibri"/>
              </a:rPr>
              <a:t>Evaluate the effect of services on outcomes to inform policy decisions, </a:t>
            </a:r>
            <a:r>
              <a:rPr lang="en-US" sz="1400" b="1" i="1" u="none" strike="noStrike" cap="none" dirty="0">
                <a:solidFill>
                  <a:schemeClr val="dk1"/>
                </a:solidFill>
                <a:latin typeface="Calibri"/>
                <a:ea typeface="Calibri"/>
                <a:cs typeface="Calibri"/>
                <a:sym typeface="Calibri"/>
              </a:rPr>
              <a:t>improving the efficiency and effectiveness </a:t>
            </a:r>
            <a:r>
              <a:rPr lang="en-US" sz="1400" b="0" i="1" u="none" strike="noStrike" cap="none" dirty="0">
                <a:solidFill>
                  <a:schemeClr val="dk1"/>
                </a:solidFill>
                <a:latin typeface="Calibri"/>
                <a:ea typeface="Calibri"/>
                <a:cs typeface="Calibri"/>
                <a:sym typeface="Calibri"/>
              </a:rPr>
              <a:t>of spending over time</a:t>
            </a:r>
            <a:endParaRPr dirty="0"/>
          </a:p>
        </p:txBody>
      </p:sp>
      <p:sp>
        <p:nvSpPr>
          <p:cNvPr id="188" name="Google Shape;514;p9">
            <a:extLst>
              <a:ext uri="{FF2B5EF4-FFF2-40B4-BE49-F238E27FC236}">
                <a16:creationId xmlns:a16="http://schemas.microsoft.com/office/drawing/2014/main" id="{5C6B64B7-FC42-DF4E-89BC-825BD5CB2867}"/>
              </a:ext>
            </a:extLst>
          </p:cNvPr>
          <p:cNvSpPr txBox="1"/>
          <p:nvPr/>
        </p:nvSpPr>
        <p:spPr>
          <a:xfrm>
            <a:off x="5626100" y="1638347"/>
            <a:ext cx="2514600" cy="118083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1" u="none" strike="noStrike" cap="none" dirty="0">
                <a:solidFill>
                  <a:schemeClr val="dk1"/>
                </a:solidFill>
                <a:latin typeface="Calibri"/>
                <a:ea typeface="Calibri"/>
                <a:cs typeface="Calibri"/>
                <a:sym typeface="Calibri"/>
              </a:rPr>
              <a:t>Implement policies that link funding to outcomes, providing </a:t>
            </a:r>
            <a:r>
              <a:rPr lang="en-US" sz="1400" b="1" i="1" u="none" strike="noStrike" cap="none" dirty="0">
                <a:solidFill>
                  <a:schemeClr val="dk1"/>
                </a:solidFill>
                <a:latin typeface="Calibri"/>
                <a:ea typeface="Calibri"/>
                <a:cs typeface="Calibri"/>
                <a:sym typeface="Calibri"/>
              </a:rPr>
              <a:t>increased flexibility and transparency</a:t>
            </a:r>
            <a:r>
              <a:rPr lang="en-US" sz="1400" b="0" i="1" u="none" strike="noStrike" cap="none" dirty="0">
                <a:solidFill>
                  <a:schemeClr val="dk1"/>
                </a:solidFill>
                <a:latin typeface="Calibri"/>
                <a:ea typeface="Calibri"/>
                <a:cs typeface="Calibri"/>
                <a:sym typeface="Calibri"/>
              </a:rPr>
              <a:t> in spending of taxpayer dollars</a:t>
            </a:r>
            <a:endParaRPr dirty="0"/>
          </a:p>
          <a:p>
            <a:pPr marL="0" marR="0" lvl="0" indent="0" algn="ctr" rtl="0">
              <a:lnSpc>
                <a:spcPct val="100000"/>
              </a:lnSpc>
              <a:spcBef>
                <a:spcPts val="600"/>
              </a:spcBef>
              <a:spcAft>
                <a:spcPts val="0"/>
              </a:spcAft>
              <a:buNone/>
            </a:pPr>
            <a:endParaRPr sz="1400" b="1" i="1" u="none" strike="noStrike" cap="none" dirty="0">
              <a:solidFill>
                <a:schemeClr val="dk1"/>
              </a:solidFill>
              <a:latin typeface="Arial"/>
              <a:ea typeface="Arial"/>
              <a:cs typeface="Arial"/>
              <a:sym typeface="Arial"/>
            </a:endParaRPr>
          </a:p>
        </p:txBody>
      </p:sp>
      <p:sp>
        <p:nvSpPr>
          <p:cNvPr id="189" name="Google Shape;515;p9">
            <a:extLst>
              <a:ext uri="{FF2B5EF4-FFF2-40B4-BE49-F238E27FC236}">
                <a16:creationId xmlns:a16="http://schemas.microsoft.com/office/drawing/2014/main" id="{5B7FAAEF-7F14-1B4D-80FF-CD9B988BB741}"/>
              </a:ext>
            </a:extLst>
          </p:cNvPr>
          <p:cNvSpPr txBox="1"/>
          <p:nvPr/>
        </p:nvSpPr>
        <p:spPr>
          <a:xfrm>
            <a:off x="723900" y="4668069"/>
            <a:ext cx="2514600" cy="108990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1" u="none" strike="noStrike" cap="none" dirty="0">
                <a:solidFill>
                  <a:schemeClr val="dk1"/>
                </a:solidFill>
                <a:latin typeface="Calibri"/>
                <a:ea typeface="Calibri"/>
                <a:cs typeface="Calibri"/>
                <a:sym typeface="Calibri"/>
              </a:rPr>
              <a:t>Share data to support service delivery focused on outcomes, allowing providers to </a:t>
            </a:r>
            <a:r>
              <a:rPr lang="en-US" sz="1400" b="1" i="1" u="none" strike="noStrike" cap="none" dirty="0">
                <a:solidFill>
                  <a:schemeClr val="dk1"/>
                </a:solidFill>
                <a:latin typeface="Calibri"/>
                <a:ea typeface="Calibri"/>
                <a:cs typeface="Calibri"/>
                <a:sym typeface="Calibri"/>
              </a:rPr>
              <a:t>align services with the needs of their community</a:t>
            </a:r>
            <a:endParaRPr sz="14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600"/>
              </a:spcBef>
              <a:spcAft>
                <a:spcPts val="0"/>
              </a:spcAft>
              <a:buNone/>
            </a:pPr>
            <a:endParaRPr sz="1400" b="1" i="1" u="none" strike="noStrike" cap="none" dirty="0">
              <a:solidFill>
                <a:schemeClr val="dk1"/>
              </a:solidFill>
              <a:latin typeface="Arial"/>
              <a:ea typeface="Arial"/>
              <a:cs typeface="Arial"/>
              <a:sym typeface="Arial"/>
            </a:endParaRPr>
          </a:p>
          <a:p>
            <a:pPr marL="0" marR="0" lvl="0" indent="0" algn="ctr" rtl="0">
              <a:lnSpc>
                <a:spcPct val="100000"/>
              </a:lnSpc>
              <a:spcBef>
                <a:spcPts val="600"/>
              </a:spcBef>
              <a:spcAft>
                <a:spcPts val="0"/>
              </a:spcAft>
              <a:buNone/>
            </a:pPr>
            <a:endParaRPr sz="1400" b="1" i="1" u="none" strike="noStrike" cap="none" dirty="0">
              <a:solidFill>
                <a:schemeClr val="dk1"/>
              </a:solidFill>
              <a:latin typeface="Arial"/>
              <a:ea typeface="Arial"/>
              <a:cs typeface="Arial"/>
              <a:sym typeface="Arial"/>
            </a:endParaRPr>
          </a:p>
        </p:txBody>
      </p:sp>
      <p:sp>
        <p:nvSpPr>
          <p:cNvPr id="190" name="Google Shape;516;p9">
            <a:extLst>
              <a:ext uri="{FF2B5EF4-FFF2-40B4-BE49-F238E27FC236}">
                <a16:creationId xmlns:a16="http://schemas.microsoft.com/office/drawing/2014/main" id="{FA49F00E-5182-AF41-A6D1-DD8B4B46BCFD}"/>
              </a:ext>
            </a:extLst>
          </p:cNvPr>
          <p:cNvSpPr txBox="1"/>
          <p:nvPr/>
        </p:nvSpPr>
        <p:spPr>
          <a:xfrm>
            <a:off x="5743364" y="4673648"/>
            <a:ext cx="2514600" cy="112081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400" b="0" i="1" u="none" strike="noStrike" cap="none" dirty="0">
                <a:solidFill>
                  <a:schemeClr val="dk1"/>
                </a:solidFill>
                <a:latin typeface="Calibri"/>
                <a:ea typeface="Calibri"/>
                <a:cs typeface="Calibri"/>
                <a:sym typeface="Calibri"/>
              </a:rPr>
              <a:t>Utilize contracts to leverage flexible funding by creating incentives for </a:t>
            </a:r>
            <a:r>
              <a:rPr lang="en-US" sz="1400" b="1" i="1" u="none" strike="noStrike" cap="none" dirty="0">
                <a:solidFill>
                  <a:schemeClr val="dk1"/>
                </a:solidFill>
                <a:latin typeface="Calibri"/>
                <a:ea typeface="Calibri"/>
                <a:cs typeface="Calibri"/>
                <a:sym typeface="Calibri"/>
              </a:rPr>
              <a:t>coordination</a:t>
            </a:r>
            <a:r>
              <a:rPr lang="en-US" sz="1400" b="0" i="1" u="none" strike="noStrike" cap="none" dirty="0">
                <a:solidFill>
                  <a:schemeClr val="dk1"/>
                </a:solidFill>
                <a:latin typeface="Calibri"/>
                <a:ea typeface="Calibri"/>
                <a:cs typeface="Calibri"/>
                <a:sym typeface="Calibri"/>
              </a:rPr>
              <a:t>, </a:t>
            </a:r>
            <a:r>
              <a:rPr lang="en-US" sz="1400" b="1" i="1" u="none" strike="noStrike" cap="none" dirty="0">
                <a:solidFill>
                  <a:schemeClr val="dk1"/>
                </a:solidFill>
                <a:latin typeface="Calibri"/>
                <a:ea typeface="Calibri"/>
                <a:cs typeface="Calibri"/>
                <a:sym typeface="Calibri"/>
              </a:rPr>
              <a:t>innovation</a:t>
            </a:r>
            <a:r>
              <a:rPr lang="en-US" sz="1400" b="0" i="1" u="none" strike="noStrike" cap="none" dirty="0">
                <a:solidFill>
                  <a:schemeClr val="dk1"/>
                </a:solidFill>
                <a:latin typeface="Calibri"/>
                <a:ea typeface="Calibri"/>
                <a:cs typeface="Calibri"/>
                <a:sym typeface="Calibri"/>
              </a:rPr>
              <a:t>, and </a:t>
            </a:r>
            <a:r>
              <a:rPr lang="en-US" sz="1400" b="1" i="1" u="none" strike="noStrike" cap="none" dirty="0">
                <a:solidFill>
                  <a:schemeClr val="dk1"/>
                </a:solidFill>
                <a:latin typeface="Calibri"/>
                <a:ea typeface="Calibri"/>
                <a:cs typeface="Calibri"/>
                <a:sym typeface="Calibri"/>
              </a:rPr>
              <a:t>continuous improvement </a:t>
            </a:r>
            <a:r>
              <a:rPr lang="en-US" sz="1400" b="0" i="1" u="none" strike="noStrike" cap="none" dirty="0">
                <a:solidFill>
                  <a:schemeClr val="dk1"/>
                </a:solidFill>
                <a:latin typeface="Calibri"/>
                <a:ea typeface="Calibri"/>
                <a:cs typeface="Calibri"/>
                <a:sym typeface="Calibri"/>
              </a:rPr>
              <a:t>in services</a:t>
            </a:r>
            <a:endParaRPr dirty="0"/>
          </a:p>
          <a:p>
            <a:pPr marL="0" marR="0" lvl="0" indent="0" algn="ctr" rtl="0">
              <a:lnSpc>
                <a:spcPct val="100000"/>
              </a:lnSpc>
              <a:spcBef>
                <a:spcPts val="600"/>
              </a:spcBef>
              <a:spcAft>
                <a:spcPts val="0"/>
              </a:spcAft>
              <a:buNone/>
            </a:pPr>
            <a:endParaRPr sz="1400" b="0" i="1"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43899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idx="10"/>
          </p:nvPr>
        </p:nvSpPr>
        <p:spPr/>
        <p:txBody>
          <a:bodyPr/>
          <a:lstStyle/>
          <a:p>
            <a:fld id="{24360573-F87C-4E5A-BB82-2AD00F5368F9}" type="datetime1">
              <a:rPr lang="en-US" smtClean="0"/>
              <a:t>2/21/20</a:t>
            </a:fld>
            <a:endParaRPr lang="en-US" dirty="0"/>
          </a:p>
        </p:txBody>
      </p:sp>
      <p:sp>
        <p:nvSpPr>
          <p:cNvPr id="13" name="Google Shape;479;p24"/>
          <p:cNvSpPr txBox="1">
            <a:spLocks/>
          </p:cNvSpPr>
          <p:nvPr/>
        </p:nvSpPr>
        <p:spPr>
          <a:xfrm>
            <a:off x="7229475" y="6146800"/>
            <a:ext cx="889000" cy="47307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900" b="0" i="0" u="none" strike="noStrike" cap="none">
                <a:solidFill>
                  <a:srgbClr val="98989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dirty="0"/>
          </a:p>
        </p:txBody>
      </p:sp>
      <p:sp>
        <p:nvSpPr>
          <p:cNvPr id="14" name="Google Shape;480;p24"/>
          <p:cNvSpPr txBox="1">
            <a:spLocks/>
          </p:cNvSpPr>
          <p:nvPr/>
        </p:nvSpPr>
        <p:spPr>
          <a:xfrm>
            <a:off x="8140700" y="6146800"/>
            <a:ext cx="374650" cy="47307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9pPr>
          </a:lstStyle>
          <a:p>
            <a:fld id="{00000000-1234-1234-1234-123412341234}" type="slidenum">
              <a:rPr lang="en-US" smtClean="0"/>
              <a:pPr/>
              <a:t>5</a:t>
            </a:fld>
            <a:endParaRPr lang="en-US" dirty="0"/>
          </a:p>
        </p:txBody>
      </p:sp>
      <p:sp>
        <p:nvSpPr>
          <p:cNvPr id="36" name="Google Shape;502;p24"/>
          <p:cNvSpPr txBox="1">
            <a:spLocks/>
          </p:cNvSpPr>
          <p:nvPr/>
        </p:nvSpPr>
        <p:spPr>
          <a:xfrm>
            <a:off x="2143125" y="6146800"/>
            <a:ext cx="5064125" cy="47307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900" b="0" i="0" u="none" strike="noStrike" cap="none">
                <a:solidFill>
                  <a:srgbClr val="98989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algn="l"/>
            <a:r>
              <a:rPr lang="en-US" dirty="0"/>
              <a:t>www.thirdsectorcap.org            	 © THIRD SECTOR CAPITAL PARTNERS, INC.</a:t>
            </a:r>
          </a:p>
        </p:txBody>
      </p:sp>
      <p:sp>
        <p:nvSpPr>
          <p:cNvPr id="11" name="Slide Number Placeholder 10">
            <a:extLst>
              <a:ext uri="{FF2B5EF4-FFF2-40B4-BE49-F238E27FC236}">
                <a16:creationId xmlns:a16="http://schemas.microsoft.com/office/drawing/2014/main" id="{6A115F97-4610-4A8E-94DB-937B27926F2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5</a:t>
            </a:fld>
            <a:endParaRPr lang="en-US" dirty="0"/>
          </a:p>
        </p:txBody>
      </p:sp>
      <p:grpSp>
        <p:nvGrpSpPr>
          <p:cNvPr id="60" name="Google Shape;528;p10">
            <a:extLst>
              <a:ext uri="{FF2B5EF4-FFF2-40B4-BE49-F238E27FC236}">
                <a16:creationId xmlns:a16="http://schemas.microsoft.com/office/drawing/2014/main" id="{625C3803-BD0C-4643-9A3E-B4E2BEA8C93E}"/>
              </a:ext>
            </a:extLst>
          </p:cNvPr>
          <p:cNvGrpSpPr/>
          <p:nvPr/>
        </p:nvGrpSpPr>
        <p:grpSpPr>
          <a:xfrm>
            <a:off x="286065" y="1751421"/>
            <a:ext cx="4285969" cy="3190433"/>
            <a:chOff x="1621395" y="1838009"/>
            <a:chExt cx="4268893" cy="3177722"/>
          </a:xfrm>
        </p:grpSpPr>
        <p:sp>
          <p:nvSpPr>
            <p:cNvPr id="61" name="Google Shape;529;p10">
              <a:extLst>
                <a:ext uri="{FF2B5EF4-FFF2-40B4-BE49-F238E27FC236}">
                  <a16:creationId xmlns:a16="http://schemas.microsoft.com/office/drawing/2014/main" id="{08040211-9C3F-8F47-9940-4F488D8D6E6F}"/>
                </a:ext>
              </a:extLst>
            </p:cNvPr>
            <p:cNvSpPr/>
            <p:nvPr/>
          </p:nvSpPr>
          <p:spPr>
            <a:xfrm>
              <a:off x="1853612" y="1838009"/>
              <a:ext cx="536058" cy="429347"/>
            </a:xfrm>
            <a:custGeom>
              <a:avLst/>
              <a:gdLst/>
              <a:ahLst/>
              <a:cxnLst/>
              <a:rect l="l" t="t" r="r" b="b"/>
              <a:pathLst>
                <a:path w="396" h="294" extrusionOk="0">
                  <a:moveTo>
                    <a:pt x="12" y="24"/>
                  </a:moveTo>
                  <a:lnTo>
                    <a:pt x="12" y="18"/>
                  </a:lnTo>
                  <a:lnTo>
                    <a:pt x="18" y="24"/>
                  </a:lnTo>
                  <a:lnTo>
                    <a:pt x="42" y="42"/>
                  </a:lnTo>
                  <a:lnTo>
                    <a:pt x="54" y="48"/>
                  </a:lnTo>
                  <a:lnTo>
                    <a:pt x="60" y="48"/>
                  </a:lnTo>
                  <a:lnTo>
                    <a:pt x="66" y="54"/>
                  </a:lnTo>
                  <a:lnTo>
                    <a:pt x="72" y="54"/>
                  </a:lnTo>
                  <a:lnTo>
                    <a:pt x="84" y="60"/>
                  </a:lnTo>
                  <a:lnTo>
                    <a:pt x="84" y="66"/>
                  </a:lnTo>
                  <a:lnTo>
                    <a:pt x="90" y="66"/>
                  </a:lnTo>
                  <a:lnTo>
                    <a:pt x="90" y="72"/>
                  </a:lnTo>
                  <a:lnTo>
                    <a:pt x="96" y="72"/>
                  </a:lnTo>
                  <a:lnTo>
                    <a:pt x="96" y="66"/>
                  </a:lnTo>
                  <a:lnTo>
                    <a:pt x="96" y="60"/>
                  </a:lnTo>
                  <a:lnTo>
                    <a:pt x="102" y="60"/>
                  </a:lnTo>
                  <a:lnTo>
                    <a:pt x="102" y="72"/>
                  </a:lnTo>
                  <a:lnTo>
                    <a:pt x="102" y="78"/>
                  </a:lnTo>
                  <a:lnTo>
                    <a:pt x="102" y="84"/>
                  </a:lnTo>
                  <a:lnTo>
                    <a:pt x="90" y="96"/>
                  </a:lnTo>
                  <a:lnTo>
                    <a:pt x="90" y="90"/>
                  </a:lnTo>
                  <a:lnTo>
                    <a:pt x="96" y="84"/>
                  </a:lnTo>
                  <a:lnTo>
                    <a:pt x="78" y="102"/>
                  </a:lnTo>
                  <a:lnTo>
                    <a:pt x="66" y="108"/>
                  </a:lnTo>
                  <a:lnTo>
                    <a:pt x="66" y="114"/>
                  </a:lnTo>
                  <a:lnTo>
                    <a:pt x="72" y="120"/>
                  </a:lnTo>
                  <a:lnTo>
                    <a:pt x="78" y="114"/>
                  </a:lnTo>
                  <a:lnTo>
                    <a:pt x="72" y="108"/>
                  </a:lnTo>
                  <a:lnTo>
                    <a:pt x="90" y="96"/>
                  </a:lnTo>
                  <a:lnTo>
                    <a:pt x="108" y="84"/>
                  </a:lnTo>
                  <a:lnTo>
                    <a:pt x="108" y="90"/>
                  </a:lnTo>
                  <a:lnTo>
                    <a:pt x="108" y="96"/>
                  </a:lnTo>
                  <a:lnTo>
                    <a:pt x="102" y="96"/>
                  </a:lnTo>
                  <a:lnTo>
                    <a:pt x="96" y="102"/>
                  </a:lnTo>
                  <a:lnTo>
                    <a:pt x="96" y="108"/>
                  </a:lnTo>
                  <a:lnTo>
                    <a:pt x="102" y="108"/>
                  </a:lnTo>
                  <a:lnTo>
                    <a:pt x="96" y="126"/>
                  </a:lnTo>
                  <a:lnTo>
                    <a:pt x="90" y="132"/>
                  </a:lnTo>
                  <a:lnTo>
                    <a:pt x="90" y="126"/>
                  </a:lnTo>
                  <a:lnTo>
                    <a:pt x="96" y="120"/>
                  </a:lnTo>
                  <a:lnTo>
                    <a:pt x="84" y="126"/>
                  </a:lnTo>
                  <a:lnTo>
                    <a:pt x="84" y="132"/>
                  </a:lnTo>
                  <a:lnTo>
                    <a:pt x="84" y="126"/>
                  </a:lnTo>
                  <a:lnTo>
                    <a:pt x="84" y="120"/>
                  </a:lnTo>
                  <a:lnTo>
                    <a:pt x="78" y="120"/>
                  </a:lnTo>
                  <a:lnTo>
                    <a:pt x="66" y="126"/>
                  </a:lnTo>
                  <a:lnTo>
                    <a:pt x="66" y="132"/>
                  </a:lnTo>
                  <a:lnTo>
                    <a:pt x="72" y="132"/>
                  </a:lnTo>
                  <a:lnTo>
                    <a:pt x="78" y="132"/>
                  </a:lnTo>
                  <a:lnTo>
                    <a:pt x="78" y="138"/>
                  </a:lnTo>
                  <a:lnTo>
                    <a:pt x="84" y="138"/>
                  </a:lnTo>
                  <a:lnTo>
                    <a:pt x="90" y="132"/>
                  </a:lnTo>
                  <a:lnTo>
                    <a:pt x="96" y="132"/>
                  </a:lnTo>
                  <a:lnTo>
                    <a:pt x="102" y="132"/>
                  </a:lnTo>
                  <a:lnTo>
                    <a:pt x="108" y="126"/>
                  </a:lnTo>
                  <a:lnTo>
                    <a:pt x="108" y="114"/>
                  </a:lnTo>
                  <a:lnTo>
                    <a:pt x="114" y="108"/>
                  </a:lnTo>
                  <a:lnTo>
                    <a:pt x="108" y="102"/>
                  </a:lnTo>
                  <a:lnTo>
                    <a:pt x="114" y="90"/>
                  </a:lnTo>
                  <a:lnTo>
                    <a:pt x="126" y="78"/>
                  </a:lnTo>
                  <a:lnTo>
                    <a:pt x="120" y="60"/>
                  </a:lnTo>
                  <a:lnTo>
                    <a:pt x="120" y="66"/>
                  </a:lnTo>
                  <a:lnTo>
                    <a:pt x="120" y="72"/>
                  </a:lnTo>
                  <a:lnTo>
                    <a:pt x="114" y="66"/>
                  </a:lnTo>
                  <a:lnTo>
                    <a:pt x="114" y="60"/>
                  </a:lnTo>
                  <a:lnTo>
                    <a:pt x="120" y="60"/>
                  </a:lnTo>
                  <a:lnTo>
                    <a:pt x="126" y="60"/>
                  </a:lnTo>
                  <a:lnTo>
                    <a:pt x="120" y="48"/>
                  </a:lnTo>
                  <a:lnTo>
                    <a:pt x="120" y="42"/>
                  </a:lnTo>
                  <a:lnTo>
                    <a:pt x="114" y="42"/>
                  </a:lnTo>
                  <a:lnTo>
                    <a:pt x="114" y="36"/>
                  </a:lnTo>
                  <a:lnTo>
                    <a:pt x="120" y="30"/>
                  </a:lnTo>
                  <a:lnTo>
                    <a:pt x="120" y="36"/>
                  </a:lnTo>
                  <a:lnTo>
                    <a:pt x="120" y="42"/>
                  </a:lnTo>
                  <a:lnTo>
                    <a:pt x="126" y="42"/>
                  </a:lnTo>
                  <a:lnTo>
                    <a:pt x="120" y="36"/>
                  </a:lnTo>
                  <a:lnTo>
                    <a:pt x="126" y="36"/>
                  </a:lnTo>
                  <a:lnTo>
                    <a:pt x="126" y="30"/>
                  </a:lnTo>
                  <a:lnTo>
                    <a:pt x="126" y="24"/>
                  </a:lnTo>
                  <a:lnTo>
                    <a:pt x="126" y="18"/>
                  </a:lnTo>
                  <a:lnTo>
                    <a:pt x="120" y="18"/>
                  </a:lnTo>
                  <a:lnTo>
                    <a:pt x="120" y="0"/>
                  </a:lnTo>
                  <a:lnTo>
                    <a:pt x="138" y="6"/>
                  </a:lnTo>
                  <a:lnTo>
                    <a:pt x="198" y="24"/>
                  </a:lnTo>
                  <a:lnTo>
                    <a:pt x="342" y="60"/>
                  </a:lnTo>
                  <a:lnTo>
                    <a:pt x="396" y="72"/>
                  </a:lnTo>
                  <a:lnTo>
                    <a:pt x="360" y="258"/>
                  </a:lnTo>
                  <a:lnTo>
                    <a:pt x="354" y="264"/>
                  </a:lnTo>
                  <a:lnTo>
                    <a:pt x="360" y="276"/>
                  </a:lnTo>
                  <a:lnTo>
                    <a:pt x="360" y="282"/>
                  </a:lnTo>
                  <a:lnTo>
                    <a:pt x="354" y="288"/>
                  </a:lnTo>
                  <a:lnTo>
                    <a:pt x="354" y="294"/>
                  </a:lnTo>
                  <a:lnTo>
                    <a:pt x="252" y="270"/>
                  </a:lnTo>
                  <a:lnTo>
                    <a:pt x="240" y="270"/>
                  </a:lnTo>
                  <a:lnTo>
                    <a:pt x="222" y="270"/>
                  </a:lnTo>
                  <a:lnTo>
                    <a:pt x="216" y="270"/>
                  </a:lnTo>
                  <a:lnTo>
                    <a:pt x="216" y="264"/>
                  </a:lnTo>
                  <a:lnTo>
                    <a:pt x="210" y="270"/>
                  </a:lnTo>
                  <a:lnTo>
                    <a:pt x="192" y="270"/>
                  </a:lnTo>
                  <a:lnTo>
                    <a:pt x="180" y="276"/>
                  </a:lnTo>
                  <a:lnTo>
                    <a:pt x="162" y="276"/>
                  </a:lnTo>
                  <a:lnTo>
                    <a:pt x="162" y="270"/>
                  </a:lnTo>
                  <a:lnTo>
                    <a:pt x="156" y="270"/>
                  </a:lnTo>
                  <a:lnTo>
                    <a:pt x="150" y="270"/>
                  </a:lnTo>
                  <a:lnTo>
                    <a:pt x="144" y="270"/>
                  </a:lnTo>
                  <a:lnTo>
                    <a:pt x="138" y="270"/>
                  </a:lnTo>
                  <a:lnTo>
                    <a:pt x="132" y="270"/>
                  </a:lnTo>
                  <a:lnTo>
                    <a:pt x="126" y="264"/>
                  </a:lnTo>
                  <a:lnTo>
                    <a:pt x="114" y="252"/>
                  </a:lnTo>
                  <a:lnTo>
                    <a:pt x="102" y="252"/>
                  </a:lnTo>
                  <a:lnTo>
                    <a:pt x="96" y="258"/>
                  </a:lnTo>
                  <a:lnTo>
                    <a:pt x="84" y="258"/>
                  </a:lnTo>
                  <a:lnTo>
                    <a:pt x="66" y="258"/>
                  </a:lnTo>
                  <a:lnTo>
                    <a:pt x="60" y="252"/>
                  </a:lnTo>
                  <a:lnTo>
                    <a:pt x="54" y="246"/>
                  </a:lnTo>
                  <a:lnTo>
                    <a:pt x="48" y="240"/>
                  </a:lnTo>
                  <a:lnTo>
                    <a:pt x="48" y="234"/>
                  </a:lnTo>
                  <a:lnTo>
                    <a:pt x="54" y="228"/>
                  </a:lnTo>
                  <a:lnTo>
                    <a:pt x="54" y="216"/>
                  </a:lnTo>
                  <a:lnTo>
                    <a:pt x="48" y="204"/>
                  </a:lnTo>
                  <a:lnTo>
                    <a:pt x="36" y="198"/>
                  </a:lnTo>
                  <a:lnTo>
                    <a:pt x="30" y="198"/>
                  </a:lnTo>
                  <a:lnTo>
                    <a:pt x="30" y="186"/>
                  </a:lnTo>
                  <a:lnTo>
                    <a:pt x="24" y="186"/>
                  </a:lnTo>
                  <a:lnTo>
                    <a:pt x="18" y="186"/>
                  </a:lnTo>
                  <a:lnTo>
                    <a:pt x="12" y="186"/>
                  </a:lnTo>
                  <a:lnTo>
                    <a:pt x="12" y="180"/>
                  </a:lnTo>
                  <a:lnTo>
                    <a:pt x="12" y="186"/>
                  </a:lnTo>
                  <a:lnTo>
                    <a:pt x="6" y="180"/>
                  </a:lnTo>
                  <a:lnTo>
                    <a:pt x="0" y="180"/>
                  </a:lnTo>
                  <a:lnTo>
                    <a:pt x="0" y="174"/>
                  </a:lnTo>
                  <a:lnTo>
                    <a:pt x="0" y="168"/>
                  </a:lnTo>
                  <a:lnTo>
                    <a:pt x="6" y="156"/>
                  </a:lnTo>
                  <a:lnTo>
                    <a:pt x="6" y="168"/>
                  </a:lnTo>
                  <a:lnTo>
                    <a:pt x="6" y="174"/>
                  </a:lnTo>
                  <a:lnTo>
                    <a:pt x="6" y="168"/>
                  </a:lnTo>
                  <a:lnTo>
                    <a:pt x="12" y="162"/>
                  </a:lnTo>
                  <a:lnTo>
                    <a:pt x="12" y="156"/>
                  </a:lnTo>
                  <a:lnTo>
                    <a:pt x="12" y="150"/>
                  </a:lnTo>
                  <a:lnTo>
                    <a:pt x="18" y="150"/>
                  </a:lnTo>
                  <a:lnTo>
                    <a:pt x="18" y="144"/>
                  </a:lnTo>
                  <a:lnTo>
                    <a:pt x="12" y="150"/>
                  </a:lnTo>
                  <a:lnTo>
                    <a:pt x="6" y="150"/>
                  </a:lnTo>
                  <a:lnTo>
                    <a:pt x="6" y="132"/>
                  </a:lnTo>
                  <a:lnTo>
                    <a:pt x="12" y="132"/>
                  </a:lnTo>
                  <a:lnTo>
                    <a:pt x="12" y="138"/>
                  </a:lnTo>
                  <a:lnTo>
                    <a:pt x="12" y="132"/>
                  </a:lnTo>
                  <a:lnTo>
                    <a:pt x="24" y="132"/>
                  </a:lnTo>
                  <a:lnTo>
                    <a:pt x="18" y="126"/>
                  </a:lnTo>
                  <a:lnTo>
                    <a:pt x="12" y="126"/>
                  </a:lnTo>
                  <a:lnTo>
                    <a:pt x="6" y="126"/>
                  </a:lnTo>
                  <a:lnTo>
                    <a:pt x="6" y="120"/>
                  </a:lnTo>
                  <a:lnTo>
                    <a:pt x="12" y="120"/>
                  </a:lnTo>
                  <a:lnTo>
                    <a:pt x="12" y="108"/>
                  </a:lnTo>
                  <a:lnTo>
                    <a:pt x="12" y="102"/>
                  </a:lnTo>
                  <a:lnTo>
                    <a:pt x="12" y="66"/>
                  </a:lnTo>
                  <a:lnTo>
                    <a:pt x="12" y="60"/>
                  </a:lnTo>
                  <a:lnTo>
                    <a:pt x="6" y="48"/>
                  </a:lnTo>
                  <a:lnTo>
                    <a:pt x="6" y="36"/>
                  </a:lnTo>
                  <a:lnTo>
                    <a:pt x="6" y="30"/>
                  </a:lnTo>
                  <a:lnTo>
                    <a:pt x="12" y="24"/>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62" name="Google Shape;530;p10">
              <a:extLst>
                <a:ext uri="{FF2B5EF4-FFF2-40B4-BE49-F238E27FC236}">
                  <a16:creationId xmlns:a16="http://schemas.microsoft.com/office/drawing/2014/main" id="{9FAC484B-34B3-A742-A6A6-C9CDD8233AF0}"/>
                </a:ext>
              </a:extLst>
            </p:cNvPr>
            <p:cNvSpPr/>
            <p:nvPr/>
          </p:nvSpPr>
          <p:spPr>
            <a:xfrm>
              <a:off x="1707414" y="2109636"/>
              <a:ext cx="649766" cy="587067"/>
            </a:xfrm>
            <a:custGeom>
              <a:avLst/>
              <a:gdLst/>
              <a:ahLst/>
              <a:cxnLst/>
              <a:rect l="l" t="t" r="r" b="b"/>
              <a:pathLst>
                <a:path w="480" h="402" extrusionOk="0">
                  <a:moveTo>
                    <a:pt x="144" y="12"/>
                  </a:moveTo>
                  <a:lnTo>
                    <a:pt x="138" y="12"/>
                  </a:lnTo>
                  <a:lnTo>
                    <a:pt x="138" y="6"/>
                  </a:lnTo>
                  <a:lnTo>
                    <a:pt x="132" y="6"/>
                  </a:lnTo>
                  <a:lnTo>
                    <a:pt x="126" y="6"/>
                  </a:lnTo>
                  <a:lnTo>
                    <a:pt x="120" y="6"/>
                  </a:lnTo>
                  <a:lnTo>
                    <a:pt x="120" y="0"/>
                  </a:lnTo>
                  <a:lnTo>
                    <a:pt x="114" y="6"/>
                  </a:lnTo>
                  <a:lnTo>
                    <a:pt x="114" y="0"/>
                  </a:lnTo>
                  <a:lnTo>
                    <a:pt x="108" y="0"/>
                  </a:lnTo>
                  <a:lnTo>
                    <a:pt x="108" y="6"/>
                  </a:lnTo>
                  <a:lnTo>
                    <a:pt x="108" y="12"/>
                  </a:lnTo>
                  <a:lnTo>
                    <a:pt x="102" y="18"/>
                  </a:lnTo>
                  <a:lnTo>
                    <a:pt x="102" y="24"/>
                  </a:lnTo>
                  <a:lnTo>
                    <a:pt x="96" y="36"/>
                  </a:lnTo>
                  <a:lnTo>
                    <a:pt x="102" y="42"/>
                  </a:lnTo>
                  <a:lnTo>
                    <a:pt x="96" y="54"/>
                  </a:lnTo>
                  <a:lnTo>
                    <a:pt x="84" y="84"/>
                  </a:lnTo>
                  <a:lnTo>
                    <a:pt x="72" y="102"/>
                  </a:lnTo>
                  <a:lnTo>
                    <a:pt x="60" y="132"/>
                  </a:lnTo>
                  <a:lnTo>
                    <a:pt x="48" y="168"/>
                  </a:lnTo>
                  <a:lnTo>
                    <a:pt x="30" y="198"/>
                  </a:lnTo>
                  <a:lnTo>
                    <a:pt x="24" y="204"/>
                  </a:lnTo>
                  <a:lnTo>
                    <a:pt x="18" y="216"/>
                  </a:lnTo>
                  <a:lnTo>
                    <a:pt x="6" y="234"/>
                  </a:lnTo>
                  <a:lnTo>
                    <a:pt x="6" y="240"/>
                  </a:lnTo>
                  <a:lnTo>
                    <a:pt x="6" y="252"/>
                  </a:lnTo>
                  <a:lnTo>
                    <a:pt x="6" y="258"/>
                  </a:lnTo>
                  <a:lnTo>
                    <a:pt x="6" y="264"/>
                  </a:lnTo>
                  <a:lnTo>
                    <a:pt x="0" y="276"/>
                  </a:lnTo>
                  <a:lnTo>
                    <a:pt x="0" y="288"/>
                  </a:lnTo>
                  <a:lnTo>
                    <a:pt x="0" y="294"/>
                  </a:lnTo>
                  <a:lnTo>
                    <a:pt x="6" y="300"/>
                  </a:lnTo>
                  <a:lnTo>
                    <a:pt x="18" y="312"/>
                  </a:lnTo>
                  <a:lnTo>
                    <a:pt x="210" y="360"/>
                  </a:lnTo>
                  <a:lnTo>
                    <a:pt x="294" y="378"/>
                  </a:lnTo>
                  <a:lnTo>
                    <a:pt x="360" y="396"/>
                  </a:lnTo>
                  <a:lnTo>
                    <a:pt x="390" y="402"/>
                  </a:lnTo>
                  <a:lnTo>
                    <a:pt x="420" y="288"/>
                  </a:lnTo>
                  <a:lnTo>
                    <a:pt x="420" y="276"/>
                  </a:lnTo>
                  <a:lnTo>
                    <a:pt x="432" y="258"/>
                  </a:lnTo>
                  <a:lnTo>
                    <a:pt x="432" y="252"/>
                  </a:lnTo>
                  <a:lnTo>
                    <a:pt x="432" y="246"/>
                  </a:lnTo>
                  <a:lnTo>
                    <a:pt x="432" y="240"/>
                  </a:lnTo>
                  <a:lnTo>
                    <a:pt x="420" y="234"/>
                  </a:lnTo>
                  <a:lnTo>
                    <a:pt x="420" y="228"/>
                  </a:lnTo>
                  <a:lnTo>
                    <a:pt x="426" y="222"/>
                  </a:lnTo>
                  <a:lnTo>
                    <a:pt x="426" y="210"/>
                  </a:lnTo>
                  <a:lnTo>
                    <a:pt x="444" y="192"/>
                  </a:lnTo>
                  <a:lnTo>
                    <a:pt x="450" y="186"/>
                  </a:lnTo>
                  <a:lnTo>
                    <a:pt x="450" y="180"/>
                  </a:lnTo>
                  <a:lnTo>
                    <a:pt x="480" y="144"/>
                  </a:lnTo>
                  <a:lnTo>
                    <a:pt x="480" y="138"/>
                  </a:lnTo>
                  <a:lnTo>
                    <a:pt x="480" y="132"/>
                  </a:lnTo>
                  <a:lnTo>
                    <a:pt x="474" y="126"/>
                  </a:lnTo>
                  <a:lnTo>
                    <a:pt x="462" y="108"/>
                  </a:lnTo>
                  <a:lnTo>
                    <a:pt x="360" y="84"/>
                  </a:lnTo>
                  <a:lnTo>
                    <a:pt x="348" y="84"/>
                  </a:lnTo>
                  <a:lnTo>
                    <a:pt x="330" y="84"/>
                  </a:lnTo>
                  <a:lnTo>
                    <a:pt x="324" y="84"/>
                  </a:lnTo>
                  <a:lnTo>
                    <a:pt x="324" y="78"/>
                  </a:lnTo>
                  <a:lnTo>
                    <a:pt x="318" y="84"/>
                  </a:lnTo>
                  <a:lnTo>
                    <a:pt x="300" y="84"/>
                  </a:lnTo>
                  <a:lnTo>
                    <a:pt x="288" y="90"/>
                  </a:lnTo>
                  <a:lnTo>
                    <a:pt x="270" y="90"/>
                  </a:lnTo>
                  <a:lnTo>
                    <a:pt x="270" y="84"/>
                  </a:lnTo>
                  <a:lnTo>
                    <a:pt x="264" y="84"/>
                  </a:lnTo>
                  <a:lnTo>
                    <a:pt x="258" y="84"/>
                  </a:lnTo>
                  <a:lnTo>
                    <a:pt x="252" y="84"/>
                  </a:lnTo>
                  <a:lnTo>
                    <a:pt x="246" y="84"/>
                  </a:lnTo>
                  <a:lnTo>
                    <a:pt x="240" y="84"/>
                  </a:lnTo>
                  <a:lnTo>
                    <a:pt x="234" y="78"/>
                  </a:lnTo>
                  <a:lnTo>
                    <a:pt x="222" y="66"/>
                  </a:lnTo>
                  <a:lnTo>
                    <a:pt x="210" y="66"/>
                  </a:lnTo>
                  <a:lnTo>
                    <a:pt x="204" y="72"/>
                  </a:lnTo>
                  <a:lnTo>
                    <a:pt x="192" y="72"/>
                  </a:lnTo>
                  <a:lnTo>
                    <a:pt x="174" y="72"/>
                  </a:lnTo>
                  <a:lnTo>
                    <a:pt x="168" y="66"/>
                  </a:lnTo>
                  <a:lnTo>
                    <a:pt x="162" y="60"/>
                  </a:lnTo>
                  <a:lnTo>
                    <a:pt x="156" y="54"/>
                  </a:lnTo>
                  <a:lnTo>
                    <a:pt x="156" y="48"/>
                  </a:lnTo>
                  <a:lnTo>
                    <a:pt x="162" y="42"/>
                  </a:lnTo>
                  <a:lnTo>
                    <a:pt x="162" y="30"/>
                  </a:lnTo>
                  <a:lnTo>
                    <a:pt x="156" y="18"/>
                  </a:lnTo>
                  <a:lnTo>
                    <a:pt x="144" y="12"/>
                  </a:lnTo>
                  <a:lnTo>
                    <a:pt x="138" y="12"/>
                  </a:lnTo>
                  <a:lnTo>
                    <a:pt x="144" y="12"/>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63" name="Google Shape;531;p10">
              <a:extLst>
                <a:ext uri="{FF2B5EF4-FFF2-40B4-BE49-F238E27FC236}">
                  <a16:creationId xmlns:a16="http://schemas.microsoft.com/office/drawing/2014/main" id="{4AB29B92-1936-5E4B-9A17-15D82223C85B}"/>
                </a:ext>
              </a:extLst>
            </p:cNvPr>
            <p:cNvSpPr/>
            <p:nvPr/>
          </p:nvSpPr>
          <p:spPr>
            <a:xfrm>
              <a:off x="1650559" y="2547746"/>
              <a:ext cx="649766" cy="1209182"/>
            </a:xfrm>
            <a:custGeom>
              <a:avLst/>
              <a:gdLst/>
              <a:ahLst/>
              <a:cxnLst/>
              <a:rect l="l" t="t" r="r" b="b"/>
              <a:pathLst>
                <a:path w="480" h="828" extrusionOk="0">
                  <a:moveTo>
                    <a:pt x="60" y="12"/>
                  </a:moveTo>
                  <a:lnTo>
                    <a:pt x="252" y="60"/>
                  </a:lnTo>
                  <a:lnTo>
                    <a:pt x="276" y="66"/>
                  </a:lnTo>
                  <a:lnTo>
                    <a:pt x="216" y="288"/>
                  </a:lnTo>
                  <a:lnTo>
                    <a:pt x="462" y="654"/>
                  </a:lnTo>
                  <a:lnTo>
                    <a:pt x="462" y="666"/>
                  </a:lnTo>
                  <a:lnTo>
                    <a:pt x="462" y="672"/>
                  </a:lnTo>
                  <a:lnTo>
                    <a:pt x="474" y="690"/>
                  </a:lnTo>
                  <a:lnTo>
                    <a:pt x="474" y="702"/>
                  </a:lnTo>
                  <a:lnTo>
                    <a:pt x="480" y="714"/>
                  </a:lnTo>
                  <a:lnTo>
                    <a:pt x="480" y="720"/>
                  </a:lnTo>
                  <a:lnTo>
                    <a:pt x="480" y="726"/>
                  </a:lnTo>
                  <a:lnTo>
                    <a:pt x="468" y="726"/>
                  </a:lnTo>
                  <a:lnTo>
                    <a:pt x="450" y="732"/>
                  </a:lnTo>
                  <a:lnTo>
                    <a:pt x="450" y="744"/>
                  </a:lnTo>
                  <a:lnTo>
                    <a:pt x="450" y="750"/>
                  </a:lnTo>
                  <a:lnTo>
                    <a:pt x="450" y="756"/>
                  </a:lnTo>
                  <a:lnTo>
                    <a:pt x="450" y="768"/>
                  </a:lnTo>
                  <a:lnTo>
                    <a:pt x="444" y="774"/>
                  </a:lnTo>
                  <a:lnTo>
                    <a:pt x="432" y="780"/>
                  </a:lnTo>
                  <a:lnTo>
                    <a:pt x="432" y="786"/>
                  </a:lnTo>
                  <a:lnTo>
                    <a:pt x="432" y="792"/>
                  </a:lnTo>
                  <a:lnTo>
                    <a:pt x="432" y="804"/>
                  </a:lnTo>
                  <a:lnTo>
                    <a:pt x="438" y="810"/>
                  </a:lnTo>
                  <a:lnTo>
                    <a:pt x="438" y="828"/>
                  </a:lnTo>
                  <a:lnTo>
                    <a:pt x="432" y="828"/>
                  </a:lnTo>
                  <a:lnTo>
                    <a:pt x="426" y="828"/>
                  </a:lnTo>
                  <a:lnTo>
                    <a:pt x="276" y="810"/>
                  </a:lnTo>
                  <a:lnTo>
                    <a:pt x="270" y="804"/>
                  </a:lnTo>
                  <a:lnTo>
                    <a:pt x="276" y="804"/>
                  </a:lnTo>
                  <a:lnTo>
                    <a:pt x="276" y="798"/>
                  </a:lnTo>
                  <a:lnTo>
                    <a:pt x="270" y="798"/>
                  </a:lnTo>
                  <a:lnTo>
                    <a:pt x="264" y="798"/>
                  </a:lnTo>
                  <a:lnTo>
                    <a:pt x="264" y="786"/>
                  </a:lnTo>
                  <a:lnTo>
                    <a:pt x="270" y="786"/>
                  </a:lnTo>
                  <a:lnTo>
                    <a:pt x="270" y="780"/>
                  </a:lnTo>
                  <a:lnTo>
                    <a:pt x="270" y="762"/>
                  </a:lnTo>
                  <a:lnTo>
                    <a:pt x="264" y="750"/>
                  </a:lnTo>
                  <a:lnTo>
                    <a:pt x="258" y="744"/>
                  </a:lnTo>
                  <a:lnTo>
                    <a:pt x="246" y="726"/>
                  </a:lnTo>
                  <a:lnTo>
                    <a:pt x="234" y="708"/>
                  </a:lnTo>
                  <a:lnTo>
                    <a:pt x="228" y="702"/>
                  </a:lnTo>
                  <a:lnTo>
                    <a:pt x="222" y="702"/>
                  </a:lnTo>
                  <a:lnTo>
                    <a:pt x="222" y="708"/>
                  </a:lnTo>
                  <a:lnTo>
                    <a:pt x="216" y="702"/>
                  </a:lnTo>
                  <a:lnTo>
                    <a:pt x="216" y="696"/>
                  </a:lnTo>
                  <a:lnTo>
                    <a:pt x="216" y="690"/>
                  </a:lnTo>
                  <a:lnTo>
                    <a:pt x="216" y="684"/>
                  </a:lnTo>
                  <a:lnTo>
                    <a:pt x="210" y="678"/>
                  </a:lnTo>
                  <a:lnTo>
                    <a:pt x="198" y="678"/>
                  </a:lnTo>
                  <a:lnTo>
                    <a:pt x="192" y="678"/>
                  </a:lnTo>
                  <a:lnTo>
                    <a:pt x="186" y="672"/>
                  </a:lnTo>
                  <a:lnTo>
                    <a:pt x="174" y="660"/>
                  </a:lnTo>
                  <a:lnTo>
                    <a:pt x="174" y="654"/>
                  </a:lnTo>
                  <a:lnTo>
                    <a:pt x="168" y="642"/>
                  </a:lnTo>
                  <a:lnTo>
                    <a:pt x="156" y="636"/>
                  </a:lnTo>
                  <a:lnTo>
                    <a:pt x="150" y="636"/>
                  </a:lnTo>
                  <a:lnTo>
                    <a:pt x="144" y="636"/>
                  </a:lnTo>
                  <a:lnTo>
                    <a:pt x="144" y="630"/>
                  </a:lnTo>
                  <a:lnTo>
                    <a:pt x="138" y="630"/>
                  </a:lnTo>
                  <a:lnTo>
                    <a:pt x="132" y="624"/>
                  </a:lnTo>
                  <a:lnTo>
                    <a:pt x="120" y="618"/>
                  </a:lnTo>
                  <a:lnTo>
                    <a:pt x="108" y="618"/>
                  </a:lnTo>
                  <a:lnTo>
                    <a:pt x="102" y="618"/>
                  </a:lnTo>
                  <a:lnTo>
                    <a:pt x="102" y="612"/>
                  </a:lnTo>
                  <a:lnTo>
                    <a:pt x="96" y="612"/>
                  </a:lnTo>
                  <a:lnTo>
                    <a:pt x="96" y="606"/>
                  </a:lnTo>
                  <a:lnTo>
                    <a:pt x="102" y="600"/>
                  </a:lnTo>
                  <a:lnTo>
                    <a:pt x="102" y="594"/>
                  </a:lnTo>
                  <a:lnTo>
                    <a:pt x="102" y="588"/>
                  </a:lnTo>
                  <a:lnTo>
                    <a:pt x="102" y="576"/>
                  </a:lnTo>
                  <a:lnTo>
                    <a:pt x="108" y="570"/>
                  </a:lnTo>
                  <a:lnTo>
                    <a:pt x="108" y="558"/>
                  </a:lnTo>
                  <a:lnTo>
                    <a:pt x="102" y="558"/>
                  </a:lnTo>
                  <a:lnTo>
                    <a:pt x="96" y="552"/>
                  </a:lnTo>
                  <a:lnTo>
                    <a:pt x="102" y="546"/>
                  </a:lnTo>
                  <a:lnTo>
                    <a:pt x="102" y="534"/>
                  </a:lnTo>
                  <a:lnTo>
                    <a:pt x="96" y="534"/>
                  </a:lnTo>
                  <a:lnTo>
                    <a:pt x="84" y="522"/>
                  </a:lnTo>
                  <a:lnTo>
                    <a:pt x="78" y="516"/>
                  </a:lnTo>
                  <a:lnTo>
                    <a:pt x="78" y="504"/>
                  </a:lnTo>
                  <a:lnTo>
                    <a:pt x="72" y="492"/>
                  </a:lnTo>
                  <a:lnTo>
                    <a:pt x="72" y="486"/>
                  </a:lnTo>
                  <a:lnTo>
                    <a:pt x="66" y="480"/>
                  </a:lnTo>
                  <a:lnTo>
                    <a:pt x="72" y="480"/>
                  </a:lnTo>
                  <a:lnTo>
                    <a:pt x="72" y="474"/>
                  </a:lnTo>
                  <a:lnTo>
                    <a:pt x="60" y="462"/>
                  </a:lnTo>
                  <a:lnTo>
                    <a:pt x="54" y="462"/>
                  </a:lnTo>
                  <a:lnTo>
                    <a:pt x="54" y="456"/>
                  </a:lnTo>
                  <a:lnTo>
                    <a:pt x="60" y="456"/>
                  </a:lnTo>
                  <a:lnTo>
                    <a:pt x="54" y="444"/>
                  </a:lnTo>
                  <a:lnTo>
                    <a:pt x="60" y="438"/>
                  </a:lnTo>
                  <a:lnTo>
                    <a:pt x="60" y="432"/>
                  </a:lnTo>
                  <a:lnTo>
                    <a:pt x="60" y="438"/>
                  </a:lnTo>
                  <a:lnTo>
                    <a:pt x="66" y="438"/>
                  </a:lnTo>
                  <a:lnTo>
                    <a:pt x="72" y="426"/>
                  </a:lnTo>
                  <a:lnTo>
                    <a:pt x="72" y="408"/>
                  </a:lnTo>
                  <a:lnTo>
                    <a:pt x="66" y="408"/>
                  </a:lnTo>
                  <a:lnTo>
                    <a:pt x="60" y="408"/>
                  </a:lnTo>
                  <a:lnTo>
                    <a:pt x="48" y="390"/>
                  </a:lnTo>
                  <a:lnTo>
                    <a:pt x="48" y="384"/>
                  </a:lnTo>
                  <a:lnTo>
                    <a:pt x="48" y="378"/>
                  </a:lnTo>
                  <a:lnTo>
                    <a:pt x="48" y="372"/>
                  </a:lnTo>
                  <a:lnTo>
                    <a:pt x="48" y="366"/>
                  </a:lnTo>
                  <a:lnTo>
                    <a:pt x="48" y="360"/>
                  </a:lnTo>
                  <a:lnTo>
                    <a:pt x="48" y="354"/>
                  </a:lnTo>
                  <a:lnTo>
                    <a:pt x="48" y="342"/>
                  </a:lnTo>
                  <a:lnTo>
                    <a:pt x="54" y="342"/>
                  </a:lnTo>
                  <a:lnTo>
                    <a:pt x="60" y="342"/>
                  </a:lnTo>
                  <a:lnTo>
                    <a:pt x="60" y="348"/>
                  </a:lnTo>
                  <a:lnTo>
                    <a:pt x="54" y="348"/>
                  </a:lnTo>
                  <a:lnTo>
                    <a:pt x="54" y="354"/>
                  </a:lnTo>
                  <a:lnTo>
                    <a:pt x="60" y="360"/>
                  </a:lnTo>
                  <a:lnTo>
                    <a:pt x="60" y="366"/>
                  </a:lnTo>
                  <a:lnTo>
                    <a:pt x="72" y="372"/>
                  </a:lnTo>
                  <a:lnTo>
                    <a:pt x="72" y="366"/>
                  </a:lnTo>
                  <a:lnTo>
                    <a:pt x="66" y="360"/>
                  </a:lnTo>
                  <a:lnTo>
                    <a:pt x="66" y="354"/>
                  </a:lnTo>
                  <a:lnTo>
                    <a:pt x="66" y="348"/>
                  </a:lnTo>
                  <a:lnTo>
                    <a:pt x="66" y="342"/>
                  </a:lnTo>
                  <a:lnTo>
                    <a:pt x="60" y="336"/>
                  </a:lnTo>
                  <a:lnTo>
                    <a:pt x="60" y="330"/>
                  </a:lnTo>
                  <a:lnTo>
                    <a:pt x="66" y="330"/>
                  </a:lnTo>
                  <a:lnTo>
                    <a:pt x="72" y="324"/>
                  </a:lnTo>
                  <a:lnTo>
                    <a:pt x="78" y="330"/>
                  </a:lnTo>
                  <a:lnTo>
                    <a:pt x="90" y="330"/>
                  </a:lnTo>
                  <a:lnTo>
                    <a:pt x="96" y="330"/>
                  </a:lnTo>
                  <a:lnTo>
                    <a:pt x="90" y="324"/>
                  </a:lnTo>
                  <a:lnTo>
                    <a:pt x="84" y="324"/>
                  </a:lnTo>
                  <a:lnTo>
                    <a:pt x="78" y="324"/>
                  </a:lnTo>
                  <a:lnTo>
                    <a:pt x="72" y="324"/>
                  </a:lnTo>
                  <a:lnTo>
                    <a:pt x="72" y="318"/>
                  </a:lnTo>
                  <a:lnTo>
                    <a:pt x="66" y="312"/>
                  </a:lnTo>
                  <a:lnTo>
                    <a:pt x="60" y="318"/>
                  </a:lnTo>
                  <a:lnTo>
                    <a:pt x="54" y="324"/>
                  </a:lnTo>
                  <a:lnTo>
                    <a:pt x="54" y="336"/>
                  </a:lnTo>
                  <a:lnTo>
                    <a:pt x="48" y="336"/>
                  </a:lnTo>
                  <a:lnTo>
                    <a:pt x="48" y="330"/>
                  </a:lnTo>
                  <a:lnTo>
                    <a:pt x="42" y="330"/>
                  </a:lnTo>
                  <a:lnTo>
                    <a:pt x="42" y="324"/>
                  </a:lnTo>
                  <a:lnTo>
                    <a:pt x="36" y="312"/>
                  </a:lnTo>
                  <a:lnTo>
                    <a:pt x="30" y="318"/>
                  </a:lnTo>
                  <a:lnTo>
                    <a:pt x="30" y="312"/>
                  </a:lnTo>
                  <a:lnTo>
                    <a:pt x="30" y="306"/>
                  </a:lnTo>
                  <a:lnTo>
                    <a:pt x="36" y="306"/>
                  </a:lnTo>
                  <a:lnTo>
                    <a:pt x="36" y="300"/>
                  </a:lnTo>
                  <a:lnTo>
                    <a:pt x="30" y="294"/>
                  </a:lnTo>
                  <a:lnTo>
                    <a:pt x="30" y="282"/>
                  </a:lnTo>
                  <a:lnTo>
                    <a:pt x="24" y="276"/>
                  </a:lnTo>
                  <a:lnTo>
                    <a:pt x="18" y="264"/>
                  </a:lnTo>
                  <a:lnTo>
                    <a:pt x="18" y="258"/>
                  </a:lnTo>
                  <a:lnTo>
                    <a:pt x="18" y="252"/>
                  </a:lnTo>
                  <a:lnTo>
                    <a:pt x="12" y="246"/>
                  </a:lnTo>
                  <a:lnTo>
                    <a:pt x="6" y="240"/>
                  </a:lnTo>
                  <a:lnTo>
                    <a:pt x="6" y="234"/>
                  </a:lnTo>
                  <a:lnTo>
                    <a:pt x="12" y="228"/>
                  </a:lnTo>
                  <a:lnTo>
                    <a:pt x="12" y="222"/>
                  </a:lnTo>
                  <a:lnTo>
                    <a:pt x="12" y="210"/>
                  </a:lnTo>
                  <a:lnTo>
                    <a:pt x="12" y="198"/>
                  </a:lnTo>
                  <a:lnTo>
                    <a:pt x="12" y="192"/>
                  </a:lnTo>
                  <a:lnTo>
                    <a:pt x="18" y="186"/>
                  </a:lnTo>
                  <a:lnTo>
                    <a:pt x="18" y="162"/>
                  </a:lnTo>
                  <a:lnTo>
                    <a:pt x="12" y="150"/>
                  </a:lnTo>
                  <a:lnTo>
                    <a:pt x="12" y="144"/>
                  </a:lnTo>
                  <a:lnTo>
                    <a:pt x="6" y="144"/>
                  </a:lnTo>
                  <a:lnTo>
                    <a:pt x="0" y="132"/>
                  </a:lnTo>
                  <a:lnTo>
                    <a:pt x="0" y="114"/>
                  </a:lnTo>
                  <a:lnTo>
                    <a:pt x="12" y="96"/>
                  </a:lnTo>
                  <a:lnTo>
                    <a:pt x="24" y="84"/>
                  </a:lnTo>
                  <a:lnTo>
                    <a:pt x="30" y="78"/>
                  </a:lnTo>
                  <a:lnTo>
                    <a:pt x="30" y="72"/>
                  </a:lnTo>
                  <a:lnTo>
                    <a:pt x="30" y="66"/>
                  </a:lnTo>
                  <a:lnTo>
                    <a:pt x="36" y="60"/>
                  </a:lnTo>
                  <a:lnTo>
                    <a:pt x="42" y="42"/>
                  </a:lnTo>
                  <a:lnTo>
                    <a:pt x="42" y="36"/>
                  </a:lnTo>
                  <a:lnTo>
                    <a:pt x="42" y="30"/>
                  </a:lnTo>
                  <a:lnTo>
                    <a:pt x="42" y="24"/>
                  </a:lnTo>
                  <a:lnTo>
                    <a:pt x="42" y="18"/>
                  </a:lnTo>
                  <a:lnTo>
                    <a:pt x="48" y="12"/>
                  </a:lnTo>
                  <a:lnTo>
                    <a:pt x="48" y="6"/>
                  </a:lnTo>
                  <a:lnTo>
                    <a:pt x="48" y="0"/>
                  </a:lnTo>
                  <a:lnTo>
                    <a:pt x="60" y="12"/>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0086AE"/>
                </a:solidFill>
                <a:latin typeface="Calibri"/>
                <a:ea typeface="Calibri"/>
                <a:cs typeface="Calibri"/>
                <a:sym typeface="Calibri"/>
              </a:endParaRPr>
            </a:p>
          </p:txBody>
        </p:sp>
        <p:sp>
          <p:nvSpPr>
            <p:cNvPr id="64" name="Google Shape;532;p10">
              <a:extLst>
                <a:ext uri="{FF2B5EF4-FFF2-40B4-BE49-F238E27FC236}">
                  <a16:creationId xmlns:a16="http://schemas.microsoft.com/office/drawing/2014/main" id="{E7FD94AB-7BD9-DF43-8486-90E28727C8E8}"/>
                </a:ext>
              </a:extLst>
            </p:cNvPr>
            <p:cNvSpPr/>
            <p:nvPr/>
          </p:nvSpPr>
          <p:spPr>
            <a:xfrm>
              <a:off x="1942954" y="2644130"/>
              <a:ext cx="519813" cy="858695"/>
            </a:xfrm>
            <a:custGeom>
              <a:avLst/>
              <a:gdLst/>
              <a:ahLst/>
              <a:cxnLst/>
              <a:rect l="l" t="t" r="r" b="b"/>
              <a:pathLst>
                <a:path w="384" h="588" extrusionOk="0">
                  <a:moveTo>
                    <a:pt x="0" y="222"/>
                  </a:moveTo>
                  <a:lnTo>
                    <a:pt x="0" y="222"/>
                  </a:lnTo>
                  <a:lnTo>
                    <a:pt x="60" y="0"/>
                  </a:lnTo>
                  <a:lnTo>
                    <a:pt x="120" y="12"/>
                  </a:lnTo>
                  <a:lnTo>
                    <a:pt x="186" y="30"/>
                  </a:lnTo>
                  <a:lnTo>
                    <a:pt x="216" y="36"/>
                  </a:lnTo>
                  <a:lnTo>
                    <a:pt x="384" y="72"/>
                  </a:lnTo>
                  <a:lnTo>
                    <a:pt x="312" y="450"/>
                  </a:lnTo>
                  <a:lnTo>
                    <a:pt x="300" y="504"/>
                  </a:lnTo>
                  <a:lnTo>
                    <a:pt x="300" y="510"/>
                  </a:lnTo>
                  <a:lnTo>
                    <a:pt x="294" y="522"/>
                  </a:lnTo>
                  <a:lnTo>
                    <a:pt x="288" y="522"/>
                  </a:lnTo>
                  <a:lnTo>
                    <a:pt x="282" y="516"/>
                  </a:lnTo>
                  <a:lnTo>
                    <a:pt x="282" y="510"/>
                  </a:lnTo>
                  <a:lnTo>
                    <a:pt x="270" y="510"/>
                  </a:lnTo>
                  <a:lnTo>
                    <a:pt x="270" y="504"/>
                  </a:lnTo>
                  <a:lnTo>
                    <a:pt x="264" y="504"/>
                  </a:lnTo>
                  <a:lnTo>
                    <a:pt x="264" y="510"/>
                  </a:lnTo>
                  <a:lnTo>
                    <a:pt x="258" y="510"/>
                  </a:lnTo>
                  <a:lnTo>
                    <a:pt x="258" y="516"/>
                  </a:lnTo>
                  <a:lnTo>
                    <a:pt x="258" y="528"/>
                  </a:lnTo>
                  <a:lnTo>
                    <a:pt x="258" y="552"/>
                  </a:lnTo>
                  <a:lnTo>
                    <a:pt x="252" y="558"/>
                  </a:lnTo>
                  <a:lnTo>
                    <a:pt x="252" y="564"/>
                  </a:lnTo>
                  <a:lnTo>
                    <a:pt x="252" y="576"/>
                  </a:lnTo>
                  <a:lnTo>
                    <a:pt x="252" y="582"/>
                  </a:lnTo>
                  <a:lnTo>
                    <a:pt x="246" y="588"/>
                  </a:lnTo>
                  <a:lnTo>
                    <a:pt x="0" y="222"/>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65" name="Google Shape;533;p10">
              <a:extLst>
                <a:ext uri="{FF2B5EF4-FFF2-40B4-BE49-F238E27FC236}">
                  <a16:creationId xmlns:a16="http://schemas.microsoft.com/office/drawing/2014/main" id="{40E03BC0-36E1-A34A-96AC-7101C9D5DB9B}"/>
                </a:ext>
              </a:extLst>
            </p:cNvPr>
            <p:cNvSpPr/>
            <p:nvPr/>
          </p:nvSpPr>
          <p:spPr>
            <a:xfrm>
              <a:off x="2365303" y="2749276"/>
              <a:ext cx="454837" cy="622115"/>
            </a:xfrm>
            <a:custGeom>
              <a:avLst/>
              <a:gdLst/>
              <a:ahLst/>
              <a:cxnLst/>
              <a:rect l="l" t="t" r="r" b="b"/>
              <a:pathLst>
                <a:path w="336" h="426" extrusionOk="0">
                  <a:moveTo>
                    <a:pt x="336" y="120"/>
                  </a:moveTo>
                  <a:lnTo>
                    <a:pt x="336" y="120"/>
                  </a:lnTo>
                  <a:lnTo>
                    <a:pt x="222" y="102"/>
                  </a:lnTo>
                  <a:lnTo>
                    <a:pt x="234" y="30"/>
                  </a:lnTo>
                  <a:lnTo>
                    <a:pt x="72" y="0"/>
                  </a:lnTo>
                  <a:lnTo>
                    <a:pt x="0" y="378"/>
                  </a:lnTo>
                  <a:lnTo>
                    <a:pt x="294" y="426"/>
                  </a:lnTo>
                  <a:lnTo>
                    <a:pt x="336" y="120"/>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66" name="Google Shape;534;p10">
              <a:extLst>
                <a:ext uri="{FF2B5EF4-FFF2-40B4-BE49-F238E27FC236}">
                  <a16:creationId xmlns:a16="http://schemas.microsoft.com/office/drawing/2014/main" id="{8EF8F3BF-850C-8A4B-BE7D-56B58811E95B}"/>
                </a:ext>
              </a:extLst>
            </p:cNvPr>
            <p:cNvSpPr/>
            <p:nvPr/>
          </p:nvSpPr>
          <p:spPr>
            <a:xfrm>
              <a:off x="2210983" y="3301294"/>
              <a:ext cx="552302" cy="692213"/>
            </a:xfrm>
            <a:custGeom>
              <a:avLst/>
              <a:gdLst/>
              <a:ahLst/>
              <a:cxnLst/>
              <a:rect l="l" t="t" r="r" b="b"/>
              <a:pathLst>
                <a:path w="408" h="474" extrusionOk="0">
                  <a:moveTo>
                    <a:pt x="18" y="312"/>
                  </a:moveTo>
                  <a:lnTo>
                    <a:pt x="24" y="312"/>
                  </a:lnTo>
                  <a:lnTo>
                    <a:pt x="24" y="294"/>
                  </a:lnTo>
                  <a:lnTo>
                    <a:pt x="18" y="288"/>
                  </a:lnTo>
                  <a:lnTo>
                    <a:pt x="18" y="276"/>
                  </a:lnTo>
                  <a:lnTo>
                    <a:pt x="18" y="270"/>
                  </a:lnTo>
                  <a:lnTo>
                    <a:pt x="18" y="264"/>
                  </a:lnTo>
                  <a:lnTo>
                    <a:pt x="30" y="258"/>
                  </a:lnTo>
                  <a:lnTo>
                    <a:pt x="36" y="252"/>
                  </a:lnTo>
                  <a:lnTo>
                    <a:pt x="36" y="240"/>
                  </a:lnTo>
                  <a:lnTo>
                    <a:pt x="36" y="234"/>
                  </a:lnTo>
                  <a:lnTo>
                    <a:pt x="36" y="228"/>
                  </a:lnTo>
                  <a:lnTo>
                    <a:pt x="36" y="222"/>
                  </a:lnTo>
                  <a:lnTo>
                    <a:pt x="54" y="210"/>
                  </a:lnTo>
                  <a:lnTo>
                    <a:pt x="66" y="210"/>
                  </a:lnTo>
                  <a:lnTo>
                    <a:pt x="66" y="204"/>
                  </a:lnTo>
                  <a:lnTo>
                    <a:pt x="66" y="198"/>
                  </a:lnTo>
                  <a:lnTo>
                    <a:pt x="60" y="186"/>
                  </a:lnTo>
                  <a:lnTo>
                    <a:pt x="60" y="174"/>
                  </a:lnTo>
                  <a:lnTo>
                    <a:pt x="48" y="156"/>
                  </a:lnTo>
                  <a:lnTo>
                    <a:pt x="48" y="150"/>
                  </a:lnTo>
                  <a:lnTo>
                    <a:pt x="48" y="138"/>
                  </a:lnTo>
                  <a:lnTo>
                    <a:pt x="54" y="132"/>
                  </a:lnTo>
                  <a:lnTo>
                    <a:pt x="54" y="126"/>
                  </a:lnTo>
                  <a:lnTo>
                    <a:pt x="54" y="114"/>
                  </a:lnTo>
                  <a:lnTo>
                    <a:pt x="54" y="108"/>
                  </a:lnTo>
                  <a:lnTo>
                    <a:pt x="60" y="102"/>
                  </a:lnTo>
                  <a:lnTo>
                    <a:pt x="60" y="78"/>
                  </a:lnTo>
                  <a:lnTo>
                    <a:pt x="60" y="66"/>
                  </a:lnTo>
                  <a:lnTo>
                    <a:pt x="60" y="60"/>
                  </a:lnTo>
                  <a:lnTo>
                    <a:pt x="66" y="60"/>
                  </a:lnTo>
                  <a:lnTo>
                    <a:pt x="66" y="54"/>
                  </a:lnTo>
                  <a:lnTo>
                    <a:pt x="72" y="54"/>
                  </a:lnTo>
                  <a:lnTo>
                    <a:pt x="72" y="60"/>
                  </a:lnTo>
                  <a:lnTo>
                    <a:pt x="84" y="60"/>
                  </a:lnTo>
                  <a:lnTo>
                    <a:pt x="84" y="66"/>
                  </a:lnTo>
                  <a:lnTo>
                    <a:pt x="90" y="72"/>
                  </a:lnTo>
                  <a:lnTo>
                    <a:pt x="96" y="72"/>
                  </a:lnTo>
                  <a:lnTo>
                    <a:pt x="102" y="60"/>
                  </a:lnTo>
                  <a:lnTo>
                    <a:pt x="102" y="54"/>
                  </a:lnTo>
                  <a:lnTo>
                    <a:pt x="114" y="0"/>
                  </a:lnTo>
                  <a:lnTo>
                    <a:pt x="408" y="48"/>
                  </a:lnTo>
                  <a:lnTo>
                    <a:pt x="348" y="474"/>
                  </a:lnTo>
                  <a:lnTo>
                    <a:pt x="222" y="456"/>
                  </a:lnTo>
                  <a:lnTo>
                    <a:pt x="0" y="330"/>
                  </a:lnTo>
                  <a:lnTo>
                    <a:pt x="12" y="312"/>
                  </a:lnTo>
                  <a:lnTo>
                    <a:pt x="18" y="312"/>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67" name="Google Shape;535;p10">
              <a:extLst>
                <a:ext uri="{FF2B5EF4-FFF2-40B4-BE49-F238E27FC236}">
                  <a16:creationId xmlns:a16="http://schemas.microsoft.com/office/drawing/2014/main" id="{A15CB317-F9D2-4843-BFAE-2FF217E17DC3}"/>
                </a:ext>
              </a:extLst>
            </p:cNvPr>
            <p:cNvSpPr/>
            <p:nvPr/>
          </p:nvSpPr>
          <p:spPr>
            <a:xfrm>
              <a:off x="2235350" y="1943155"/>
              <a:ext cx="487325" cy="849932"/>
            </a:xfrm>
            <a:custGeom>
              <a:avLst/>
              <a:gdLst/>
              <a:ahLst/>
              <a:cxnLst/>
              <a:rect l="l" t="t" r="r" b="b"/>
              <a:pathLst>
                <a:path w="360" h="582" extrusionOk="0">
                  <a:moveTo>
                    <a:pt x="150" y="84"/>
                  </a:moveTo>
                  <a:lnTo>
                    <a:pt x="150" y="84"/>
                  </a:lnTo>
                  <a:lnTo>
                    <a:pt x="156" y="96"/>
                  </a:lnTo>
                  <a:lnTo>
                    <a:pt x="162" y="114"/>
                  </a:lnTo>
                  <a:lnTo>
                    <a:pt x="162" y="120"/>
                  </a:lnTo>
                  <a:lnTo>
                    <a:pt x="156" y="120"/>
                  </a:lnTo>
                  <a:lnTo>
                    <a:pt x="162" y="126"/>
                  </a:lnTo>
                  <a:lnTo>
                    <a:pt x="156" y="126"/>
                  </a:lnTo>
                  <a:lnTo>
                    <a:pt x="156" y="132"/>
                  </a:lnTo>
                  <a:lnTo>
                    <a:pt x="168" y="138"/>
                  </a:lnTo>
                  <a:lnTo>
                    <a:pt x="168" y="144"/>
                  </a:lnTo>
                  <a:lnTo>
                    <a:pt x="180" y="144"/>
                  </a:lnTo>
                  <a:lnTo>
                    <a:pt x="186" y="174"/>
                  </a:lnTo>
                  <a:lnTo>
                    <a:pt x="186" y="186"/>
                  </a:lnTo>
                  <a:lnTo>
                    <a:pt x="192" y="186"/>
                  </a:lnTo>
                  <a:lnTo>
                    <a:pt x="192" y="192"/>
                  </a:lnTo>
                  <a:lnTo>
                    <a:pt x="198" y="192"/>
                  </a:lnTo>
                  <a:lnTo>
                    <a:pt x="204" y="198"/>
                  </a:lnTo>
                  <a:lnTo>
                    <a:pt x="216" y="198"/>
                  </a:lnTo>
                  <a:lnTo>
                    <a:pt x="216" y="204"/>
                  </a:lnTo>
                  <a:lnTo>
                    <a:pt x="210" y="216"/>
                  </a:lnTo>
                  <a:lnTo>
                    <a:pt x="210" y="222"/>
                  </a:lnTo>
                  <a:lnTo>
                    <a:pt x="204" y="228"/>
                  </a:lnTo>
                  <a:lnTo>
                    <a:pt x="204" y="234"/>
                  </a:lnTo>
                  <a:lnTo>
                    <a:pt x="204" y="240"/>
                  </a:lnTo>
                  <a:lnTo>
                    <a:pt x="198" y="246"/>
                  </a:lnTo>
                  <a:lnTo>
                    <a:pt x="204" y="252"/>
                  </a:lnTo>
                  <a:lnTo>
                    <a:pt x="198" y="258"/>
                  </a:lnTo>
                  <a:lnTo>
                    <a:pt x="192" y="258"/>
                  </a:lnTo>
                  <a:lnTo>
                    <a:pt x="192" y="270"/>
                  </a:lnTo>
                  <a:lnTo>
                    <a:pt x="192" y="276"/>
                  </a:lnTo>
                  <a:lnTo>
                    <a:pt x="192" y="282"/>
                  </a:lnTo>
                  <a:lnTo>
                    <a:pt x="198" y="282"/>
                  </a:lnTo>
                  <a:lnTo>
                    <a:pt x="198" y="288"/>
                  </a:lnTo>
                  <a:lnTo>
                    <a:pt x="210" y="288"/>
                  </a:lnTo>
                  <a:lnTo>
                    <a:pt x="222" y="276"/>
                  </a:lnTo>
                  <a:lnTo>
                    <a:pt x="228" y="276"/>
                  </a:lnTo>
                  <a:lnTo>
                    <a:pt x="228" y="288"/>
                  </a:lnTo>
                  <a:lnTo>
                    <a:pt x="228" y="294"/>
                  </a:lnTo>
                  <a:lnTo>
                    <a:pt x="228" y="306"/>
                  </a:lnTo>
                  <a:lnTo>
                    <a:pt x="234" y="318"/>
                  </a:lnTo>
                  <a:lnTo>
                    <a:pt x="240" y="330"/>
                  </a:lnTo>
                  <a:lnTo>
                    <a:pt x="240" y="336"/>
                  </a:lnTo>
                  <a:lnTo>
                    <a:pt x="234" y="336"/>
                  </a:lnTo>
                  <a:lnTo>
                    <a:pt x="234" y="342"/>
                  </a:lnTo>
                  <a:lnTo>
                    <a:pt x="240" y="348"/>
                  </a:lnTo>
                  <a:lnTo>
                    <a:pt x="246" y="348"/>
                  </a:lnTo>
                  <a:lnTo>
                    <a:pt x="252" y="360"/>
                  </a:lnTo>
                  <a:lnTo>
                    <a:pt x="252" y="366"/>
                  </a:lnTo>
                  <a:lnTo>
                    <a:pt x="258" y="384"/>
                  </a:lnTo>
                  <a:lnTo>
                    <a:pt x="258" y="390"/>
                  </a:lnTo>
                  <a:lnTo>
                    <a:pt x="264" y="390"/>
                  </a:lnTo>
                  <a:lnTo>
                    <a:pt x="264" y="384"/>
                  </a:lnTo>
                  <a:lnTo>
                    <a:pt x="270" y="378"/>
                  </a:lnTo>
                  <a:lnTo>
                    <a:pt x="276" y="378"/>
                  </a:lnTo>
                  <a:lnTo>
                    <a:pt x="282" y="384"/>
                  </a:lnTo>
                  <a:lnTo>
                    <a:pt x="288" y="384"/>
                  </a:lnTo>
                  <a:lnTo>
                    <a:pt x="294" y="378"/>
                  </a:lnTo>
                  <a:lnTo>
                    <a:pt x="300" y="378"/>
                  </a:lnTo>
                  <a:lnTo>
                    <a:pt x="300" y="384"/>
                  </a:lnTo>
                  <a:lnTo>
                    <a:pt x="306" y="384"/>
                  </a:lnTo>
                  <a:lnTo>
                    <a:pt x="318" y="378"/>
                  </a:lnTo>
                  <a:lnTo>
                    <a:pt x="324" y="384"/>
                  </a:lnTo>
                  <a:lnTo>
                    <a:pt x="330" y="384"/>
                  </a:lnTo>
                  <a:lnTo>
                    <a:pt x="336" y="384"/>
                  </a:lnTo>
                  <a:lnTo>
                    <a:pt x="342" y="372"/>
                  </a:lnTo>
                  <a:lnTo>
                    <a:pt x="348" y="372"/>
                  </a:lnTo>
                  <a:lnTo>
                    <a:pt x="354" y="384"/>
                  </a:lnTo>
                  <a:lnTo>
                    <a:pt x="360" y="396"/>
                  </a:lnTo>
                  <a:lnTo>
                    <a:pt x="330" y="582"/>
                  </a:lnTo>
                  <a:lnTo>
                    <a:pt x="168" y="552"/>
                  </a:lnTo>
                  <a:lnTo>
                    <a:pt x="132" y="546"/>
                  </a:lnTo>
                  <a:lnTo>
                    <a:pt x="54" y="528"/>
                  </a:lnTo>
                  <a:lnTo>
                    <a:pt x="0" y="516"/>
                  </a:lnTo>
                  <a:lnTo>
                    <a:pt x="30" y="402"/>
                  </a:lnTo>
                  <a:lnTo>
                    <a:pt x="30" y="390"/>
                  </a:lnTo>
                  <a:lnTo>
                    <a:pt x="42" y="372"/>
                  </a:lnTo>
                  <a:lnTo>
                    <a:pt x="42" y="366"/>
                  </a:lnTo>
                  <a:lnTo>
                    <a:pt x="42" y="360"/>
                  </a:lnTo>
                  <a:lnTo>
                    <a:pt x="42" y="354"/>
                  </a:lnTo>
                  <a:lnTo>
                    <a:pt x="30" y="348"/>
                  </a:lnTo>
                  <a:lnTo>
                    <a:pt x="30" y="342"/>
                  </a:lnTo>
                  <a:lnTo>
                    <a:pt x="36" y="336"/>
                  </a:lnTo>
                  <a:lnTo>
                    <a:pt x="36" y="324"/>
                  </a:lnTo>
                  <a:lnTo>
                    <a:pt x="54" y="306"/>
                  </a:lnTo>
                  <a:lnTo>
                    <a:pt x="60" y="300"/>
                  </a:lnTo>
                  <a:lnTo>
                    <a:pt x="60" y="294"/>
                  </a:lnTo>
                  <a:lnTo>
                    <a:pt x="90" y="258"/>
                  </a:lnTo>
                  <a:lnTo>
                    <a:pt x="90" y="252"/>
                  </a:lnTo>
                  <a:lnTo>
                    <a:pt x="90" y="246"/>
                  </a:lnTo>
                  <a:lnTo>
                    <a:pt x="84" y="240"/>
                  </a:lnTo>
                  <a:lnTo>
                    <a:pt x="72" y="222"/>
                  </a:lnTo>
                  <a:lnTo>
                    <a:pt x="72" y="216"/>
                  </a:lnTo>
                  <a:lnTo>
                    <a:pt x="78" y="210"/>
                  </a:lnTo>
                  <a:lnTo>
                    <a:pt x="78" y="204"/>
                  </a:lnTo>
                  <a:lnTo>
                    <a:pt x="72" y="192"/>
                  </a:lnTo>
                  <a:lnTo>
                    <a:pt x="78" y="186"/>
                  </a:lnTo>
                  <a:lnTo>
                    <a:pt x="114" y="0"/>
                  </a:lnTo>
                  <a:lnTo>
                    <a:pt x="162" y="12"/>
                  </a:lnTo>
                  <a:lnTo>
                    <a:pt x="150" y="84"/>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68" name="Google Shape;536;p10">
              <a:extLst>
                <a:ext uri="{FF2B5EF4-FFF2-40B4-BE49-F238E27FC236}">
                  <a16:creationId xmlns:a16="http://schemas.microsoft.com/office/drawing/2014/main" id="{5E241AA1-EC53-2548-807C-C00D97DF614B}"/>
                </a:ext>
              </a:extLst>
            </p:cNvPr>
            <p:cNvSpPr/>
            <p:nvPr/>
          </p:nvSpPr>
          <p:spPr>
            <a:xfrm>
              <a:off x="2665819" y="2460124"/>
              <a:ext cx="568545" cy="508207"/>
            </a:xfrm>
            <a:custGeom>
              <a:avLst/>
              <a:gdLst/>
              <a:ahLst/>
              <a:cxnLst/>
              <a:rect l="l" t="t" r="r" b="b"/>
              <a:pathLst>
                <a:path w="420" h="348" extrusionOk="0">
                  <a:moveTo>
                    <a:pt x="108" y="318"/>
                  </a:moveTo>
                  <a:lnTo>
                    <a:pt x="24" y="306"/>
                  </a:lnTo>
                  <a:lnTo>
                    <a:pt x="0" y="300"/>
                  </a:lnTo>
                  <a:lnTo>
                    <a:pt x="12" y="228"/>
                  </a:lnTo>
                  <a:lnTo>
                    <a:pt x="42" y="42"/>
                  </a:lnTo>
                  <a:lnTo>
                    <a:pt x="48" y="0"/>
                  </a:lnTo>
                  <a:lnTo>
                    <a:pt x="108" y="12"/>
                  </a:lnTo>
                  <a:lnTo>
                    <a:pt x="258" y="30"/>
                  </a:lnTo>
                  <a:lnTo>
                    <a:pt x="420" y="48"/>
                  </a:lnTo>
                  <a:lnTo>
                    <a:pt x="408" y="198"/>
                  </a:lnTo>
                  <a:lnTo>
                    <a:pt x="390" y="348"/>
                  </a:lnTo>
                  <a:lnTo>
                    <a:pt x="360" y="348"/>
                  </a:lnTo>
                  <a:lnTo>
                    <a:pt x="258" y="336"/>
                  </a:lnTo>
                  <a:lnTo>
                    <a:pt x="120" y="318"/>
                  </a:lnTo>
                  <a:lnTo>
                    <a:pt x="108" y="318"/>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69" name="Google Shape;537;p10">
              <a:extLst>
                <a:ext uri="{FF2B5EF4-FFF2-40B4-BE49-F238E27FC236}">
                  <a16:creationId xmlns:a16="http://schemas.microsoft.com/office/drawing/2014/main" id="{B17CDAA5-05E5-2E49-AA4A-F22B5671567F}"/>
                </a:ext>
              </a:extLst>
            </p:cNvPr>
            <p:cNvSpPr/>
            <p:nvPr/>
          </p:nvSpPr>
          <p:spPr>
            <a:xfrm>
              <a:off x="2682064" y="3371391"/>
              <a:ext cx="568545" cy="639640"/>
            </a:xfrm>
            <a:custGeom>
              <a:avLst/>
              <a:gdLst/>
              <a:ahLst/>
              <a:cxnLst/>
              <a:rect l="l" t="t" r="r" b="b"/>
              <a:pathLst>
                <a:path w="420" h="438" extrusionOk="0">
                  <a:moveTo>
                    <a:pt x="60" y="402"/>
                  </a:moveTo>
                  <a:lnTo>
                    <a:pt x="60" y="402"/>
                  </a:lnTo>
                  <a:lnTo>
                    <a:pt x="162" y="414"/>
                  </a:lnTo>
                  <a:lnTo>
                    <a:pt x="162" y="408"/>
                  </a:lnTo>
                  <a:lnTo>
                    <a:pt x="162" y="396"/>
                  </a:lnTo>
                  <a:lnTo>
                    <a:pt x="390" y="420"/>
                  </a:lnTo>
                  <a:lnTo>
                    <a:pt x="414" y="72"/>
                  </a:lnTo>
                  <a:lnTo>
                    <a:pt x="420" y="36"/>
                  </a:lnTo>
                  <a:lnTo>
                    <a:pt x="384" y="36"/>
                  </a:lnTo>
                  <a:lnTo>
                    <a:pt x="246" y="24"/>
                  </a:lnTo>
                  <a:lnTo>
                    <a:pt x="96" y="6"/>
                  </a:lnTo>
                  <a:lnTo>
                    <a:pt x="60" y="0"/>
                  </a:lnTo>
                  <a:lnTo>
                    <a:pt x="0" y="426"/>
                  </a:lnTo>
                  <a:lnTo>
                    <a:pt x="54" y="438"/>
                  </a:lnTo>
                  <a:lnTo>
                    <a:pt x="60" y="402"/>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70" name="Google Shape;538;p10">
              <a:extLst>
                <a:ext uri="{FF2B5EF4-FFF2-40B4-BE49-F238E27FC236}">
                  <a16:creationId xmlns:a16="http://schemas.microsoft.com/office/drawing/2014/main" id="{0F4FFE2A-B51F-AC4F-835F-9BDFE9731ECB}"/>
                </a:ext>
              </a:extLst>
            </p:cNvPr>
            <p:cNvSpPr/>
            <p:nvPr/>
          </p:nvSpPr>
          <p:spPr>
            <a:xfrm>
              <a:off x="2438401" y="1960680"/>
              <a:ext cx="828454" cy="569542"/>
            </a:xfrm>
            <a:custGeom>
              <a:avLst/>
              <a:gdLst/>
              <a:ahLst/>
              <a:cxnLst/>
              <a:rect l="l" t="t" r="r" b="b"/>
              <a:pathLst>
                <a:path w="612" h="390" extrusionOk="0">
                  <a:moveTo>
                    <a:pt x="276" y="354"/>
                  </a:moveTo>
                  <a:lnTo>
                    <a:pt x="426" y="372"/>
                  </a:lnTo>
                  <a:lnTo>
                    <a:pt x="588" y="390"/>
                  </a:lnTo>
                  <a:lnTo>
                    <a:pt x="612" y="84"/>
                  </a:lnTo>
                  <a:lnTo>
                    <a:pt x="522" y="84"/>
                  </a:lnTo>
                  <a:lnTo>
                    <a:pt x="246" y="42"/>
                  </a:lnTo>
                  <a:lnTo>
                    <a:pt x="66" y="12"/>
                  </a:lnTo>
                  <a:lnTo>
                    <a:pt x="12" y="0"/>
                  </a:lnTo>
                  <a:lnTo>
                    <a:pt x="0" y="72"/>
                  </a:lnTo>
                  <a:lnTo>
                    <a:pt x="6" y="84"/>
                  </a:lnTo>
                  <a:lnTo>
                    <a:pt x="12" y="102"/>
                  </a:lnTo>
                  <a:lnTo>
                    <a:pt x="12" y="108"/>
                  </a:lnTo>
                  <a:lnTo>
                    <a:pt x="6" y="108"/>
                  </a:lnTo>
                  <a:lnTo>
                    <a:pt x="12" y="114"/>
                  </a:lnTo>
                  <a:lnTo>
                    <a:pt x="6" y="114"/>
                  </a:lnTo>
                  <a:lnTo>
                    <a:pt x="6" y="120"/>
                  </a:lnTo>
                  <a:lnTo>
                    <a:pt x="18" y="126"/>
                  </a:lnTo>
                  <a:lnTo>
                    <a:pt x="18" y="132"/>
                  </a:lnTo>
                  <a:lnTo>
                    <a:pt x="30" y="132"/>
                  </a:lnTo>
                  <a:lnTo>
                    <a:pt x="36" y="162"/>
                  </a:lnTo>
                  <a:lnTo>
                    <a:pt x="36" y="174"/>
                  </a:lnTo>
                  <a:lnTo>
                    <a:pt x="42" y="174"/>
                  </a:lnTo>
                  <a:lnTo>
                    <a:pt x="42" y="180"/>
                  </a:lnTo>
                  <a:lnTo>
                    <a:pt x="48" y="180"/>
                  </a:lnTo>
                  <a:lnTo>
                    <a:pt x="54" y="186"/>
                  </a:lnTo>
                  <a:lnTo>
                    <a:pt x="66" y="186"/>
                  </a:lnTo>
                  <a:lnTo>
                    <a:pt x="66" y="192"/>
                  </a:lnTo>
                  <a:lnTo>
                    <a:pt x="60" y="204"/>
                  </a:lnTo>
                  <a:lnTo>
                    <a:pt x="60" y="210"/>
                  </a:lnTo>
                  <a:lnTo>
                    <a:pt x="54" y="216"/>
                  </a:lnTo>
                  <a:lnTo>
                    <a:pt x="54" y="222"/>
                  </a:lnTo>
                  <a:lnTo>
                    <a:pt x="54" y="228"/>
                  </a:lnTo>
                  <a:lnTo>
                    <a:pt x="48" y="234"/>
                  </a:lnTo>
                  <a:lnTo>
                    <a:pt x="54" y="240"/>
                  </a:lnTo>
                  <a:lnTo>
                    <a:pt x="48" y="246"/>
                  </a:lnTo>
                  <a:lnTo>
                    <a:pt x="42" y="246"/>
                  </a:lnTo>
                  <a:lnTo>
                    <a:pt x="42" y="258"/>
                  </a:lnTo>
                  <a:lnTo>
                    <a:pt x="42" y="264"/>
                  </a:lnTo>
                  <a:lnTo>
                    <a:pt x="42" y="270"/>
                  </a:lnTo>
                  <a:lnTo>
                    <a:pt x="48" y="270"/>
                  </a:lnTo>
                  <a:lnTo>
                    <a:pt x="48" y="276"/>
                  </a:lnTo>
                  <a:lnTo>
                    <a:pt x="60" y="276"/>
                  </a:lnTo>
                  <a:lnTo>
                    <a:pt x="72" y="264"/>
                  </a:lnTo>
                  <a:lnTo>
                    <a:pt x="78" y="264"/>
                  </a:lnTo>
                  <a:lnTo>
                    <a:pt x="78" y="276"/>
                  </a:lnTo>
                  <a:lnTo>
                    <a:pt x="78" y="282"/>
                  </a:lnTo>
                  <a:lnTo>
                    <a:pt x="78" y="294"/>
                  </a:lnTo>
                  <a:lnTo>
                    <a:pt x="84" y="306"/>
                  </a:lnTo>
                  <a:lnTo>
                    <a:pt x="90" y="318"/>
                  </a:lnTo>
                  <a:lnTo>
                    <a:pt x="90" y="324"/>
                  </a:lnTo>
                  <a:lnTo>
                    <a:pt x="84" y="324"/>
                  </a:lnTo>
                  <a:lnTo>
                    <a:pt x="84" y="330"/>
                  </a:lnTo>
                  <a:lnTo>
                    <a:pt x="90" y="336"/>
                  </a:lnTo>
                  <a:lnTo>
                    <a:pt x="96" y="336"/>
                  </a:lnTo>
                  <a:lnTo>
                    <a:pt x="102" y="348"/>
                  </a:lnTo>
                  <a:lnTo>
                    <a:pt x="102" y="354"/>
                  </a:lnTo>
                  <a:lnTo>
                    <a:pt x="108" y="372"/>
                  </a:lnTo>
                  <a:lnTo>
                    <a:pt x="108" y="378"/>
                  </a:lnTo>
                  <a:lnTo>
                    <a:pt x="114" y="378"/>
                  </a:lnTo>
                  <a:lnTo>
                    <a:pt x="114" y="372"/>
                  </a:lnTo>
                  <a:lnTo>
                    <a:pt x="120" y="366"/>
                  </a:lnTo>
                  <a:lnTo>
                    <a:pt x="126" y="366"/>
                  </a:lnTo>
                  <a:lnTo>
                    <a:pt x="132" y="372"/>
                  </a:lnTo>
                  <a:lnTo>
                    <a:pt x="138" y="372"/>
                  </a:lnTo>
                  <a:lnTo>
                    <a:pt x="144" y="366"/>
                  </a:lnTo>
                  <a:lnTo>
                    <a:pt x="150" y="366"/>
                  </a:lnTo>
                  <a:lnTo>
                    <a:pt x="150" y="372"/>
                  </a:lnTo>
                  <a:lnTo>
                    <a:pt x="156" y="372"/>
                  </a:lnTo>
                  <a:lnTo>
                    <a:pt x="168" y="366"/>
                  </a:lnTo>
                  <a:lnTo>
                    <a:pt x="174" y="372"/>
                  </a:lnTo>
                  <a:lnTo>
                    <a:pt x="180" y="372"/>
                  </a:lnTo>
                  <a:lnTo>
                    <a:pt x="186" y="372"/>
                  </a:lnTo>
                  <a:lnTo>
                    <a:pt x="192" y="360"/>
                  </a:lnTo>
                  <a:lnTo>
                    <a:pt x="198" y="360"/>
                  </a:lnTo>
                  <a:lnTo>
                    <a:pt x="204" y="372"/>
                  </a:lnTo>
                  <a:lnTo>
                    <a:pt x="210" y="384"/>
                  </a:lnTo>
                  <a:lnTo>
                    <a:pt x="216" y="342"/>
                  </a:lnTo>
                  <a:lnTo>
                    <a:pt x="276" y="354"/>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71" name="Google Shape;539;p10">
              <a:extLst>
                <a:ext uri="{FF2B5EF4-FFF2-40B4-BE49-F238E27FC236}">
                  <a16:creationId xmlns:a16="http://schemas.microsoft.com/office/drawing/2014/main" id="{A8230905-4922-1A48-8D93-62C1543022A1}"/>
                </a:ext>
              </a:extLst>
            </p:cNvPr>
            <p:cNvSpPr/>
            <p:nvPr/>
          </p:nvSpPr>
          <p:spPr>
            <a:xfrm>
              <a:off x="2763285" y="2924520"/>
              <a:ext cx="592912" cy="508207"/>
            </a:xfrm>
            <a:custGeom>
              <a:avLst/>
              <a:gdLst/>
              <a:ahLst/>
              <a:cxnLst/>
              <a:rect l="l" t="t" r="r" b="b"/>
              <a:pathLst>
                <a:path w="438" h="348" extrusionOk="0">
                  <a:moveTo>
                    <a:pt x="324" y="342"/>
                  </a:moveTo>
                  <a:lnTo>
                    <a:pt x="186" y="330"/>
                  </a:lnTo>
                  <a:lnTo>
                    <a:pt x="36" y="312"/>
                  </a:lnTo>
                  <a:lnTo>
                    <a:pt x="0" y="306"/>
                  </a:lnTo>
                  <a:lnTo>
                    <a:pt x="42" y="0"/>
                  </a:lnTo>
                  <a:lnTo>
                    <a:pt x="186" y="18"/>
                  </a:lnTo>
                  <a:lnTo>
                    <a:pt x="288" y="30"/>
                  </a:lnTo>
                  <a:lnTo>
                    <a:pt x="318" y="30"/>
                  </a:lnTo>
                  <a:lnTo>
                    <a:pt x="438" y="42"/>
                  </a:lnTo>
                  <a:lnTo>
                    <a:pt x="432" y="114"/>
                  </a:lnTo>
                  <a:lnTo>
                    <a:pt x="414" y="348"/>
                  </a:lnTo>
                  <a:lnTo>
                    <a:pt x="360" y="342"/>
                  </a:lnTo>
                  <a:lnTo>
                    <a:pt x="324" y="342"/>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72" name="Google Shape;540;p10">
              <a:extLst>
                <a:ext uri="{FF2B5EF4-FFF2-40B4-BE49-F238E27FC236}">
                  <a16:creationId xmlns:a16="http://schemas.microsoft.com/office/drawing/2014/main" id="{1240C2E5-5D1E-F14F-94ED-47E0D68CA4D7}"/>
                </a:ext>
              </a:extLst>
            </p:cNvPr>
            <p:cNvSpPr/>
            <p:nvPr/>
          </p:nvSpPr>
          <p:spPr>
            <a:xfrm>
              <a:off x="3242488" y="2083350"/>
              <a:ext cx="536058" cy="368012"/>
            </a:xfrm>
            <a:custGeom>
              <a:avLst/>
              <a:gdLst/>
              <a:ahLst/>
              <a:cxnLst/>
              <a:rect l="l" t="t" r="r" b="b"/>
              <a:pathLst>
                <a:path w="396" h="252" extrusionOk="0">
                  <a:moveTo>
                    <a:pt x="0" y="234"/>
                  </a:moveTo>
                  <a:lnTo>
                    <a:pt x="0" y="228"/>
                  </a:lnTo>
                  <a:lnTo>
                    <a:pt x="0" y="216"/>
                  </a:lnTo>
                  <a:lnTo>
                    <a:pt x="12" y="72"/>
                  </a:lnTo>
                  <a:lnTo>
                    <a:pt x="18" y="0"/>
                  </a:lnTo>
                  <a:lnTo>
                    <a:pt x="18" y="6"/>
                  </a:lnTo>
                  <a:lnTo>
                    <a:pt x="24" y="6"/>
                  </a:lnTo>
                  <a:lnTo>
                    <a:pt x="210" y="12"/>
                  </a:lnTo>
                  <a:lnTo>
                    <a:pt x="330" y="18"/>
                  </a:lnTo>
                  <a:lnTo>
                    <a:pt x="354" y="18"/>
                  </a:lnTo>
                  <a:lnTo>
                    <a:pt x="360" y="18"/>
                  </a:lnTo>
                  <a:lnTo>
                    <a:pt x="366" y="42"/>
                  </a:lnTo>
                  <a:lnTo>
                    <a:pt x="366" y="54"/>
                  </a:lnTo>
                  <a:lnTo>
                    <a:pt x="366" y="84"/>
                  </a:lnTo>
                  <a:lnTo>
                    <a:pt x="366" y="102"/>
                  </a:lnTo>
                  <a:lnTo>
                    <a:pt x="372" y="108"/>
                  </a:lnTo>
                  <a:lnTo>
                    <a:pt x="378" y="114"/>
                  </a:lnTo>
                  <a:lnTo>
                    <a:pt x="378" y="138"/>
                  </a:lnTo>
                  <a:lnTo>
                    <a:pt x="378" y="150"/>
                  </a:lnTo>
                  <a:lnTo>
                    <a:pt x="378" y="162"/>
                  </a:lnTo>
                  <a:lnTo>
                    <a:pt x="378" y="168"/>
                  </a:lnTo>
                  <a:lnTo>
                    <a:pt x="384" y="180"/>
                  </a:lnTo>
                  <a:lnTo>
                    <a:pt x="384" y="192"/>
                  </a:lnTo>
                  <a:lnTo>
                    <a:pt x="384" y="210"/>
                  </a:lnTo>
                  <a:lnTo>
                    <a:pt x="390" y="216"/>
                  </a:lnTo>
                  <a:lnTo>
                    <a:pt x="396" y="228"/>
                  </a:lnTo>
                  <a:lnTo>
                    <a:pt x="396" y="246"/>
                  </a:lnTo>
                  <a:lnTo>
                    <a:pt x="396" y="252"/>
                  </a:lnTo>
                  <a:lnTo>
                    <a:pt x="378" y="252"/>
                  </a:lnTo>
                  <a:lnTo>
                    <a:pt x="222" y="246"/>
                  </a:lnTo>
                  <a:lnTo>
                    <a:pt x="12" y="234"/>
                  </a:lnTo>
                  <a:lnTo>
                    <a:pt x="0" y="234"/>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73" name="Google Shape;541;p10">
              <a:extLst>
                <a:ext uri="{FF2B5EF4-FFF2-40B4-BE49-F238E27FC236}">
                  <a16:creationId xmlns:a16="http://schemas.microsoft.com/office/drawing/2014/main" id="{605973D6-ABB5-E44E-87EF-5D349EA0BDC6}"/>
                </a:ext>
              </a:extLst>
            </p:cNvPr>
            <p:cNvSpPr/>
            <p:nvPr/>
          </p:nvSpPr>
          <p:spPr>
            <a:xfrm>
              <a:off x="3218121" y="2425076"/>
              <a:ext cx="568545" cy="420585"/>
            </a:xfrm>
            <a:custGeom>
              <a:avLst/>
              <a:gdLst/>
              <a:ahLst/>
              <a:cxnLst/>
              <a:rect l="l" t="t" r="r" b="b"/>
              <a:pathLst>
                <a:path w="420" h="288" extrusionOk="0">
                  <a:moveTo>
                    <a:pt x="300" y="234"/>
                  </a:moveTo>
                  <a:lnTo>
                    <a:pt x="324" y="252"/>
                  </a:lnTo>
                  <a:lnTo>
                    <a:pt x="330" y="258"/>
                  </a:lnTo>
                  <a:lnTo>
                    <a:pt x="336" y="252"/>
                  </a:lnTo>
                  <a:lnTo>
                    <a:pt x="342" y="246"/>
                  </a:lnTo>
                  <a:lnTo>
                    <a:pt x="372" y="246"/>
                  </a:lnTo>
                  <a:lnTo>
                    <a:pt x="378" y="252"/>
                  </a:lnTo>
                  <a:lnTo>
                    <a:pt x="384" y="258"/>
                  </a:lnTo>
                  <a:lnTo>
                    <a:pt x="390" y="258"/>
                  </a:lnTo>
                  <a:lnTo>
                    <a:pt x="396" y="258"/>
                  </a:lnTo>
                  <a:lnTo>
                    <a:pt x="408" y="270"/>
                  </a:lnTo>
                  <a:lnTo>
                    <a:pt x="414" y="282"/>
                  </a:lnTo>
                  <a:lnTo>
                    <a:pt x="414" y="288"/>
                  </a:lnTo>
                  <a:lnTo>
                    <a:pt x="420" y="288"/>
                  </a:lnTo>
                  <a:lnTo>
                    <a:pt x="420" y="282"/>
                  </a:lnTo>
                  <a:lnTo>
                    <a:pt x="414" y="270"/>
                  </a:lnTo>
                  <a:lnTo>
                    <a:pt x="408" y="258"/>
                  </a:lnTo>
                  <a:lnTo>
                    <a:pt x="408" y="252"/>
                  </a:lnTo>
                  <a:lnTo>
                    <a:pt x="420" y="222"/>
                  </a:lnTo>
                  <a:lnTo>
                    <a:pt x="408" y="222"/>
                  </a:lnTo>
                  <a:lnTo>
                    <a:pt x="408" y="216"/>
                  </a:lnTo>
                  <a:lnTo>
                    <a:pt x="414" y="216"/>
                  </a:lnTo>
                  <a:lnTo>
                    <a:pt x="414" y="210"/>
                  </a:lnTo>
                  <a:lnTo>
                    <a:pt x="408" y="204"/>
                  </a:lnTo>
                  <a:lnTo>
                    <a:pt x="408" y="198"/>
                  </a:lnTo>
                  <a:lnTo>
                    <a:pt x="420" y="198"/>
                  </a:lnTo>
                  <a:lnTo>
                    <a:pt x="420" y="60"/>
                  </a:lnTo>
                  <a:lnTo>
                    <a:pt x="414" y="60"/>
                  </a:lnTo>
                  <a:lnTo>
                    <a:pt x="402" y="48"/>
                  </a:lnTo>
                  <a:lnTo>
                    <a:pt x="396" y="42"/>
                  </a:lnTo>
                  <a:lnTo>
                    <a:pt x="396" y="36"/>
                  </a:lnTo>
                  <a:lnTo>
                    <a:pt x="402" y="36"/>
                  </a:lnTo>
                  <a:lnTo>
                    <a:pt x="402" y="30"/>
                  </a:lnTo>
                  <a:lnTo>
                    <a:pt x="414" y="18"/>
                  </a:lnTo>
                  <a:lnTo>
                    <a:pt x="408" y="18"/>
                  </a:lnTo>
                  <a:lnTo>
                    <a:pt x="414" y="12"/>
                  </a:lnTo>
                  <a:lnTo>
                    <a:pt x="414" y="18"/>
                  </a:lnTo>
                  <a:lnTo>
                    <a:pt x="396" y="18"/>
                  </a:lnTo>
                  <a:lnTo>
                    <a:pt x="240" y="12"/>
                  </a:lnTo>
                  <a:lnTo>
                    <a:pt x="30" y="0"/>
                  </a:lnTo>
                  <a:lnTo>
                    <a:pt x="18" y="0"/>
                  </a:lnTo>
                  <a:lnTo>
                    <a:pt x="12" y="72"/>
                  </a:lnTo>
                  <a:lnTo>
                    <a:pt x="0" y="222"/>
                  </a:lnTo>
                  <a:lnTo>
                    <a:pt x="6" y="222"/>
                  </a:lnTo>
                  <a:lnTo>
                    <a:pt x="156" y="228"/>
                  </a:lnTo>
                  <a:lnTo>
                    <a:pt x="264" y="234"/>
                  </a:lnTo>
                  <a:lnTo>
                    <a:pt x="300" y="234"/>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74" name="Google Shape;542;p10">
              <a:extLst>
                <a:ext uri="{FF2B5EF4-FFF2-40B4-BE49-F238E27FC236}">
                  <a16:creationId xmlns:a16="http://schemas.microsoft.com/office/drawing/2014/main" id="{950E2F8E-C7DE-1443-87E2-717EF5158EB5}"/>
                </a:ext>
              </a:extLst>
            </p:cNvPr>
            <p:cNvSpPr/>
            <p:nvPr/>
          </p:nvSpPr>
          <p:spPr>
            <a:xfrm>
              <a:off x="3193755" y="2749276"/>
              <a:ext cx="674125" cy="359250"/>
            </a:xfrm>
            <a:custGeom>
              <a:avLst/>
              <a:gdLst/>
              <a:ahLst/>
              <a:cxnLst/>
              <a:rect l="l" t="t" r="r" b="b"/>
              <a:pathLst>
                <a:path w="10000" h="10000" extrusionOk="0">
                  <a:moveTo>
                    <a:pt x="10000" y="10000"/>
                  </a:moveTo>
                  <a:cubicBezTo>
                    <a:pt x="9920" y="9756"/>
                    <a:pt x="9839" y="9512"/>
                    <a:pt x="9759" y="9268"/>
                  </a:cubicBezTo>
                  <a:lnTo>
                    <a:pt x="9639" y="9024"/>
                  </a:lnTo>
                  <a:lnTo>
                    <a:pt x="9639" y="8780"/>
                  </a:lnTo>
                  <a:cubicBezTo>
                    <a:pt x="9599" y="8536"/>
                    <a:pt x="9558" y="8293"/>
                    <a:pt x="9518" y="8049"/>
                  </a:cubicBezTo>
                  <a:lnTo>
                    <a:pt x="9398" y="8049"/>
                  </a:lnTo>
                  <a:lnTo>
                    <a:pt x="9398" y="7073"/>
                  </a:lnTo>
                  <a:lnTo>
                    <a:pt x="9398" y="6829"/>
                  </a:lnTo>
                  <a:lnTo>
                    <a:pt x="9398" y="6585"/>
                  </a:lnTo>
                  <a:lnTo>
                    <a:pt x="9398" y="6341"/>
                  </a:lnTo>
                  <a:cubicBezTo>
                    <a:pt x="9358" y="6097"/>
                    <a:pt x="9317" y="5854"/>
                    <a:pt x="9277" y="5610"/>
                  </a:cubicBezTo>
                  <a:lnTo>
                    <a:pt x="9277" y="5366"/>
                  </a:lnTo>
                  <a:lnTo>
                    <a:pt x="9157" y="5366"/>
                  </a:lnTo>
                  <a:lnTo>
                    <a:pt x="9157" y="4878"/>
                  </a:lnTo>
                  <a:lnTo>
                    <a:pt x="9157" y="3902"/>
                  </a:lnTo>
                  <a:lnTo>
                    <a:pt x="8916" y="3659"/>
                  </a:lnTo>
                  <a:lnTo>
                    <a:pt x="8795" y="3415"/>
                  </a:lnTo>
                  <a:lnTo>
                    <a:pt x="8795" y="3171"/>
                  </a:lnTo>
                  <a:lnTo>
                    <a:pt x="8795" y="2927"/>
                  </a:lnTo>
                  <a:lnTo>
                    <a:pt x="8795" y="2683"/>
                  </a:lnTo>
                  <a:cubicBezTo>
                    <a:pt x="8715" y="2520"/>
                    <a:pt x="8634" y="2358"/>
                    <a:pt x="8554" y="2195"/>
                  </a:cubicBezTo>
                  <a:lnTo>
                    <a:pt x="8554" y="1951"/>
                  </a:lnTo>
                  <a:cubicBezTo>
                    <a:pt x="8474" y="1788"/>
                    <a:pt x="8393" y="1626"/>
                    <a:pt x="8313" y="1463"/>
                  </a:cubicBezTo>
                  <a:lnTo>
                    <a:pt x="8193" y="1463"/>
                  </a:lnTo>
                  <a:lnTo>
                    <a:pt x="8072" y="1463"/>
                  </a:lnTo>
                  <a:lnTo>
                    <a:pt x="7952" y="1220"/>
                  </a:lnTo>
                  <a:lnTo>
                    <a:pt x="7831" y="976"/>
                  </a:lnTo>
                  <a:lnTo>
                    <a:pt x="7229" y="976"/>
                  </a:lnTo>
                  <a:lnTo>
                    <a:pt x="7108" y="1220"/>
                  </a:lnTo>
                  <a:lnTo>
                    <a:pt x="6988" y="1463"/>
                  </a:lnTo>
                  <a:cubicBezTo>
                    <a:pt x="6948" y="1382"/>
                    <a:pt x="6907" y="1301"/>
                    <a:pt x="6867" y="1220"/>
                  </a:cubicBezTo>
                  <a:lnTo>
                    <a:pt x="6386" y="488"/>
                  </a:lnTo>
                  <a:lnTo>
                    <a:pt x="361" y="0"/>
                  </a:lnTo>
                  <a:cubicBezTo>
                    <a:pt x="241" y="2033"/>
                    <a:pt x="120" y="4065"/>
                    <a:pt x="0" y="6098"/>
                  </a:cubicBezTo>
                  <a:lnTo>
                    <a:pt x="2410" y="6585"/>
                  </a:lnTo>
                  <a:cubicBezTo>
                    <a:pt x="2370" y="7561"/>
                    <a:pt x="2329" y="8536"/>
                    <a:pt x="2289" y="9512"/>
                  </a:cubicBezTo>
                  <a:lnTo>
                    <a:pt x="2771" y="9756"/>
                  </a:lnTo>
                  <a:lnTo>
                    <a:pt x="6386" y="10000"/>
                  </a:lnTo>
                  <a:lnTo>
                    <a:pt x="9759" y="10000"/>
                  </a:lnTo>
                  <a:lnTo>
                    <a:pt x="10000" y="10000"/>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75" name="Google Shape;543;p10">
              <a:extLst>
                <a:ext uri="{FF2B5EF4-FFF2-40B4-BE49-F238E27FC236}">
                  <a16:creationId xmlns:a16="http://schemas.microsoft.com/office/drawing/2014/main" id="{8A00594E-638E-6448-B9F9-D4136E80397D}"/>
                </a:ext>
              </a:extLst>
            </p:cNvPr>
            <p:cNvSpPr/>
            <p:nvPr/>
          </p:nvSpPr>
          <p:spPr>
            <a:xfrm>
              <a:off x="3323708" y="3091001"/>
              <a:ext cx="601034" cy="350487"/>
            </a:xfrm>
            <a:custGeom>
              <a:avLst/>
              <a:gdLst/>
              <a:ahLst/>
              <a:cxnLst/>
              <a:rect l="l" t="t" r="r" b="b"/>
              <a:pathLst>
                <a:path w="444" h="240" extrusionOk="0">
                  <a:moveTo>
                    <a:pt x="0" y="234"/>
                  </a:moveTo>
                  <a:lnTo>
                    <a:pt x="18" y="0"/>
                  </a:lnTo>
                  <a:lnTo>
                    <a:pt x="42" y="6"/>
                  </a:lnTo>
                  <a:lnTo>
                    <a:pt x="222" y="12"/>
                  </a:lnTo>
                  <a:lnTo>
                    <a:pt x="390" y="12"/>
                  </a:lnTo>
                  <a:lnTo>
                    <a:pt x="402" y="12"/>
                  </a:lnTo>
                  <a:lnTo>
                    <a:pt x="396" y="12"/>
                  </a:lnTo>
                  <a:lnTo>
                    <a:pt x="408" y="18"/>
                  </a:lnTo>
                  <a:lnTo>
                    <a:pt x="414" y="24"/>
                  </a:lnTo>
                  <a:lnTo>
                    <a:pt x="420" y="18"/>
                  </a:lnTo>
                  <a:lnTo>
                    <a:pt x="420" y="24"/>
                  </a:lnTo>
                  <a:lnTo>
                    <a:pt x="426" y="24"/>
                  </a:lnTo>
                  <a:lnTo>
                    <a:pt x="426" y="30"/>
                  </a:lnTo>
                  <a:lnTo>
                    <a:pt x="426" y="36"/>
                  </a:lnTo>
                  <a:lnTo>
                    <a:pt x="414" y="42"/>
                  </a:lnTo>
                  <a:lnTo>
                    <a:pt x="414" y="48"/>
                  </a:lnTo>
                  <a:lnTo>
                    <a:pt x="426" y="54"/>
                  </a:lnTo>
                  <a:lnTo>
                    <a:pt x="426" y="60"/>
                  </a:lnTo>
                  <a:lnTo>
                    <a:pt x="426" y="66"/>
                  </a:lnTo>
                  <a:lnTo>
                    <a:pt x="432" y="78"/>
                  </a:lnTo>
                  <a:lnTo>
                    <a:pt x="444" y="78"/>
                  </a:lnTo>
                  <a:lnTo>
                    <a:pt x="444" y="240"/>
                  </a:lnTo>
                  <a:lnTo>
                    <a:pt x="396" y="240"/>
                  </a:lnTo>
                  <a:lnTo>
                    <a:pt x="276" y="240"/>
                  </a:lnTo>
                  <a:lnTo>
                    <a:pt x="42" y="234"/>
                  </a:lnTo>
                  <a:lnTo>
                    <a:pt x="0" y="234"/>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76" name="Google Shape;544;p10">
              <a:extLst>
                <a:ext uri="{FF2B5EF4-FFF2-40B4-BE49-F238E27FC236}">
                  <a16:creationId xmlns:a16="http://schemas.microsoft.com/office/drawing/2014/main" id="{1F6F934C-898C-AD49-B42D-E616C4A3DCF0}"/>
                </a:ext>
              </a:extLst>
            </p:cNvPr>
            <p:cNvSpPr/>
            <p:nvPr/>
          </p:nvSpPr>
          <p:spPr>
            <a:xfrm>
              <a:off x="3242488" y="3423965"/>
              <a:ext cx="706621" cy="394298"/>
            </a:xfrm>
            <a:custGeom>
              <a:avLst/>
              <a:gdLst/>
              <a:ahLst/>
              <a:cxnLst/>
              <a:rect l="l" t="t" r="r" b="b"/>
              <a:pathLst>
                <a:path w="522" h="270" extrusionOk="0">
                  <a:moveTo>
                    <a:pt x="180" y="198"/>
                  </a:moveTo>
                  <a:lnTo>
                    <a:pt x="180" y="198"/>
                  </a:lnTo>
                  <a:lnTo>
                    <a:pt x="186" y="198"/>
                  </a:lnTo>
                  <a:lnTo>
                    <a:pt x="198" y="210"/>
                  </a:lnTo>
                  <a:lnTo>
                    <a:pt x="204" y="210"/>
                  </a:lnTo>
                  <a:lnTo>
                    <a:pt x="216" y="210"/>
                  </a:lnTo>
                  <a:lnTo>
                    <a:pt x="222" y="204"/>
                  </a:lnTo>
                  <a:lnTo>
                    <a:pt x="234" y="228"/>
                  </a:lnTo>
                  <a:lnTo>
                    <a:pt x="246" y="228"/>
                  </a:lnTo>
                  <a:lnTo>
                    <a:pt x="252" y="234"/>
                  </a:lnTo>
                  <a:lnTo>
                    <a:pt x="258" y="234"/>
                  </a:lnTo>
                  <a:lnTo>
                    <a:pt x="258" y="228"/>
                  </a:lnTo>
                  <a:lnTo>
                    <a:pt x="270" y="228"/>
                  </a:lnTo>
                  <a:lnTo>
                    <a:pt x="276" y="234"/>
                  </a:lnTo>
                  <a:lnTo>
                    <a:pt x="276" y="240"/>
                  </a:lnTo>
                  <a:lnTo>
                    <a:pt x="282" y="234"/>
                  </a:lnTo>
                  <a:lnTo>
                    <a:pt x="288" y="234"/>
                  </a:lnTo>
                  <a:lnTo>
                    <a:pt x="294" y="228"/>
                  </a:lnTo>
                  <a:lnTo>
                    <a:pt x="294" y="240"/>
                  </a:lnTo>
                  <a:lnTo>
                    <a:pt x="306" y="240"/>
                  </a:lnTo>
                  <a:lnTo>
                    <a:pt x="306" y="246"/>
                  </a:lnTo>
                  <a:lnTo>
                    <a:pt x="312" y="252"/>
                  </a:lnTo>
                  <a:lnTo>
                    <a:pt x="318" y="246"/>
                  </a:lnTo>
                  <a:lnTo>
                    <a:pt x="324" y="246"/>
                  </a:lnTo>
                  <a:lnTo>
                    <a:pt x="330" y="252"/>
                  </a:lnTo>
                  <a:lnTo>
                    <a:pt x="336" y="252"/>
                  </a:lnTo>
                  <a:lnTo>
                    <a:pt x="336" y="258"/>
                  </a:lnTo>
                  <a:lnTo>
                    <a:pt x="342" y="258"/>
                  </a:lnTo>
                  <a:lnTo>
                    <a:pt x="348" y="252"/>
                  </a:lnTo>
                  <a:lnTo>
                    <a:pt x="348" y="246"/>
                  </a:lnTo>
                  <a:lnTo>
                    <a:pt x="348" y="252"/>
                  </a:lnTo>
                  <a:lnTo>
                    <a:pt x="354" y="264"/>
                  </a:lnTo>
                  <a:lnTo>
                    <a:pt x="360" y="258"/>
                  </a:lnTo>
                  <a:lnTo>
                    <a:pt x="366" y="246"/>
                  </a:lnTo>
                  <a:lnTo>
                    <a:pt x="378" y="252"/>
                  </a:lnTo>
                  <a:lnTo>
                    <a:pt x="384" y="252"/>
                  </a:lnTo>
                  <a:lnTo>
                    <a:pt x="384" y="258"/>
                  </a:lnTo>
                  <a:lnTo>
                    <a:pt x="402" y="264"/>
                  </a:lnTo>
                  <a:lnTo>
                    <a:pt x="408" y="270"/>
                  </a:lnTo>
                  <a:lnTo>
                    <a:pt x="420" y="252"/>
                  </a:lnTo>
                  <a:lnTo>
                    <a:pt x="432" y="252"/>
                  </a:lnTo>
                  <a:lnTo>
                    <a:pt x="432" y="258"/>
                  </a:lnTo>
                  <a:lnTo>
                    <a:pt x="438" y="258"/>
                  </a:lnTo>
                  <a:lnTo>
                    <a:pt x="444" y="252"/>
                  </a:lnTo>
                  <a:lnTo>
                    <a:pt x="444" y="246"/>
                  </a:lnTo>
                  <a:lnTo>
                    <a:pt x="456" y="258"/>
                  </a:lnTo>
                  <a:lnTo>
                    <a:pt x="462" y="258"/>
                  </a:lnTo>
                  <a:lnTo>
                    <a:pt x="468" y="246"/>
                  </a:lnTo>
                  <a:lnTo>
                    <a:pt x="480" y="246"/>
                  </a:lnTo>
                  <a:lnTo>
                    <a:pt x="480" y="252"/>
                  </a:lnTo>
                  <a:lnTo>
                    <a:pt x="498" y="264"/>
                  </a:lnTo>
                  <a:lnTo>
                    <a:pt x="510" y="264"/>
                  </a:lnTo>
                  <a:lnTo>
                    <a:pt x="516" y="270"/>
                  </a:lnTo>
                  <a:lnTo>
                    <a:pt x="522" y="138"/>
                  </a:lnTo>
                  <a:lnTo>
                    <a:pt x="510" y="54"/>
                  </a:lnTo>
                  <a:lnTo>
                    <a:pt x="504" y="12"/>
                  </a:lnTo>
                  <a:lnTo>
                    <a:pt x="456" y="12"/>
                  </a:lnTo>
                  <a:lnTo>
                    <a:pt x="336" y="12"/>
                  </a:lnTo>
                  <a:lnTo>
                    <a:pt x="102" y="6"/>
                  </a:lnTo>
                  <a:lnTo>
                    <a:pt x="60" y="6"/>
                  </a:lnTo>
                  <a:lnTo>
                    <a:pt x="6" y="0"/>
                  </a:lnTo>
                  <a:lnTo>
                    <a:pt x="0" y="36"/>
                  </a:lnTo>
                  <a:lnTo>
                    <a:pt x="186" y="48"/>
                  </a:lnTo>
                  <a:lnTo>
                    <a:pt x="180" y="198"/>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77" name="Google Shape;545;p10">
              <a:extLst>
                <a:ext uri="{FF2B5EF4-FFF2-40B4-BE49-F238E27FC236}">
                  <a16:creationId xmlns:a16="http://schemas.microsoft.com/office/drawing/2014/main" id="{BB0FEC3B-59FA-6A42-BD9C-7114745B3AF3}"/>
                </a:ext>
              </a:extLst>
            </p:cNvPr>
            <p:cNvSpPr/>
            <p:nvPr/>
          </p:nvSpPr>
          <p:spPr>
            <a:xfrm>
              <a:off x="2901361" y="3476538"/>
              <a:ext cx="1128969" cy="1209182"/>
            </a:xfrm>
            <a:custGeom>
              <a:avLst/>
              <a:gdLst/>
              <a:ahLst/>
              <a:cxnLst/>
              <a:rect l="l" t="t" r="r" b="b"/>
              <a:pathLst>
                <a:path w="834" h="828" extrusionOk="0">
                  <a:moveTo>
                    <a:pt x="0" y="336"/>
                  </a:moveTo>
                  <a:lnTo>
                    <a:pt x="0" y="336"/>
                  </a:lnTo>
                  <a:lnTo>
                    <a:pt x="0" y="324"/>
                  </a:lnTo>
                  <a:lnTo>
                    <a:pt x="228" y="348"/>
                  </a:lnTo>
                  <a:lnTo>
                    <a:pt x="252" y="0"/>
                  </a:lnTo>
                  <a:lnTo>
                    <a:pt x="438" y="12"/>
                  </a:lnTo>
                  <a:lnTo>
                    <a:pt x="432" y="162"/>
                  </a:lnTo>
                  <a:lnTo>
                    <a:pt x="438" y="162"/>
                  </a:lnTo>
                  <a:lnTo>
                    <a:pt x="450" y="174"/>
                  </a:lnTo>
                  <a:lnTo>
                    <a:pt x="456" y="174"/>
                  </a:lnTo>
                  <a:lnTo>
                    <a:pt x="468" y="174"/>
                  </a:lnTo>
                  <a:lnTo>
                    <a:pt x="474" y="168"/>
                  </a:lnTo>
                  <a:lnTo>
                    <a:pt x="486" y="192"/>
                  </a:lnTo>
                  <a:lnTo>
                    <a:pt x="498" y="192"/>
                  </a:lnTo>
                  <a:lnTo>
                    <a:pt x="504" y="198"/>
                  </a:lnTo>
                  <a:lnTo>
                    <a:pt x="510" y="198"/>
                  </a:lnTo>
                  <a:lnTo>
                    <a:pt x="510" y="192"/>
                  </a:lnTo>
                  <a:lnTo>
                    <a:pt x="522" y="192"/>
                  </a:lnTo>
                  <a:lnTo>
                    <a:pt x="528" y="198"/>
                  </a:lnTo>
                  <a:lnTo>
                    <a:pt x="528" y="204"/>
                  </a:lnTo>
                  <a:lnTo>
                    <a:pt x="534" y="198"/>
                  </a:lnTo>
                  <a:lnTo>
                    <a:pt x="540" y="198"/>
                  </a:lnTo>
                  <a:lnTo>
                    <a:pt x="546" y="192"/>
                  </a:lnTo>
                  <a:lnTo>
                    <a:pt x="546" y="204"/>
                  </a:lnTo>
                  <a:lnTo>
                    <a:pt x="558" y="204"/>
                  </a:lnTo>
                  <a:lnTo>
                    <a:pt x="558" y="210"/>
                  </a:lnTo>
                  <a:lnTo>
                    <a:pt x="564" y="216"/>
                  </a:lnTo>
                  <a:lnTo>
                    <a:pt x="570" y="210"/>
                  </a:lnTo>
                  <a:lnTo>
                    <a:pt x="576" y="210"/>
                  </a:lnTo>
                  <a:lnTo>
                    <a:pt x="582" y="216"/>
                  </a:lnTo>
                  <a:lnTo>
                    <a:pt x="588" y="216"/>
                  </a:lnTo>
                  <a:lnTo>
                    <a:pt x="588" y="222"/>
                  </a:lnTo>
                  <a:lnTo>
                    <a:pt x="594" y="222"/>
                  </a:lnTo>
                  <a:lnTo>
                    <a:pt x="600" y="216"/>
                  </a:lnTo>
                  <a:lnTo>
                    <a:pt x="600" y="210"/>
                  </a:lnTo>
                  <a:lnTo>
                    <a:pt x="600" y="216"/>
                  </a:lnTo>
                  <a:lnTo>
                    <a:pt x="606" y="228"/>
                  </a:lnTo>
                  <a:lnTo>
                    <a:pt x="612" y="222"/>
                  </a:lnTo>
                  <a:lnTo>
                    <a:pt x="618" y="210"/>
                  </a:lnTo>
                  <a:lnTo>
                    <a:pt x="630" y="216"/>
                  </a:lnTo>
                  <a:lnTo>
                    <a:pt x="636" y="216"/>
                  </a:lnTo>
                  <a:lnTo>
                    <a:pt x="636" y="222"/>
                  </a:lnTo>
                  <a:lnTo>
                    <a:pt x="654" y="228"/>
                  </a:lnTo>
                  <a:lnTo>
                    <a:pt x="660" y="234"/>
                  </a:lnTo>
                  <a:lnTo>
                    <a:pt x="672" y="216"/>
                  </a:lnTo>
                  <a:lnTo>
                    <a:pt x="684" y="216"/>
                  </a:lnTo>
                  <a:lnTo>
                    <a:pt x="684" y="222"/>
                  </a:lnTo>
                  <a:lnTo>
                    <a:pt x="690" y="222"/>
                  </a:lnTo>
                  <a:lnTo>
                    <a:pt x="696" y="216"/>
                  </a:lnTo>
                  <a:lnTo>
                    <a:pt x="696" y="210"/>
                  </a:lnTo>
                  <a:lnTo>
                    <a:pt x="708" y="222"/>
                  </a:lnTo>
                  <a:lnTo>
                    <a:pt x="714" y="222"/>
                  </a:lnTo>
                  <a:lnTo>
                    <a:pt x="720" y="210"/>
                  </a:lnTo>
                  <a:lnTo>
                    <a:pt x="732" y="210"/>
                  </a:lnTo>
                  <a:lnTo>
                    <a:pt x="732" y="216"/>
                  </a:lnTo>
                  <a:lnTo>
                    <a:pt x="750" y="228"/>
                  </a:lnTo>
                  <a:lnTo>
                    <a:pt x="762" y="228"/>
                  </a:lnTo>
                  <a:lnTo>
                    <a:pt x="768" y="234"/>
                  </a:lnTo>
                  <a:lnTo>
                    <a:pt x="774" y="240"/>
                  </a:lnTo>
                  <a:lnTo>
                    <a:pt x="792" y="240"/>
                  </a:lnTo>
                  <a:lnTo>
                    <a:pt x="798" y="240"/>
                  </a:lnTo>
                  <a:lnTo>
                    <a:pt x="798" y="282"/>
                  </a:lnTo>
                  <a:lnTo>
                    <a:pt x="804" y="354"/>
                  </a:lnTo>
                  <a:lnTo>
                    <a:pt x="816" y="372"/>
                  </a:lnTo>
                  <a:lnTo>
                    <a:pt x="816" y="396"/>
                  </a:lnTo>
                  <a:lnTo>
                    <a:pt x="822" y="402"/>
                  </a:lnTo>
                  <a:lnTo>
                    <a:pt x="828" y="414"/>
                  </a:lnTo>
                  <a:lnTo>
                    <a:pt x="828" y="420"/>
                  </a:lnTo>
                  <a:lnTo>
                    <a:pt x="834" y="432"/>
                  </a:lnTo>
                  <a:lnTo>
                    <a:pt x="834" y="450"/>
                  </a:lnTo>
                  <a:lnTo>
                    <a:pt x="822" y="462"/>
                  </a:lnTo>
                  <a:lnTo>
                    <a:pt x="822" y="474"/>
                  </a:lnTo>
                  <a:lnTo>
                    <a:pt x="828" y="474"/>
                  </a:lnTo>
                  <a:lnTo>
                    <a:pt x="822" y="486"/>
                  </a:lnTo>
                  <a:lnTo>
                    <a:pt x="828" y="492"/>
                  </a:lnTo>
                  <a:lnTo>
                    <a:pt x="828" y="498"/>
                  </a:lnTo>
                  <a:lnTo>
                    <a:pt x="828" y="504"/>
                  </a:lnTo>
                  <a:lnTo>
                    <a:pt x="822" y="510"/>
                  </a:lnTo>
                  <a:lnTo>
                    <a:pt x="816" y="510"/>
                  </a:lnTo>
                  <a:lnTo>
                    <a:pt x="810" y="522"/>
                  </a:lnTo>
                  <a:lnTo>
                    <a:pt x="816" y="528"/>
                  </a:lnTo>
                  <a:lnTo>
                    <a:pt x="816" y="534"/>
                  </a:lnTo>
                  <a:lnTo>
                    <a:pt x="810" y="534"/>
                  </a:lnTo>
                  <a:lnTo>
                    <a:pt x="786" y="546"/>
                  </a:lnTo>
                  <a:lnTo>
                    <a:pt x="756" y="558"/>
                  </a:lnTo>
                  <a:lnTo>
                    <a:pt x="762" y="552"/>
                  </a:lnTo>
                  <a:lnTo>
                    <a:pt x="774" y="546"/>
                  </a:lnTo>
                  <a:lnTo>
                    <a:pt x="768" y="546"/>
                  </a:lnTo>
                  <a:lnTo>
                    <a:pt x="762" y="546"/>
                  </a:lnTo>
                  <a:lnTo>
                    <a:pt x="756" y="546"/>
                  </a:lnTo>
                  <a:lnTo>
                    <a:pt x="762" y="534"/>
                  </a:lnTo>
                  <a:lnTo>
                    <a:pt x="762" y="528"/>
                  </a:lnTo>
                  <a:lnTo>
                    <a:pt x="756" y="534"/>
                  </a:lnTo>
                  <a:lnTo>
                    <a:pt x="750" y="534"/>
                  </a:lnTo>
                  <a:lnTo>
                    <a:pt x="750" y="540"/>
                  </a:lnTo>
                  <a:lnTo>
                    <a:pt x="744" y="540"/>
                  </a:lnTo>
                  <a:lnTo>
                    <a:pt x="744" y="534"/>
                  </a:lnTo>
                  <a:lnTo>
                    <a:pt x="738" y="534"/>
                  </a:lnTo>
                  <a:lnTo>
                    <a:pt x="744" y="540"/>
                  </a:lnTo>
                  <a:lnTo>
                    <a:pt x="738" y="546"/>
                  </a:lnTo>
                  <a:lnTo>
                    <a:pt x="738" y="552"/>
                  </a:lnTo>
                  <a:lnTo>
                    <a:pt x="750" y="558"/>
                  </a:lnTo>
                  <a:lnTo>
                    <a:pt x="750" y="564"/>
                  </a:lnTo>
                  <a:lnTo>
                    <a:pt x="738" y="576"/>
                  </a:lnTo>
                  <a:lnTo>
                    <a:pt x="732" y="576"/>
                  </a:lnTo>
                  <a:lnTo>
                    <a:pt x="726" y="588"/>
                  </a:lnTo>
                  <a:lnTo>
                    <a:pt x="732" y="588"/>
                  </a:lnTo>
                  <a:lnTo>
                    <a:pt x="726" y="594"/>
                  </a:lnTo>
                  <a:lnTo>
                    <a:pt x="702" y="612"/>
                  </a:lnTo>
                  <a:lnTo>
                    <a:pt x="690" y="612"/>
                  </a:lnTo>
                  <a:lnTo>
                    <a:pt x="678" y="624"/>
                  </a:lnTo>
                  <a:lnTo>
                    <a:pt x="666" y="630"/>
                  </a:lnTo>
                  <a:lnTo>
                    <a:pt x="660" y="636"/>
                  </a:lnTo>
                  <a:lnTo>
                    <a:pt x="654" y="636"/>
                  </a:lnTo>
                  <a:lnTo>
                    <a:pt x="660" y="630"/>
                  </a:lnTo>
                  <a:lnTo>
                    <a:pt x="666" y="630"/>
                  </a:lnTo>
                  <a:lnTo>
                    <a:pt x="672" y="624"/>
                  </a:lnTo>
                  <a:lnTo>
                    <a:pt x="696" y="606"/>
                  </a:lnTo>
                  <a:lnTo>
                    <a:pt x="666" y="624"/>
                  </a:lnTo>
                  <a:lnTo>
                    <a:pt x="666" y="618"/>
                  </a:lnTo>
                  <a:lnTo>
                    <a:pt x="666" y="606"/>
                  </a:lnTo>
                  <a:lnTo>
                    <a:pt x="660" y="618"/>
                  </a:lnTo>
                  <a:lnTo>
                    <a:pt x="654" y="618"/>
                  </a:lnTo>
                  <a:lnTo>
                    <a:pt x="654" y="612"/>
                  </a:lnTo>
                  <a:lnTo>
                    <a:pt x="654" y="618"/>
                  </a:lnTo>
                  <a:lnTo>
                    <a:pt x="648" y="624"/>
                  </a:lnTo>
                  <a:lnTo>
                    <a:pt x="648" y="618"/>
                  </a:lnTo>
                  <a:lnTo>
                    <a:pt x="642" y="612"/>
                  </a:lnTo>
                  <a:lnTo>
                    <a:pt x="636" y="612"/>
                  </a:lnTo>
                  <a:lnTo>
                    <a:pt x="642" y="624"/>
                  </a:lnTo>
                  <a:lnTo>
                    <a:pt x="648" y="630"/>
                  </a:lnTo>
                  <a:lnTo>
                    <a:pt x="654" y="630"/>
                  </a:lnTo>
                  <a:lnTo>
                    <a:pt x="648" y="636"/>
                  </a:lnTo>
                  <a:lnTo>
                    <a:pt x="642" y="636"/>
                  </a:lnTo>
                  <a:lnTo>
                    <a:pt x="636" y="642"/>
                  </a:lnTo>
                  <a:lnTo>
                    <a:pt x="630" y="642"/>
                  </a:lnTo>
                  <a:lnTo>
                    <a:pt x="630" y="630"/>
                  </a:lnTo>
                  <a:lnTo>
                    <a:pt x="624" y="630"/>
                  </a:lnTo>
                  <a:lnTo>
                    <a:pt x="618" y="618"/>
                  </a:lnTo>
                  <a:lnTo>
                    <a:pt x="624" y="630"/>
                  </a:lnTo>
                  <a:lnTo>
                    <a:pt x="630" y="636"/>
                  </a:lnTo>
                  <a:lnTo>
                    <a:pt x="624" y="636"/>
                  </a:lnTo>
                  <a:lnTo>
                    <a:pt x="624" y="648"/>
                  </a:lnTo>
                  <a:lnTo>
                    <a:pt x="618" y="654"/>
                  </a:lnTo>
                  <a:lnTo>
                    <a:pt x="618" y="648"/>
                  </a:lnTo>
                  <a:lnTo>
                    <a:pt x="612" y="654"/>
                  </a:lnTo>
                  <a:lnTo>
                    <a:pt x="600" y="660"/>
                  </a:lnTo>
                  <a:lnTo>
                    <a:pt x="600" y="666"/>
                  </a:lnTo>
                  <a:lnTo>
                    <a:pt x="606" y="660"/>
                  </a:lnTo>
                  <a:lnTo>
                    <a:pt x="612" y="660"/>
                  </a:lnTo>
                  <a:lnTo>
                    <a:pt x="606" y="666"/>
                  </a:lnTo>
                  <a:lnTo>
                    <a:pt x="600" y="678"/>
                  </a:lnTo>
                  <a:lnTo>
                    <a:pt x="576" y="678"/>
                  </a:lnTo>
                  <a:lnTo>
                    <a:pt x="582" y="678"/>
                  </a:lnTo>
                  <a:lnTo>
                    <a:pt x="588" y="678"/>
                  </a:lnTo>
                  <a:lnTo>
                    <a:pt x="588" y="684"/>
                  </a:lnTo>
                  <a:lnTo>
                    <a:pt x="588" y="690"/>
                  </a:lnTo>
                  <a:lnTo>
                    <a:pt x="594" y="690"/>
                  </a:lnTo>
                  <a:lnTo>
                    <a:pt x="588" y="714"/>
                  </a:lnTo>
                  <a:lnTo>
                    <a:pt x="582" y="720"/>
                  </a:lnTo>
                  <a:lnTo>
                    <a:pt x="582" y="714"/>
                  </a:lnTo>
                  <a:lnTo>
                    <a:pt x="582" y="708"/>
                  </a:lnTo>
                  <a:lnTo>
                    <a:pt x="576" y="708"/>
                  </a:lnTo>
                  <a:lnTo>
                    <a:pt x="576" y="714"/>
                  </a:lnTo>
                  <a:lnTo>
                    <a:pt x="570" y="720"/>
                  </a:lnTo>
                  <a:lnTo>
                    <a:pt x="564" y="714"/>
                  </a:lnTo>
                  <a:lnTo>
                    <a:pt x="564" y="720"/>
                  </a:lnTo>
                  <a:lnTo>
                    <a:pt x="570" y="726"/>
                  </a:lnTo>
                  <a:lnTo>
                    <a:pt x="582" y="726"/>
                  </a:lnTo>
                  <a:lnTo>
                    <a:pt x="582" y="732"/>
                  </a:lnTo>
                  <a:lnTo>
                    <a:pt x="576" y="750"/>
                  </a:lnTo>
                  <a:lnTo>
                    <a:pt x="576" y="756"/>
                  </a:lnTo>
                  <a:lnTo>
                    <a:pt x="588" y="774"/>
                  </a:lnTo>
                  <a:lnTo>
                    <a:pt x="582" y="792"/>
                  </a:lnTo>
                  <a:lnTo>
                    <a:pt x="588" y="798"/>
                  </a:lnTo>
                  <a:lnTo>
                    <a:pt x="594" y="810"/>
                  </a:lnTo>
                  <a:lnTo>
                    <a:pt x="594" y="816"/>
                  </a:lnTo>
                  <a:lnTo>
                    <a:pt x="588" y="822"/>
                  </a:lnTo>
                  <a:lnTo>
                    <a:pt x="582" y="828"/>
                  </a:lnTo>
                  <a:lnTo>
                    <a:pt x="576" y="822"/>
                  </a:lnTo>
                  <a:lnTo>
                    <a:pt x="564" y="810"/>
                  </a:lnTo>
                  <a:lnTo>
                    <a:pt x="546" y="810"/>
                  </a:lnTo>
                  <a:lnTo>
                    <a:pt x="540" y="810"/>
                  </a:lnTo>
                  <a:lnTo>
                    <a:pt x="528" y="810"/>
                  </a:lnTo>
                  <a:lnTo>
                    <a:pt x="510" y="798"/>
                  </a:lnTo>
                  <a:lnTo>
                    <a:pt x="498" y="798"/>
                  </a:lnTo>
                  <a:lnTo>
                    <a:pt x="498" y="792"/>
                  </a:lnTo>
                  <a:lnTo>
                    <a:pt x="492" y="786"/>
                  </a:lnTo>
                  <a:lnTo>
                    <a:pt x="474" y="786"/>
                  </a:lnTo>
                  <a:lnTo>
                    <a:pt x="468" y="786"/>
                  </a:lnTo>
                  <a:lnTo>
                    <a:pt x="468" y="774"/>
                  </a:lnTo>
                  <a:lnTo>
                    <a:pt x="462" y="762"/>
                  </a:lnTo>
                  <a:lnTo>
                    <a:pt x="456" y="738"/>
                  </a:lnTo>
                  <a:lnTo>
                    <a:pt x="450" y="738"/>
                  </a:lnTo>
                  <a:lnTo>
                    <a:pt x="450" y="726"/>
                  </a:lnTo>
                  <a:lnTo>
                    <a:pt x="450" y="720"/>
                  </a:lnTo>
                  <a:lnTo>
                    <a:pt x="444" y="714"/>
                  </a:lnTo>
                  <a:lnTo>
                    <a:pt x="444" y="708"/>
                  </a:lnTo>
                  <a:lnTo>
                    <a:pt x="444" y="690"/>
                  </a:lnTo>
                  <a:lnTo>
                    <a:pt x="432" y="690"/>
                  </a:lnTo>
                  <a:lnTo>
                    <a:pt x="414" y="666"/>
                  </a:lnTo>
                  <a:lnTo>
                    <a:pt x="408" y="648"/>
                  </a:lnTo>
                  <a:lnTo>
                    <a:pt x="402" y="642"/>
                  </a:lnTo>
                  <a:lnTo>
                    <a:pt x="396" y="636"/>
                  </a:lnTo>
                  <a:lnTo>
                    <a:pt x="372" y="582"/>
                  </a:lnTo>
                  <a:lnTo>
                    <a:pt x="366" y="576"/>
                  </a:lnTo>
                  <a:lnTo>
                    <a:pt x="360" y="558"/>
                  </a:lnTo>
                  <a:lnTo>
                    <a:pt x="342" y="546"/>
                  </a:lnTo>
                  <a:lnTo>
                    <a:pt x="336" y="540"/>
                  </a:lnTo>
                  <a:lnTo>
                    <a:pt x="324" y="522"/>
                  </a:lnTo>
                  <a:lnTo>
                    <a:pt x="300" y="522"/>
                  </a:lnTo>
                  <a:lnTo>
                    <a:pt x="276" y="516"/>
                  </a:lnTo>
                  <a:lnTo>
                    <a:pt x="270" y="510"/>
                  </a:lnTo>
                  <a:lnTo>
                    <a:pt x="264" y="510"/>
                  </a:lnTo>
                  <a:lnTo>
                    <a:pt x="258" y="522"/>
                  </a:lnTo>
                  <a:lnTo>
                    <a:pt x="252" y="522"/>
                  </a:lnTo>
                  <a:lnTo>
                    <a:pt x="252" y="516"/>
                  </a:lnTo>
                  <a:lnTo>
                    <a:pt x="246" y="516"/>
                  </a:lnTo>
                  <a:lnTo>
                    <a:pt x="240" y="516"/>
                  </a:lnTo>
                  <a:lnTo>
                    <a:pt x="228" y="528"/>
                  </a:lnTo>
                  <a:lnTo>
                    <a:pt x="228" y="546"/>
                  </a:lnTo>
                  <a:lnTo>
                    <a:pt x="222" y="552"/>
                  </a:lnTo>
                  <a:lnTo>
                    <a:pt x="222" y="558"/>
                  </a:lnTo>
                  <a:lnTo>
                    <a:pt x="216" y="558"/>
                  </a:lnTo>
                  <a:lnTo>
                    <a:pt x="210" y="570"/>
                  </a:lnTo>
                  <a:lnTo>
                    <a:pt x="210" y="576"/>
                  </a:lnTo>
                  <a:lnTo>
                    <a:pt x="198" y="576"/>
                  </a:lnTo>
                  <a:lnTo>
                    <a:pt x="192" y="570"/>
                  </a:lnTo>
                  <a:lnTo>
                    <a:pt x="162" y="552"/>
                  </a:lnTo>
                  <a:lnTo>
                    <a:pt x="156" y="546"/>
                  </a:lnTo>
                  <a:lnTo>
                    <a:pt x="144" y="540"/>
                  </a:lnTo>
                  <a:lnTo>
                    <a:pt x="132" y="528"/>
                  </a:lnTo>
                  <a:lnTo>
                    <a:pt x="120" y="516"/>
                  </a:lnTo>
                  <a:lnTo>
                    <a:pt x="114" y="504"/>
                  </a:lnTo>
                  <a:lnTo>
                    <a:pt x="114" y="486"/>
                  </a:lnTo>
                  <a:lnTo>
                    <a:pt x="114" y="480"/>
                  </a:lnTo>
                  <a:lnTo>
                    <a:pt x="108" y="474"/>
                  </a:lnTo>
                  <a:lnTo>
                    <a:pt x="102" y="462"/>
                  </a:lnTo>
                  <a:lnTo>
                    <a:pt x="102" y="456"/>
                  </a:lnTo>
                  <a:lnTo>
                    <a:pt x="96" y="438"/>
                  </a:lnTo>
                  <a:lnTo>
                    <a:pt x="72" y="420"/>
                  </a:lnTo>
                  <a:lnTo>
                    <a:pt x="66" y="414"/>
                  </a:lnTo>
                  <a:lnTo>
                    <a:pt x="60" y="408"/>
                  </a:lnTo>
                  <a:lnTo>
                    <a:pt x="54" y="396"/>
                  </a:lnTo>
                  <a:lnTo>
                    <a:pt x="36" y="372"/>
                  </a:lnTo>
                  <a:lnTo>
                    <a:pt x="24" y="372"/>
                  </a:lnTo>
                  <a:lnTo>
                    <a:pt x="12" y="342"/>
                  </a:lnTo>
                  <a:lnTo>
                    <a:pt x="0" y="342"/>
                  </a:lnTo>
                  <a:lnTo>
                    <a:pt x="0" y="336"/>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78" name="Google Shape;546;p10">
              <a:extLst>
                <a:ext uri="{FF2B5EF4-FFF2-40B4-BE49-F238E27FC236}">
                  <a16:creationId xmlns:a16="http://schemas.microsoft.com/office/drawing/2014/main" id="{39E5A90B-5148-EB47-A198-C516AFE0B9C7}"/>
                </a:ext>
              </a:extLst>
            </p:cNvPr>
            <p:cNvSpPr/>
            <p:nvPr/>
          </p:nvSpPr>
          <p:spPr>
            <a:xfrm>
              <a:off x="3729813" y="2065826"/>
              <a:ext cx="536058" cy="648402"/>
            </a:xfrm>
            <a:custGeom>
              <a:avLst/>
              <a:gdLst/>
              <a:ahLst/>
              <a:cxnLst/>
              <a:rect l="l" t="t" r="r" b="b"/>
              <a:pathLst>
                <a:path w="396" h="444" extrusionOk="0">
                  <a:moveTo>
                    <a:pt x="324" y="438"/>
                  </a:moveTo>
                  <a:lnTo>
                    <a:pt x="324" y="432"/>
                  </a:lnTo>
                  <a:lnTo>
                    <a:pt x="318" y="408"/>
                  </a:lnTo>
                  <a:lnTo>
                    <a:pt x="300" y="402"/>
                  </a:lnTo>
                  <a:lnTo>
                    <a:pt x="282" y="384"/>
                  </a:lnTo>
                  <a:lnTo>
                    <a:pt x="282" y="372"/>
                  </a:lnTo>
                  <a:lnTo>
                    <a:pt x="264" y="366"/>
                  </a:lnTo>
                  <a:lnTo>
                    <a:pt x="258" y="360"/>
                  </a:lnTo>
                  <a:lnTo>
                    <a:pt x="252" y="360"/>
                  </a:lnTo>
                  <a:lnTo>
                    <a:pt x="246" y="360"/>
                  </a:lnTo>
                  <a:lnTo>
                    <a:pt x="234" y="348"/>
                  </a:lnTo>
                  <a:lnTo>
                    <a:pt x="234" y="342"/>
                  </a:lnTo>
                  <a:lnTo>
                    <a:pt x="240" y="336"/>
                  </a:lnTo>
                  <a:lnTo>
                    <a:pt x="240" y="330"/>
                  </a:lnTo>
                  <a:lnTo>
                    <a:pt x="234" y="324"/>
                  </a:lnTo>
                  <a:lnTo>
                    <a:pt x="234" y="318"/>
                  </a:lnTo>
                  <a:lnTo>
                    <a:pt x="234" y="312"/>
                  </a:lnTo>
                  <a:lnTo>
                    <a:pt x="240" y="294"/>
                  </a:lnTo>
                  <a:lnTo>
                    <a:pt x="234" y="288"/>
                  </a:lnTo>
                  <a:lnTo>
                    <a:pt x="228" y="288"/>
                  </a:lnTo>
                  <a:lnTo>
                    <a:pt x="228" y="276"/>
                  </a:lnTo>
                  <a:lnTo>
                    <a:pt x="228" y="270"/>
                  </a:lnTo>
                  <a:lnTo>
                    <a:pt x="234" y="264"/>
                  </a:lnTo>
                  <a:lnTo>
                    <a:pt x="252" y="252"/>
                  </a:lnTo>
                  <a:lnTo>
                    <a:pt x="258" y="246"/>
                  </a:lnTo>
                  <a:lnTo>
                    <a:pt x="258" y="204"/>
                  </a:lnTo>
                  <a:lnTo>
                    <a:pt x="252" y="204"/>
                  </a:lnTo>
                  <a:lnTo>
                    <a:pt x="258" y="198"/>
                  </a:lnTo>
                  <a:lnTo>
                    <a:pt x="282" y="180"/>
                  </a:lnTo>
                  <a:lnTo>
                    <a:pt x="312" y="150"/>
                  </a:lnTo>
                  <a:lnTo>
                    <a:pt x="318" y="132"/>
                  </a:lnTo>
                  <a:lnTo>
                    <a:pt x="342" y="114"/>
                  </a:lnTo>
                  <a:lnTo>
                    <a:pt x="366" y="114"/>
                  </a:lnTo>
                  <a:lnTo>
                    <a:pt x="384" y="102"/>
                  </a:lnTo>
                  <a:lnTo>
                    <a:pt x="390" y="90"/>
                  </a:lnTo>
                  <a:lnTo>
                    <a:pt x="396" y="90"/>
                  </a:lnTo>
                  <a:lnTo>
                    <a:pt x="390" y="90"/>
                  </a:lnTo>
                  <a:lnTo>
                    <a:pt x="378" y="96"/>
                  </a:lnTo>
                  <a:lnTo>
                    <a:pt x="372" y="96"/>
                  </a:lnTo>
                  <a:lnTo>
                    <a:pt x="366" y="90"/>
                  </a:lnTo>
                  <a:lnTo>
                    <a:pt x="324" y="90"/>
                  </a:lnTo>
                  <a:lnTo>
                    <a:pt x="324" y="78"/>
                  </a:lnTo>
                  <a:lnTo>
                    <a:pt x="318" y="78"/>
                  </a:lnTo>
                  <a:lnTo>
                    <a:pt x="306" y="96"/>
                  </a:lnTo>
                  <a:lnTo>
                    <a:pt x="288" y="96"/>
                  </a:lnTo>
                  <a:lnTo>
                    <a:pt x="276" y="90"/>
                  </a:lnTo>
                  <a:lnTo>
                    <a:pt x="276" y="84"/>
                  </a:lnTo>
                  <a:lnTo>
                    <a:pt x="264" y="84"/>
                  </a:lnTo>
                  <a:lnTo>
                    <a:pt x="264" y="72"/>
                  </a:lnTo>
                  <a:lnTo>
                    <a:pt x="258" y="72"/>
                  </a:lnTo>
                  <a:lnTo>
                    <a:pt x="246" y="84"/>
                  </a:lnTo>
                  <a:lnTo>
                    <a:pt x="240" y="72"/>
                  </a:lnTo>
                  <a:lnTo>
                    <a:pt x="234" y="66"/>
                  </a:lnTo>
                  <a:lnTo>
                    <a:pt x="228" y="66"/>
                  </a:lnTo>
                  <a:lnTo>
                    <a:pt x="228" y="60"/>
                  </a:lnTo>
                  <a:lnTo>
                    <a:pt x="234" y="60"/>
                  </a:lnTo>
                  <a:lnTo>
                    <a:pt x="228" y="60"/>
                  </a:lnTo>
                  <a:lnTo>
                    <a:pt x="216" y="60"/>
                  </a:lnTo>
                  <a:lnTo>
                    <a:pt x="198" y="54"/>
                  </a:lnTo>
                  <a:lnTo>
                    <a:pt x="192" y="54"/>
                  </a:lnTo>
                  <a:lnTo>
                    <a:pt x="186" y="66"/>
                  </a:lnTo>
                  <a:lnTo>
                    <a:pt x="174" y="66"/>
                  </a:lnTo>
                  <a:lnTo>
                    <a:pt x="168" y="54"/>
                  </a:lnTo>
                  <a:lnTo>
                    <a:pt x="150" y="54"/>
                  </a:lnTo>
                  <a:lnTo>
                    <a:pt x="150" y="48"/>
                  </a:lnTo>
                  <a:lnTo>
                    <a:pt x="144" y="54"/>
                  </a:lnTo>
                  <a:lnTo>
                    <a:pt x="132" y="54"/>
                  </a:lnTo>
                  <a:lnTo>
                    <a:pt x="126" y="48"/>
                  </a:lnTo>
                  <a:lnTo>
                    <a:pt x="126" y="42"/>
                  </a:lnTo>
                  <a:lnTo>
                    <a:pt x="126" y="18"/>
                  </a:lnTo>
                  <a:lnTo>
                    <a:pt x="114" y="0"/>
                  </a:lnTo>
                  <a:lnTo>
                    <a:pt x="102" y="0"/>
                  </a:lnTo>
                  <a:lnTo>
                    <a:pt x="102" y="24"/>
                  </a:lnTo>
                  <a:lnTo>
                    <a:pt x="96" y="30"/>
                  </a:lnTo>
                  <a:lnTo>
                    <a:pt x="0" y="30"/>
                  </a:lnTo>
                  <a:lnTo>
                    <a:pt x="6" y="54"/>
                  </a:lnTo>
                  <a:lnTo>
                    <a:pt x="6" y="66"/>
                  </a:lnTo>
                  <a:lnTo>
                    <a:pt x="6" y="96"/>
                  </a:lnTo>
                  <a:lnTo>
                    <a:pt x="6" y="114"/>
                  </a:lnTo>
                  <a:lnTo>
                    <a:pt x="12" y="120"/>
                  </a:lnTo>
                  <a:lnTo>
                    <a:pt x="18" y="126"/>
                  </a:lnTo>
                  <a:lnTo>
                    <a:pt x="18" y="150"/>
                  </a:lnTo>
                  <a:lnTo>
                    <a:pt x="18" y="162"/>
                  </a:lnTo>
                  <a:lnTo>
                    <a:pt x="18" y="174"/>
                  </a:lnTo>
                  <a:lnTo>
                    <a:pt x="18" y="180"/>
                  </a:lnTo>
                  <a:lnTo>
                    <a:pt x="24" y="192"/>
                  </a:lnTo>
                  <a:lnTo>
                    <a:pt x="24" y="204"/>
                  </a:lnTo>
                  <a:lnTo>
                    <a:pt x="24" y="222"/>
                  </a:lnTo>
                  <a:lnTo>
                    <a:pt x="30" y="228"/>
                  </a:lnTo>
                  <a:lnTo>
                    <a:pt x="36" y="240"/>
                  </a:lnTo>
                  <a:lnTo>
                    <a:pt x="36" y="258"/>
                  </a:lnTo>
                  <a:lnTo>
                    <a:pt x="36" y="264"/>
                  </a:lnTo>
                  <a:lnTo>
                    <a:pt x="24" y="276"/>
                  </a:lnTo>
                  <a:lnTo>
                    <a:pt x="18" y="282"/>
                  </a:lnTo>
                  <a:lnTo>
                    <a:pt x="18" y="288"/>
                  </a:lnTo>
                  <a:lnTo>
                    <a:pt x="30" y="300"/>
                  </a:lnTo>
                  <a:lnTo>
                    <a:pt x="36" y="306"/>
                  </a:lnTo>
                  <a:lnTo>
                    <a:pt x="42" y="306"/>
                  </a:lnTo>
                  <a:lnTo>
                    <a:pt x="42" y="336"/>
                  </a:lnTo>
                  <a:lnTo>
                    <a:pt x="36" y="408"/>
                  </a:lnTo>
                  <a:lnTo>
                    <a:pt x="42" y="438"/>
                  </a:lnTo>
                  <a:lnTo>
                    <a:pt x="42" y="444"/>
                  </a:lnTo>
                  <a:lnTo>
                    <a:pt x="102" y="444"/>
                  </a:lnTo>
                  <a:lnTo>
                    <a:pt x="300" y="444"/>
                  </a:lnTo>
                  <a:lnTo>
                    <a:pt x="324" y="438"/>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79" name="Google Shape;547;p10">
              <a:extLst>
                <a:ext uri="{FF2B5EF4-FFF2-40B4-BE49-F238E27FC236}">
                  <a16:creationId xmlns:a16="http://schemas.microsoft.com/office/drawing/2014/main" id="{C22ED605-99F6-6747-AA5E-E83C08C85A7C}"/>
                </a:ext>
              </a:extLst>
            </p:cNvPr>
            <p:cNvSpPr/>
            <p:nvPr/>
          </p:nvSpPr>
          <p:spPr>
            <a:xfrm>
              <a:off x="3770424" y="2705466"/>
              <a:ext cx="487325" cy="350487"/>
            </a:xfrm>
            <a:custGeom>
              <a:avLst/>
              <a:gdLst/>
              <a:ahLst/>
              <a:cxnLst/>
              <a:rect l="l" t="t" r="r" b="b"/>
              <a:pathLst>
                <a:path w="360" h="240" extrusionOk="0">
                  <a:moveTo>
                    <a:pt x="42" y="228"/>
                  </a:moveTo>
                  <a:lnTo>
                    <a:pt x="42" y="204"/>
                  </a:lnTo>
                  <a:lnTo>
                    <a:pt x="42" y="198"/>
                  </a:lnTo>
                  <a:lnTo>
                    <a:pt x="42" y="192"/>
                  </a:lnTo>
                  <a:lnTo>
                    <a:pt x="42" y="186"/>
                  </a:lnTo>
                  <a:lnTo>
                    <a:pt x="36" y="168"/>
                  </a:lnTo>
                  <a:lnTo>
                    <a:pt x="36" y="162"/>
                  </a:lnTo>
                  <a:lnTo>
                    <a:pt x="30" y="162"/>
                  </a:lnTo>
                  <a:lnTo>
                    <a:pt x="30" y="150"/>
                  </a:lnTo>
                  <a:lnTo>
                    <a:pt x="30" y="126"/>
                  </a:lnTo>
                  <a:lnTo>
                    <a:pt x="18" y="120"/>
                  </a:lnTo>
                  <a:lnTo>
                    <a:pt x="12" y="114"/>
                  </a:lnTo>
                  <a:lnTo>
                    <a:pt x="12" y="108"/>
                  </a:lnTo>
                  <a:lnTo>
                    <a:pt x="12" y="102"/>
                  </a:lnTo>
                  <a:lnTo>
                    <a:pt x="12" y="96"/>
                  </a:lnTo>
                  <a:lnTo>
                    <a:pt x="12" y="90"/>
                  </a:lnTo>
                  <a:lnTo>
                    <a:pt x="6" y="78"/>
                  </a:lnTo>
                  <a:lnTo>
                    <a:pt x="0" y="66"/>
                  </a:lnTo>
                  <a:lnTo>
                    <a:pt x="0" y="60"/>
                  </a:lnTo>
                  <a:lnTo>
                    <a:pt x="12" y="30"/>
                  </a:lnTo>
                  <a:lnTo>
                    <a:pt x="0" y="30"/>
                  </a:lnTo>
                  <a:lnTo>
                    <a:pt x="0" y="24"/>
                  </a:lnTo>
                  <a:lnTo>
                    <a:pt x="6" y="24"/>
                  </a:lnTo>
                  <a:lnTo>
                    <a:pt x="6" y="18"/>
                  </a:lnTo>
                  <a:lnTo>
                    <a:pt x="0" y="12"/>
                  </a:lnTo>
                  <a:lnTo>
                    <a:pt x="0" y="6"/>
                  </a:lnTo>
                  <a:lnTo>
                    <a:pt x="12" y="6"/>
                  </a:lnTo>
                  <a:lnTo>
                    <a:pt x="72" y="6"/>
                  </a:lnTo>
                  <a:lnTo>
                    <a:pt x="270" y="6"/>
                  </a:lnTo>
                  <a:lnTo>
                    <a:pt x="294" y="0"/>
                  </a:lnTo>
                  <a:lnTo>
                    <a:pt x="300" y="12"/>
                  </a:lnTo>
                  <a:lnTo>
                    <a:pt x="300" y="18"/>
                  </a:lnTo>
                  <a:lnTo>
                    <a:pt x="300" y="24"/>
                  </a:lnTo>
                  <a:lnTo>
                    <a:pt x="300" y="36"/>
                  </a:lnTo>
                  <a:lnTo>
                    <a:pt x="300" y="42"/>
                  </a:lnTo>
                  <a:lnTo>
                    <a:pt x="306" y="54"/>
                  </a:lnTo>
                  <a:lnTo>
                    <a:pt x="306" y="60"/>
                  </a:lnTo>
                  <a:lnTo>
                    <a:pt x="318" y="66"/>
                  </a:lnTo>
                  <a:lnTo>
                    <a:pt x="324" y="66"/>
                  </a:lnTo>
                  <a:lnTo>
                    <a:pt x="330" y="66"/>
                  </a:lnTo>
                  <a:lnTo>
                    <a:pt x="330" y="78"/>
                  </a:lnTo>
                  <a:lnTo>
                    <a:pt x="336" y="78"/>
                  </a:lnTo>
                  <a:lnTo>
                    <a:pt x="342" y="90"/>
                  </a:lnTo>
                  <a:lnTo>
                    <a:pt x="342" y="96"/>
                  </a:lnTo>
                  <a:lnTo>
                    <a:pt x="348" y="96"/>
                  </a:lnTo>
                  <a:lnTo>
                    <a:pt x="354" y="102"/>
                  </a:lnTo>
                  <a:lnTo>
                    <a:pt x="360" y="102"/>
                  </a:lnTo>
                  <a:lnTo>
                    <a:pt x="360" y="114"/>
                  </a:lnTo>
                  <a:lnTo>
                    <a:pt x="360" y="120"/>
                  </a:lnTo>
                  <a:lnTo>
                    <a:pt x="354" y="132"/>
                  </a:lnTo>
                  <a:lnTo>
                    <a:pt x="348" y="132"/>
                  </a:lnTo>
                  <a:lnTo>
                    <a:pt x="348" y="138"/>
                  </a:lnTo>
                  <a:lnTo>
                    <a:pt x="348" y="144"/>
                  </a:lnTo>
                  <a:lnTo>
                    <a:pt x="348" y="150"/>
                  </a:lnTo>
                  <a:lnTo>
                    <a:pt x="336" y="150"/>
                  </a:lnTo>
                  <a:lnTo>
                    <a:pt x="336" y="156"/>
                  </a:lnTo>
                  <a:lnTo>
                    <a:pt x="324" y="156"/>
                  </a:lnTo>
                  <a:lnTo>
                    <a:pt x="312" y="162"/>
                  </a:lnTo>
                  <a:lnTo>
                    <a:pt x="312" y="174"/>
                  </a:lnTo>
                  <a:lnTo>
                    <a:pt x="312" y="180"/>
                  </a:lnTo>
                  <a:lnTo>
                    <a:pt x="318" y="192"/>
                  </a:lnTo>
                  <a:lnTo>
                    <a:pt x="318" y="198"/>
                  </a:lnTo>
                  <a:lnTo>
                    <a:pt x="312" y="204"/>
                  </a:lnTo>
                  <a:lnTo>
                    <a:pt x="312" y="210"/>
                  </a:lnTo>
                  <a:lnTo>
                    <a:pt x="312" y="216"/>
                  </a:lnTo>
                  <a:lnTo>
                    <a:pt x="306" y="222"/>
                  </a:lnTo>
                  <a:lnTo>
                    <a:pt x="294" y="222"/>
                  </a:lnTo>
                  <a:lnTo>
                    <a:pt x="294" y="234"/>
                  </a:lnTo>
                  <a:lnTo>
                    <a:pt x="300" y="234"/>
                  </a:lnTo>
                  <a:lnTo>
                    <a:pt x="294" y="240"/>
                  </a:lnTo>
                  <a:lnTo>
                    <a:pt x="282" y="228"/>
                  </a:lnTo>
                  <a:lnTo>
                    <a:pt x="276" y="222"/>
                  </a:lnTo>
                  <a:lnTo>
                    <a:pt x="48" y="228"/>
                  </a:lnTo>
                  <a:lnTo>
                    <a:pt x="42" y="228"/>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80" name="Google Shape;548;p10">
              <a:extLst>
                <a:ext uri="{FF2B5EF4-FFF2-40B4-BE49-F238E27FC236}">
                  <a16:creationId xmlns:a16="http://schemas.microsoft.com/office/drawing/2014/main" id="{D4672687-1D9D-2944-B7E2-B9C8CD3BB136}"/>
                </a:ext>
              </a:extLst>
            </p:cNvPr>
            <p:cNvSpPr/>
            <p:nvPr/>
          </p:nvSpPr>
          <p:spPr>
            <a:xfrm>
              <a:off x="3835401" y="3029667"/>
              <a:ext cx="544179" cy="508207"/>
            </a:xfrm>
            <a:custGeom>
              <a:avLst/>
              <a:gdLst/>
              <a:ahLst/>
              <a:cxnLst/>
              <a:rect l="l" t="t" r="r" b="b"/>
              <a:pathLst>
                <a:path w="402" h="348" extrusionOk="0">
                  <a:moveTo>
                    <a:pt x="72" y="324"/>
                  </a:moveTo>
                  <a:lnTo>
                    <a:pt x="66" y="282"/>
                  </a:lnTo>
                  <a:lnTo>
                    <a:pt x="66" y="120"/>
                  </a:lnTo>
                  <a:lnTo>
                    <a:pt x="54" y="120"/>
                  </a:lnTo>
                  <a:lnTo>
                    <a:pt x="48" y="108"/>
                  </a:lnTo>
                  <a:lnTo>
                    <a:pt x="48" y="102"/>
                  </a:lnTo>
                  <a:lnTo>
                    <a:pt x="48" y="96"/>
                  </a:lnTo>
                  <a:lnTo>
                    <a:pt x="36" y="90"/>
                  </a:lnTo>
                  <a:lnTo>
                    <a:pt x="36" y="84"/>
                  </a:lnTo>
                  <a:lnTo>
                    <a:pt x="48" y="78"/>
                  </a:lnTo>
                  <a:lnTo>
                    <a:pt x="48" y="72"/>
                  </a:lnTo>
                  <a:lnTo>
                    <a:pt x="48" y="66"/>
                  </a:lnTo>
                  <a:lnTo>
                    <a:pt x="42" y="66"/>
                  </a:lnTo>
                  <a:lnTo>
                    <a:pt x="42" y="60"/>
                  </a:lnTo>
                  <a:lnTo>
                    <a:pt x="36" y="66"/>
                  </a:lnTo>
                  <a:lnTo>
                    <a:pt x="30" y="60"/>
                  </a:lnTo>
                  <a:lnTo>
                    <a:pt x="18" y="54"/>
                  </a:lnTo>
                  <a:lnTo>
                    <a:pt x="24" y="54"/>
                  </a:lnTo>
                  <a:lnTo>
                    <a:pt x="12" y="36"/>
                  </a:lnTo>
                  <a:lnTo>
                    <a:pt x="6" y="30"/>
                  </a:lnTo>
                  <a:lnTo>
                    <a:pt x="6" y="24"/>
                  </a:lnTo>
                  <a:lnTo>
                    <a:pt x="0" y="6"/>
                  </a:lnTo>
                  <a:lnTo>
                    <a:pt x="228" y="0"/>
                  </a:lnTo>
                  <a:lnTo>
                    <a:pt x="234" y="6"/>
                  </a:lnTo>
                  <a:lnTo>
                    <a:pt x="246" y="18"/>
                  </a:lnTo>
                  <a:lnTo>
                    <a:pt x="246" y="24"/>
                  </a:lnTo>
                  <a:lnTo>
                    <a:pt x="240" y="30"/>
                  </a:lnTo>
                  <a:lnTo>
                    <a:pt x="240" y="48"/>
                  </a:lnTo>
                  <a:lnTo>
                    <a:pt x="258" y="78"/>
                  </a:lnTo>
                  <a:lnTo>
                    <a:pt x="282" y="96"/>
                  </a:lnTo>
                  <a:lnTo>
                    <a:pt x="294" y="102"/>
                  </a:lnTo>
                  <a:lnTo>
                    <a:pt x="294" y="132"/>
                  </a:lnTo>
                  <a:lnTo>
                    <a:pt x="306" y="132"/>
                  </a:lnTo>
                  <a:lnTo>
                    <a:pt x="306" y="120"/>
                  </a:lnTo>
                  <a:lnTo>
                    <a:pt x="318" y="126"/>
                  </a:lnTo>
                  <a:lnTo>
                    <a:pt x="330" y="132"/>
                  </a:lnTo>
                  <a:lnTo>
                    <a:pt x="330" y="138"/>
                  </a:lnTo>
                  <a:lnTo>
                    <a:pt x="324" y="150"/>
                  </a:lnTo>
                  <a:lnTo>
                    <a:pt x="324" y="162"/>
                  </a:lnTo>
                  <a:lnTo>
                    <a:pt x="318" y="168"/>
                  </a:lnTo>
                  <a:lnTo>
                    <a:pt x="318" y="180"/>
                  </a:lnTo>
                  <a:lnTo>
                    <a:pt x="324" y="192"/>
                  </a:lnTo>
                  <a:lnTo>
                    <a:pt x="342" y="198"/>
                  </a:lnTo>
                  <a:lnTo>
                    <a:pt x="342" y="204"/>
                  </a:lnTo>
                  <a:lnTo>
                    <a:pt x="354" y="204"/>
                  </a:lnTo>
                  <a:lnTo>
                    <a:pt x="360" y="210"/>
                  </a:lnTo>
                  <a:lnTo>
                    <a:pt x="372" y="216"/>
                  </a:lnTo>
                  <a:lnTo>
                    <a:pt x="372" y="228"/>
                  </a:lnTo>
                  <a:lnTo>
                    <a:pt x="378" y="240"/>
                  </a:lnTo>
                  <a:lnTo>
                    <a:pt x="372" y="246"/>
                  </a:lnTo>
                  <a:lnTo>
                    <a:pt x="372" y="252"/>
                  </a:lnTo>
                  <a:lnTo>
                    <a:pt x="378" y="258"/>
                  </a:lnTo>
                  <a:lnTo>
                    <a:pt x="384" y="264"/>
                  </a:lnTo>
                  <a:lnTo>
                    <a:pt x="384" y="270"/>
                  </a:lnTo>
                  <a:lnTo>
                    <a:pt x="384" y="264"/>
                  </a:lnTo>
                  <a:lnTo>
                    <a:pt x="384" y="258"/>
                  </a:lnTo>
                  <a:lnTo>
                    <a:pt x="390" y="258"/>
                  </a:lnTo>
                  <a:lnTo>
                    <a:pt x="390" y="264"/>
                  </a:lnTo>
                  <a:lnTo>
                    <a:pt x="396" y="270"/>
                  </a:lnTo>
                  <a:lnTo>
                    <a:pt x="402" y="276"/>
                  </a:lnTo>
                  <a:lnTo>
                    <a:pt x="396" y="276"/>
                  </a:lnTo>
                  <a:lnTo>
                    <a:pt x="396" y="300"/>
                  </a:lnTo>
                  <a:lnTo>
                    <a:pt x="390" y="300"/>
                  </a:lnTo>
                  <a:lnTo>
                    <a:pt x="378" y="306"/>
                  </a:lnTo>
                  <a:lnTo>
                    <a:pt x="372" y="324"/>
                  </a:lnTo>
                  <a:lnTo>
                    <a:pt x="372" y="330"/>
                  </a:lnTo>
                  <a:lnTo>
                    <a:pt x="366" y="330"/>
                  </a:lnTo>
                  <a:lnTo>
                    <a:pt x="372" y="330"/>
                  </a:lnTo>
                  <a:lnTo>
                    <a:pt x="372" y="336"/>
                  </a:lnTo>
                  <a:lnTo>
                    <a:pt x="378" y="336"/>
                  </a:lnTo>
                  <a:lnTo>
                    <a:pt x="372" y="336"/>
                  </a:lnTo>
                  <a:lnTo>
                    <a:pt x="366" y="348"/>
                  </a:lnTo>
                  <a:lnTo>
                    <a:pt x="330" y="348"/>
                  </a:lnTo>
                  <a:lnTo>
                    <a:pt x="336" y="330"/>
                  </a:lnTo>
                  <a:lnTo>
                    <a:pt x="342" y="324"/>
                  </a:lnTo>
                  <a:lnTo>
                    <a:pt x="342" y="318"/>
                  </a:lnTo>
                  <a:lnTo>
                    <a:pt x="336" y="312"/>
                  </a:lnTo>
                  <a:lnTo>
                    <a:pt x="330" y="312"/>
                  </a:lnTo>
                  <a:lnTo>
                    <a:pt x="72" y="324"/>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81" name="Google Shape;549;p10">
              <a:extLst>
                <a:ext uri="{FF2B5EF4-FFF2-40B4-BE49-F238E27FC236}">
                  <a16:creationId xmlns:a16="http://schemas.microsoft.com/office/drawing/2014/main" id="{81E401B6-B1CB-0749-97FB-89E214E7A525}"/>
                </a:ext>
              </a:extLst>
            </p:cNvPr>
            <p:cNvSpPr/>
            <p:nvPr/>
          </p:nvSpPr>
          <p:spPr>
            <a:xfrm>
              <a:off x="3932865" y="3485300"/>
              <a:ext cx="406104" cy="403060"/>
            </a:xfrm>
            <a:custGeom>
              <a:avLst/>
              <a:gdLst/>
              <a:ahLst/>
              <a:cxnLst/>
              <a:rect l="l" t="t" r="r" b="b"/>
              <a:pathLst>
                <a:path w="300" h="276" extrusionOk="0">
                  <a:moveTo>
                    <a:pt x="222" y="258"/>
                  </a:moveTo>
                  <a:lnTo>
                    <a:pt x="222" y="258"/>
                  </a:lnTo>
                  <a:lnTo>
                    <a:pt x="222" y="252"/>
                  </a:lnTo>
                  <a:lnTo>
                    <a:pt x="216" y="240"/>
                  </a:lnTo>
                  <a:lnTo>
                    <a:pt x="216" y="234"/>
                  </a:lnTo>
                  <a:lnTo>
                    <a:pt x="210" y="228"/>
                  </a:lnTo>
                  <a:lnTo>
                    <a:pt x="216" y="222"/>
                  </a:lnTo>
                  <a:lnTo>
                    <a:pt x="216" y="216"/>
                  </a:lnTo>
                  <a:lnTo>
                    <a:pt x="222" y="216"/>
                  </a:lnTo>
                  <a:lnTo>
                    <a:pt x="216" y="210"/>
                  </a:lnTo>
                  <a:lnTo>
                    <a:pt x="222" y="210"/>
                  </a:lnTo>
                  <a:lnTo>
                    <a:pt x="222" y="204"/>
                  </a:lnTo>
                  <a:lnTo>
                    <a:pt x="222" y="198"/>
                  </a:lnTo>
                  <a:lnTo>
                    <a:pt x="222" y="192"/>
                  </a:lnTo>
                  <a:lnTo>
                    <a:pt x="228" y="192"/>
                  </a:lnTo>
                  <a:lnTo>
                    <a:pt x="228" y="186"/>
                  </a:lnTo>
                  <a:lnTo>
                    <a:pt x="234" y="180"/>
                  </a:lnTo>
                  <a:lnTo>
                    <a:pt x="234" y="174"/>
                  </a:lnTo>
                  <a:lnTo>
                    <a:pt x="246" y="162"/>
                  </a:lnTo>
                  <a:lnTo>
                    <a:pt x="252" y="156"/>
                  </a:lnTo>
                  <a:lnTo>
                    <a:pt x="252" y="138"/>
                  </a:lnTo>
                  <a:lnTo>
                    <a:pt x="258" y="132"/>
                  </a:lnTo>
                  <a:lnTo>
                    <a:pt x="264" y="126"/>
                  </a:lnTo>
                  <a:lnTo>
                    <a:pt x="270" y="114"/>
                  </a:lnTo>
                  <a:lnTo>
                    <a:pt x="264" y="114"/>
                  </a:lnTo>
                  <a:lnTo>
                    <a:pt x="270" y="108"/>
                  </a:lnTo>
                  <a:lnTo>
                    <a:pt x="276" y="108"/>
                  </a:lnTo>
                  <a:lnTo>
                    <a:pt x="276" y="102"/>
                  </a:lnTo>
                  <a:lnTo>
                    <a:pt x="276" y="96"/>
                  </a:lnTo>
                  <a:lnTo>
                    <a:pt x="276" y="90"/>
                  </a:lnTo>
                  <a:lnTo>
                    <a:pt x="276" y="84"/>
                  </a:lnTo>
                  <a:lnTo>
                    <a:pt x="282" y="72"/>
                  </a:lnTo>
                  <a:lnTo>
                    <a:pt x="288" y="66"/>
                  </a:lnTo>
                  <a:lnTo>
                    <a:pt x="288" y="60"/>
                  </a:lnTo>
                  <a:lnTo>
                    <a:pt x="282" y="60"/>
                  </a:lnTo>
                  <a:lnTo>
                    <a:pt x="288" y="60"/>
                  </a:lnTo>
                  <a:lnTo>
                    <a:pt x="288" y="54"/>
                  </a:lnTo>
                  <a:lnTo>
                    <a:pt x="300" y="48"/>
                  </a:lnTo>
                  <a:lnTo>
                    <a:pt x="300" y="42"/>
                  </a:lnTo>
                  <a:lnTo>
                    <a:pt x="294" y="36"/>
                  </a:lnTo>
                  <a:lnTo>
                    <a:pt x="258" y="36"/>
                  </a:lnTo>
                  <a:lnTo>
                    <a:pt x="264" y="18"/>
                  </a:lnTo>
                  <a:lnTo>
                    <a:pt x="270" y="12"/>
                  </a:lnTo>
                  <a:lnTo>
                    <a:pt x="270" y="6"/>
                  </a:lnTo>
                  <a:lnTo>
                    <a:pt x="264" y="0"/>
                  </a:lnTo>
                  <a:lnTo>
                    <a:pt x="258" y="0"/>
                  </a:lnTo>
                  <a:lnTo>
                    <a:pt x="0" y="12"/>
                  </a:lnTo>
                  <a:lnTo>
                    <a:pt x="12" y="96"/>
                  </a:lnTo>
                  <a:lnTo>
                    <a:pt x="6" y="228"/>
                  </a:lnTo>
                  <a:lnTo>
                    <a:pt x="12" y="234"/>
                  </a:lnTo>
                  <a:lnTo>
                    <a:pt x="30" y="234"/>
                  </a:lnTo>
                  <a:lnTo>
                    <a:pt x="36" y="234"/>
                  </a:lnTo>
                  <a:lnTo>
                    <a:pt x="36" y="276"/>
                  </a:lnTo>
                  <a:lnTo>
                    <a:pt x="216" y="270"/>
                  </a:lnTo>
                  <a:lnTo>
                    <a:pt x="222" y="258"/>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82" name="Google Shape;550;p10">
              <a:extLst>
                <a:ext uri="{FF2B5EF4-FFF2-40B4-BE49-F238E27FC236}">
                  <a16:creationId xmlns:a16="http://schemas.microsoft.com/office/drawing/2014/main" id="{A9EC0BBC-9971-5C4E-8A76-FFD75E3B38F8}"/>
                </a:ext>
              </a:extLst>
            </p:cNvPr>
            <p:cNvSpPr/>
            <p:nvPr/>
          </p:nvSpPr>
          <p:spPr>
            <a:xfrm>
              <a:off x="3981597" y="3879598"/>
              <a:ext cx="454837" cy="438110"/>
            </a:xfrm>
            <a:custGeom>
              <a:avLst/>
              <a:gdLst/>
              <a:ahLst/>
              <a:cxnLst/>
              <a:rect l="l" t="t" r="r" b="b"/>
              <a:pathLst>
                <a:path w="336" h="300" extrusionOk="0">
                  <a:moveTo>
                    <a:pt x="30" y="228"/>
                  </a:moveTo>
                  <a:lnTo>
                    <a:pt x="30" y="216"/>
                  </a:lnTo>
                  <a:lnTo>
                    <a:pt x="24" y="210"/>
                  </a:lnTo>
                  <a:lnTo>
                    <a:pt x="30" y="198"/>
                  </a:lnTo>
                  <a:lnTo>
                    <a:pt x="24" y="198"/>
                  </a:lnTo>
                  <a:lnTo>
                    <a:pt x="24" y="186"/>
                  </a:lnTo>
                  <a:lnTo>
                    <a:pt x="36" y="174"/>
                  </a:lnTo>
                  <a:lnTo>
                    <a:pt x="36" y="156"/>
                  </a:lnTo>
                  <a:lnTo>
                    <a:pt x="30" y="144"/>
                  </a:lnTo>
                  <a:lnTo>
                    <a:pt x="30" y="138"/>
                  </a:lnTo>
                  <a:lnTo>
                    <a:pt x="24" y="126"/>
                  </a:lnTo>
                  <a:lnTo>
                    <a:pt x="18" y="120"/>
                  </a:lnTo>
                  <a:lnTo>
                    <a:pt x="18" y="96"/>
                  </a:lnTo>
                  <a:lnTo>
                    <a:pt x="6" y="78"/>
                  </a:lnTo>
                  <a:lnTo>
                    <a:pt x="0" y="6"/>
                  </a:lnTo>
                  <a:lnTo>
                    <a:pt x="180" y="0"/>
                  </a:lnTo>
                  <a:lnTo>
                    <a:pt x="180" y="6"/>
                  </a:lnTo>
                  <a:lnTo>
                    <a:pt x="186" y="6"/>
                  </a:lnTo>
                  <a:lnTo>
                    <a:pt x="186" y="12"/>
                  </a:lnTo>
                  <a:lnTo>
                    <a:pt x="186" y="18"/>
                  </a:lnTo>
                  <a:lnTo>
                    <a:pt x="192" y="18"/>
                  </a:lnTo>
                  <a:lnTo>
                    <a:pt x="186" y="24"/>
                  </a:lnTo>
                  <a:lnTo>
                    <a:pt x="186" y="30"/>
                  </a:lnTo>
                  <a:lnTo>
                    <a:pt x="192" y="30"/>
                  </a:lnTo>
                  <a:lnTo>
                    <a:pt x="192" y="36"/>
                  </a:lnTo>
                  <a:lnTo>
                    <a:pt x="192" y="42"/>
                  </a:lnTo>
                  <a:lnTo>
                    <a:pt x="192" y="48"/>
                  </a:lnTo>
                  <a:lnTo>
                    <a:pt x="198" y="48"/>
                  </a:lnTo>
                  <a:lnTo>
                    <a:pt x="198" y="54"/>
                  </a:lnTo>
                  <a:lnTo>
                    <a:pt x="198" y="60"/>
                  </a:lnTo>
                  <a:lnTo>
                    <a:pt x="192" y="60"/>
                  </a:lnTo>
                  <a:lnTo>
                    <a:pt x="186" y="60"/>
                  </a:lnTo>
                  <a:lnTo>
                    <a:pt x="186" y="66"/>
                  </a:lnTo>
                  <a:lnTo>
                    <a:pt x="192" y="66"/>
                  </a:lnTo>
                  <a:lnTo>
                    <a:pt x="186" y="72"/>
                  </a:lnTo>
                  <a:lnTo>
                    <a:pt x="186" y="78"/>
                  </a:lnTo>
                  <a:lnTo>
                    <a:pt x="186" y="90"/>
                  </a:lnTo>
                  <a:lnTo>
                    <a:pt x="180" y="84"/>
                  </a:lnTo>
                  <a:lnTo>
                    <a:pt x="174" y="102"/>
                  </a:lnTo>
                  <a:lnTo>
                    <a:pt x="168" y="108"/>
                  </a:lnTo>
                  <a:lnTo>
                    <a:pt x="174" y="108"/>
                  </a:lnTo>
                  <a:lnTo>
                    <a:pt x="168" y="114"/>
                  </a:lnTo>
                  <a:lnTo>
                    <a:pt x="168" y="120"/>
                  </a:lnTo>
                  <a:lnTo>
                    <a:pt x="162" y="126"/>
                  </a:lnTo>
                  <a:lnTo>
                    <a:pt x="168" y="126"/>
                  </a:lnTo>
                  <a:lnTo>
                    <a:pt x="168" y="132"/>
                  </a:lnTo>
                  <a:lnTo>
                    <a:pt x="156" y="138"/>
                  </a:lnTo>
                  <a:lnTo>
                    <a:pt x="156" y="144"/>
                  </a:lnTo>
                  <a:lnTo>
                    <a:pt x="162" y="144"/>
                  </a:lnTo>
                  <a:lnTo>
                    <a:pt x="162" y="150"/>
                  </a:lnTo>
                  <a:lnTo>
                    <a:pt x="162" y="156"/>
                  </a:lnTo>
                  <a:lnTo>
                    <a:pt x="282" y="144"/>
                  </a:lnTo>
                  <a:lnTo>
                    <a:pt x="282" y="162"/>
                  </a:lnTo>
                  <a:lnTo>
                    <a:pt x="276" y="168"/>
                  </a:lnTo>
                  <a:lnTo>
                    <a:pt x="276" y="180"/>
                  </a:lnTo>
                  <a:lnTo>
                    <a:pt x="282" y="180"/>
                  </a:lnTo>
                  <a:lnTo>
                    <a:pt x="294" y="198"/>
                  </a:lnTo>
                  <a:lnTo>
                    <a:pt x="294" y="204"/>
                  </a:lnTo>
                  <a:lnTo>
                    <a:pt x="288" y="210"/>
                  </a:lnTo>
                  <a:lnTo>
                    <a:pt x="276" y="204"/>
                  </a:lnTo>
                  <a:lnTo>
                    <a:pt x="270" y="204"/>
                  </a:lnTo>
                  <a:lnTo>
                    <a:pt x="270" y="198"/>
                  </a:lnTo>
                  <a:lnTo>
                    <a:pt x="264" y="192"/>
                  </a:lnTo>
                  <a:lnTo>
                    <a:pt x="258" y="192"/>
                  </a:lnTo>
                  <a:lnTo>
                    <a:pt x="252" y="198"/>
                  </a:lnTo>
                  <a:lnTo>
                    <a:pt x="246" y="204"/>
                  </a:lnTo>
                  <a:lnTo>
                    <a:pt x="240" y="216"/>
                  </a:lnTo>
                  <a:lnTo>
                    <a:pt x="240" y="222"/>
                  </a:lnTo>
                  <a:lnTo>
                    <a:pt x="258" y="222"/>
                  </a:lnTo>
                  <a:lnTo>
                    <a:pt x="270" y="222"/>
                  </a:lnTo>
                  <a:lnTo>
                    <a:pt x="276" y="216"/>
                  </a:lnTo>
                  <a:lnTo>
                    <a:pt x="282" y="216"/>
                  </a:lnTo>
                  <a:lnTo>
                    <a:pt x="288" y="210"/>
                  </a:lnTo>
                  <a:lnTo>
                    <a:pt x="294" y="216"/>
                  </a:lnTo>
                  <a:lnTo>
                    <a:pt x="288" y="222"/>
                  </a:lnTo>
                  <a:lnTo>
                    <a:pt x="282" y="222"/>
                  </a:lnTo>
                  <a:lnTo>
                    <a:pt x="282" y="228"/>
                  </a:lnTo>
                  <a:lnTo>
                    <a:pt x="288" y="228"/>
                  </a:lnTo>
                  <a:lnTo>
                    <a:pt x="294" y="228"/>
                  </a:lnTo>
                  <a:lnTo>
                    <a:pt x="300" y="228"/>
                  </a:lnTo>
                  <a:lnTo>
                    <a:pt x="300" y="222"/>
                  </a:lnTo>
                  <a:lnTo>
                    <a:pt x="306" y="216"/>
                  </a:lnTo>
                  <a:lnTo>
                    <a:pt x="306" y="222"/>
                  </a:lnTo>
                  <a:lnTo>
                    <a:pt x="312" y="222"/>
                  </a:lnTo>
                  <a:lnTo>
                    <a:pt x="306" y="234"/>
                  </a:lnTo>
                  <a:lnTo>
                    <a:pt x="312" y="234"/>
                  </a:lnTo>
                  <a:lnTo>
                    <a:pt x="318" y="234"/>
                  </a:lnTo>
                  <a:lnTo>
                    <a:pt x="318" y="240"/>
                  </a:lnTo>
                  <a:lnTo>
                    <a:pt x="306" y="240"/>
                  </a:lnTo>
                  <a:lnTo>
                    <a:pt x="294" y="240"/>
                  </a:lnTo>
                  <a:lnTo>
                    <a:pt x="294" y="252"/>
                  </a:lnTo>
                  <a:lnTo>
                    <a:pt x="294" y="258"/>
                  </a:lnTo>
                  <a:lnTo>
                    <a:pt x="294" y="264"/>
                  </a:lnTo>
                  <a:lnTo>
                    <a:pt x="300" y="264"/>
                  </a:lnTo>
                  <a:lnTo>
                    <a:pt x="306" y="264"/>
                  </a:lnTo>
                  <a:lnTo>
                    <a:pt x="306" y="270"/>
                  </a:lnTo>
                  <a:lnTo>
                    <a:pt x="318" y="270"/>
                  </a:lnTo>
                  <a:lnTo>
                    <a:pt x="330" y="276"/>
                  </a:lnTo>
                  <a:lnTo>
                    <a:pt x="330" y="282"/>
                  </a:lnTo>
                  <a:lnTo>
                    <a:pt x="336" y="282"/>
                  </a:lnTo>
                  <a:lnTo>
                    <a:pt x="336" y="288"/>
                  </a:lnTo>
                  <a:lnTo>
                    <a:pt x="330" y="288"/>
                  </a:lnTo>
                  <a:lnTo>
                    <a:pt x="330" y="294"/>
                  </a:lnTo>
                  <a:lnTo>
                    <a:pt x="324" y="288"/>
                  </a:lnTo>
                  <a:lnTo>
                    <a:pt x="318" y="300"/>
                  </a:lnTo>
                  <a:lnTo>
                    <a:pt x="318" y="294"/>
                  </a:lnTo>
                  <a:lnTo>
                    <a:pt x="318" y="288"/>
                  </a:lnTo>
                  <a:lnTo>
                    <a:pt x="312" y="282"/>
                  </a:lnTo>
                  <a:lnTo>
                    <a:pt x="300" y="276"/>
                  </a:lnTo>
                  <a:lnTo>
                    <a:pt x="288" y="276"/>
                  </a:lnTo>
                  <a:lnTo>
                    <a:pt x="288" y="270"/>
                  </a:lnTo>
                  <a:lnTo>
                    <a:pt x="282" y="264"/>
                  </a:lnTo>
                  <a:lnTo>
                    <a:pt x="276" y="264"/>
                  </a:lnTo>
                  <a:lnTo>
                    <a:pt x="264" y="258"/>
                  </a:lnTo>
                  <a:lnTo>
                    <a:pt x="270" y="270"/>
                  </a:lnTo>
                  <a:lnTo>
                    <a:pt x="270" y="276"/>
                  </a:lnTo>
                  <a:lnTo>
                    <a:pt x="270" y="270"/>
                  </a:lnTo>
                  <a:lnTo>
                    <a:pt x="264" y="270"/>
                  </a:lnTo>
                  <a:lnTo>
                    <a:pt x="264" y="276"/>
                  </a:lnTo>
                  <a:lnTo>
                    <a:pt x="264" y="282"/>
                  </a:lnTo>
                  <a:lnTo>
                    <a:pt x="270" y="288"/>
                  </a:lnTo>
                  <a:lnTo>
                    <a:pt x="264" y="294"/>
                  </a:lnTo>
                  <a:lnTo>
                    <a:pt x="258" y="294"/>
                  </a:lnTo>
                  <a:lnTo>
                    <a:pt x="258" y="288"/>
                  </a:lnTo>
                  <a:lnTo>
                    <a:pt x="252" y="276"/>
                  </a:lnTo>
                  <a:lnTo>
                    <a:pt x="246" y="276"/>
                  </a:lnTo>
                  <a:lnTo>
                    <a:pt x="240" y="282"/>
                  </a:lnTo>
                  <a:lnTo>
                    <a:pt x="234" y="276"/>
                  </a:lnTo>
                  <a:lnTo>
                    <a:pt x="234" y="282"/>
                  </a:lnTo>
                  <a:lnTo>
                    <a:pt x="228" y="294"/>
                  </a:lnTo>
                  <a:lnTo>
                    <a:pt x="222" y="294"/>
                  </a:lnTo>
                  <a:lnTo>
                    <a:pt x="216" y="294"/>
                  </a:lnTo>
                  <a:lnTo>
                    <a:pt x="216" y="288"/>
                  </a:lnTo>
                  <a:lnTo>
                    <a:pt x="216" y="282"/>
                  </a:lnTo>
                  <a:lnTo>
                    <a:pt x="222" y="282"/>
                  </a:lnTo>
                  <a:lnTo>
                    <a:pt x="210" y="282"/>
                  </a:lnTo>
                  <a:lnTo>
                    <a:pt x="210" y="288"/>
                  </a:lnTo>
                  <a:lnTo>
                    <a:pt x="198" y="288"/>
                  </a:lnTo>
                  <a:lnTo>
                    <a:pt x="204" y="282"/>
                  </a:lnTo>
                  <a:lnTo>
                    <a:pt x="186" y="264"/>
                  </a:lnTo>
                  <a:lnTo>
                    <a:pt x="174" y="264"/>
                  </a:lnTo>
                  <a:lnTo>
                    <a:pt x="168" y="264"/>
                  </a:lnTo>
                  <a:lnTo>
                    <a:pt x="168" y="258"/>
                  </a:lnTo>
                  <a:lnTo>
                    <a:pt x="168" y="252"/>
                  </a:lnTo>
                  <a:lnTo>
                    <a:pt x="162" y="246"/>
                  </a:lnTo>
                  <a:lnTo>
                    <a:pt x="156" y="246"/>
                  </a:lnTo>
                  <a:lnTo>
                    <a:pt x="156" y="252"/>
                  </a:lnTo>
                  <a:lnTo>
                    <a:pt x="150" y="252"/>
                  </a:lnTo>
                  <a:lnTo>
                    <a:pt x="150" y="246"/>
                  </a:lnTo>
                  <a:lnTo>
                    <a:pt x="150" y="240"/>
                  </a:lnTo>
                  <a:lnTo>
                    <a:pt x="144" y="246"/>
                  </a:lnTo>
                  <a:lnTo>
                    <a:pt x="132" y="252"/>
                  </a:lnTo>
                  <a:lnTo>
                    <a:pt x="126" y="252"/>
                  </a:lnTo>
                  <a:lnTo>
                    <a:pt x="138" y="258"/>
                  </a:lnTo>
                  <a:lnTo>
                    <a:pt x="138" y="264"/>
                  </a:lnTo>
                  <a:lnTo>
                    <a:pt x="126" y="270"/>
                  </a:lnTo>
                  <a:lnTo>
                    <a:pt x="108" y="264"/>
                  </a:lnTo>
                  <a:lnTo>
                    <a:pt x="78" y="264"/>
                  </a:lnTo>
                  <a:lnTo>
                    <a:pt x="66" y="252"/>
                  </a:lnTo>
                  <a:lnTo>
                    <a:pt x="54" y="252"/>
                  </a:lnTo>
                  <a:lnTo>
                    <a:pt x="54" y="246"/>
                  </a:lnTo>
                  <a:lnTo>
                    <a:pt x="60" y="240"/>
                  </a:lnTo>
                  <a:lnTo>
                    <a:pt x="54" y="228"/>
                  </a:lnTo>
                  <a:lnTo>
                    <a:pt x="48" y="234"/>
                  </a:lnTo>
                  <a:lnTo>
                    <a:pt x="54" y="240"/>
                  </a:lnTo>
                  <a:lnTo>
                    <a:pt x="48" y="240"/>
                  </a:lnTo>
                  <a:lnTo>
                    <a:pt x="48" y="246"/>
                  </a:lnTo>
                  <a:lnTo>
                    <a:pt x="54" y="246"/>
                  </a:lnTo>
                  <a:lnTo>
                    <a:pt x="48" y="252"/>
                  </a:lnTo>
                  <a:lnTo>
                    <a:pt x="30" y="252"/>
                  </a:lnTo>
                  <a:lnTo>
                    <a:pt x="24" y="258"/>
                  </a:lnTo>
                  <a:lnTo>
                    <a:pt x="18" y="252"/>
                  </a:lnTo>
                  <a:lnTo>
                    <a:pt x="24" y="240"/>
                  </a:lnTo>
                  <a:lnTo>
                    <a:pt x="24" y="234"/>
                  </a:lnTo>
                  <a:lnTo>
                    <a:pt x="30" y="228"/>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83" name="Google Shape;551;p10">
              <a:extLst>
                <a:ext uri="{FF2B5EF4-FFF2-40B4-BE49-F238E27FC236}">
                  <a16:creationId xmlns:a16="http://schemas.microsoft.com/office/drawing/2014/main" id="{4028F0E1-E37F-D844-9135-D21C9C9AADE6}"/>
                </a:ext>
              </a:extLst>
            </p:cNvPr>
            <p:cNvSpPr/>
            <p:nvPr/>
          </p:nvSpPr>
          <p:spPr>
            <a:xfrm>
              <a:off x="4038452" y="2319929"/>
              <a:ext cx="422349" cy="499445"/>
            </a:xfrm>
            <a:custGeom>
              <a:avLst/>
              <a:gdLst/>
              <a:ahLst/>
              <a:cxnLst/>
              <a:rect l="l" t="t" r="r" b="b"/>
              <a:pathLst>
                <a:path w="312" h="342" extrusionOk="0">
                  <a:moveTo>
                    <a:pt x="132" y="336"/>
                  </a:moveTo>
                  <a:lnTo>
                    <a:pt x="126" y="330"/>
                  </a:lnTo>
                  <a:lnTo>
                    <a:pt x="120" y="330"/>
                  </a:lnTo>
                  <a:lnTo>
                    <a:pt x="108" y="324"/>
                  </a:lnTo>
                  <a:lnTo>
                    <a:pt x="108" y="318"/>
                  </a:lnTo>
                  <a:lnTo>
                    <a:pt x="102" y="306"/>
                  </a:lnTo>
                  <a:lnTo>
                    <a:pt x="102" y="300"/>
                  </a:lnTo>
                  <a:lnTo>
                    <a:pt x="102" y="294"/>
                  </a:lnTo>
                  <a:lnTo>
                    <a:pt x="102" y="288"/>
                  </a:lnTo>
                  <a:lnTo>
                    <a:pt x="102" y="282"/>
                  </a:lnTo>
                  <a:lnTo>
                    <a:pt x="102" y="276"/>
                  </a:lnTo>
                  <a:lnTo>
                    <a:pt x="96" y="264"/>
                  </a:lnTo>
                  <a:lnTo>
                    <a:pt x="96" y="258"/>
                  </a:lnTo>
                  <a:lnTo>
                    <a:pt x="90" y="234"/>
                  </a:lnTo>
                  <a:lnTo>
                    <a:pt x="72" y="228"/>
                  </a:lnTo>
                  <a:lnTo>
                    <a:pt x="54" y="210"/>
                  </a:lnTo>
                  <a:lnTo>
                    <a:pt x="54" y="198"/>
                  </a:lnTo>
                  <a:lnTo>
                    <a:pt x="36" y="192"/>
                  </a:lnTo>
                  <a:lnTo>
                    <a:pt x="30" y="186"/>
                  </a:lnTo>
                  <a:lnTo>
                    <a:pt x="24" y="186"/>
                  </a:lnTo>
                  <a:lnTo>
                    <a:pt x="18" y="186"/>
                  </a:lnTo>
                  <a:lnTo>
                    <a:pt x="6" y="174"/>
                  </a:lnTo>
                  <a:lnTo>
                    <a:pt x="6" y="168"/>
                  </a:lnTo>
                  <a:lnTo>
                    <a:pt x="12" y="162"/>
                  </a:lnTo>
                  <a:lnTo>
                    <a:pt x="12" y="156"/>
                  </a:lnTo>
                  <a:lnTo>
                    <a:pt x="6" y="150"/>
                  </a:lnTo>
                  <a:lnTo>
                    <a:pt x="6" y="144"/>
                  </a:lnTo>
                  <a:lnTo>
                    <a:pt x="6" y="138"/>
                  </a:lnTo>
                  <a:lnTo>
                    <a:pt x="12" y="120"/>
                  </a:lnTo>
                  <a:lnTo>
                    <a:pt x="6" y="114"/>
                  </a:lnTo>
                  <a:lnTo>
                    <a:pt x="0" y="114"/>
                  </a:lnTo>
                  <a:lnTo>
                    <a:pt x="0" y="102"/>
                  </a:lnTo>
                  <a:lnTo>
                    <a:pt x="0" y="96"/>
                  </a:lnTo>
                  <a:lnTo>
                    <a:pt x="6" y="90"/>
                  </a:lnTo>
                  <a:lnTo>
                    <a:pt x="24" y="78"/>
                  </a:lnTo>
                  <a:lnTo>
                    <a:pt x="30" y="72"/>
                  </a:lnTo>
                  <a:lnTo>
                    <a:pt x="30" y="30"/>
                  </a:lnTo>
                  <a:lnTo>
                    <a:pt x="24" y="30"/>
                  </a:lnTo>
                  <a:lnTo>
                    <a:pt x="30" y="24"/>
                  </a:lnTo>
                  <a:lnTo>
                    <a:pt x="36" y="18"/>
                  </a:lnTo>
                  <a:lnTo>
                    <a:pt x="42" y="18"/>
                  </a:lnTo>
                  <a:lnTo>
                    <a:pt x="48" y="24"/>
                  </a:lnTo>
                  <a:lnTo>
                    <a:pt x="54" y="24"/>
                  </a:lnTo>
                  <a:lnTo>
                    <a:pt x="66" y="18"/>
                  </a:lnTo>
                  <a:lnTo>
                    <a:pt x="72" y="18"/>
                  </a:lnTo>
                  <a:lnTo>
                    <a:pt x="84" y="12"/>
                  </a:lnTo>
                  <a:lnTo>
                    <a:pt x="96" y="6"/>
                  </a:lnTo>
                  <a:lnTo>
                    <a:pt x="102" y="0"/>
                  </a:lnTo>
                  <a:lnTo>
                    <a:pt x="108" y="6"/>
                  </a:lnTo>
                  <a:lnTo>
                    <a:pt x="102" y="12"/>
                  </a:lnTo>
                  <a:lnTo>
                    <a:pt x="102" y="18"/>
                  </a:lnTo>
                  <a:lnTo>
                    <a:pt x="102" y="24"/>
                  </a:lnTo>
                  <a:lnTo>
                    <a:pt x="102" y="30"/>
                  </a:lnTo>
                  <a:lnTo>
                    <a:pt x="108" y="24"/>
                  </a:lnTo>
                  <a:lnTo>
                    <a:pt x="114" y="24"/>
                  </a:lnTo>
                  <a:lnTo>
                    <a:pt x="126" y="30"/>
                  </a:lnTo>
                  <a:lnTo>
                    <a:pt x="138" y="30"/>
                  </a:lnTo>
                  <a:lnTo>
                    <a:pt x="144" y="42"/>
                  </a:lnTo>
                  <a:lnTo>
                    <a:pt x="144" y="48"/>
                  </a:lnTo>
                  <a:lnTo>
                    <a:pt x="168" y="48"/>
                  </a:lnTo>
                  <a:lnTo>
                    <a:pt x="204" y="54"/>
                  </a:lnTo>
                  <a:lnTo>
                    <a:pt x="210" y="66"/>
                  </a:lnTo>
                  <a:lnTo>
                    <a:pt x="246" y="72"/>
                  </a:lnTo>
                  <a:lnTo>
                    <a:pt x="252" y="72"/>
                  </a:lnTo>
                  <a:lnTo>
                    <a:pt x="252" y="78"/>
                  </a:lnTo>
                  <a:lnTo>
                    <a:pt x="258" y="78"/>
                  </a:lnTo>
                  <a:lnTo>
                    <a:pt x="270" y="84"/>
                  </a:lnTo>
                  <a:lnTo>
                    <a:pt x="270" y="102"/>
                  </a:lnTo>
                  <a:lnTo>
                    <a:pt x="264" y="108"/>
                  </a:lnTo>
                  <a:lnTo>
                    <a:pt x="264" y="114"/>
                  </a:lnTo>
                  <a:lnTo>
                    <a:pt x="276" y="114"/>
                  </a:lnTo>
                  <a:lnTo>
                    <a:pt x="276" y="120"/>
                  </a:lnTo>
                  <a:lnTo>
                    <a:pt x="276" y="132"/>
                  </a:lnTo>
                  <a:lnTo>
                    <a:pt x="282" y="132"/>
                  </a:lnTo>
                  <a:lnTo>
                    <a:pt x="276" y="138"/>
                  </a:lnTo>
                  <a:lnTo>
                    <a:pt x="270" y="144"/>
                  </a:lnTo>
                  <a:lnTo>
                    <a:pt x="270" y="150"/>
                  </a:lnTo>
                  <a:lnTo>
                    <a:pt x="270" y="156"/>
                  </a:lnTo>
                  <a:lnTo>
                    <a:pt x="264" y="162"/>
                  </a:lnTo>
                  <a:lnTo>
                    <a:pt x="264" y="174"/>
                  </a:lnTo>
                  <a:lnTo>
                    <a:pt x="270" y="174"/>
                  </a:lnTo>
                  <a:lnTo>
                    <a:pt x="276" y="168"/>
                  </a:lnTo>
                  <a:lnTo>
                    <a:pt x="282" y="162"/>
                  </a:lnTo>
                  <a:lnTo>
                    <a:pt x="282" y="156"/>
                  </a:lnTo>
                  <a:lnTo>
                    <a:pt x="288" y="144"/>
                  </a:lnTo>
                  <a:lnTo>
                    <a:pt x="294" y="144"/>
                  </a:lnTo>
                  <a:lnTo>
                    <a:pt x="294" y="138"/>
                  </a:lnTo>
                  <a:lnTo>
                    <a:pt x="294" y="132"/>
                  </a:lnTo>
                  <a:lnTo>
                    <a:pt x="300" y="120"/>
                  </a:lnTo>
                  <a:lnTo>
                    <a:pt x="312" y="114"/>
                  </a:lnTo>
                  <a:lnTo>
                    <a:pt x="312" y="120"/>
                  </a:lnTo>
                  <a:lnTo>
                    <a:pt x="312" y="126"/>
                  </a:lnTo>
                  <a:lnTo>
                    <a:pt x="312" y="132"/>
                  </a:lnTo>
                  <a:lnTo>
                    <a:pt x="306" y="138"/>
                  </a:lnTo>
                  <a:lnTo>
                    <a:pt x="306" y="144"/>
                  </a:lnTo>
                  <a:lnTo>
                    <a:pt x="306" y="150"/>
                  </a:lnTo>
                  <a:lnTo>
                    <a:pt x="294" y="174"/>
                  </a:lnTo>
                  <a:lnTo>
                    <a:pt x="294" y="192"/>
                  </a:lnTo>
                  <a:lnTo>
                    <a:pt x="294" y="198"/>
                  </a:lnTo>
                  <a:lnTo>
                    <a:pt x="288" y="204"/>
                  </a:lnTo>
                  <a:lnTo>
                    <a:pt x="282" y="216"/>
                  </a:lnTo>
                  <a:lnTo>
                    <a:pt x="288" y="228"/>
                  </a:lnTo>
                  <a:lnTo>
                    <a:pt x="288" y="240"/>
                  </a:lnTo>
                  <a:lnTo>
                    <a:pt x="282" y="246"/>
                  </a:lnTo>
                  <a:lnTo>
                    <a:pt x="282" y="264"/>
                  </a:lnTo>
                  <a:lnTo>
                    <a:pt x="282" y="288"/>
                  </a:lnTo>
                  <a:lnTo>
                    <a:pt x="288" y="300"/>
                  </a:lnTo>
                  <a:lnTo>
                    <a:pt x="288" y="306"/>
                  </a:lnTo>
                  <a:lnTo>
                    <a:pt x="288" y="312"/>
                  </a:lnTo>
                  <a:lnTo>
                    <a:pt x="288" y="324"/>
                  </a:lnTo>
                  <a:lnTo>
                    <a:pt x="288" y="330"/>
                  </a:lnTo>
                  <a:lnTo>
                    <a:pt x="132" y="342"/>
                  </a:lnTo>
                  <a:lnTo>
                    <a:pt x="132" y="336"/>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84" name="Google Shape;552;p10">
              <a:extLst>
                <a:ext uri="{FF2B5EF4-FFF2-40B4-BE49-F238E27FC236}">
                  <a16:creationId xmlns:a16="http://schemas.microsoft.com/office/drawing/2014/main" id="{865AC338-BBB3-204F-8BC5-0894031FD7FA}"/>
                </a:ext>
              </a:extLst>
            </p:cNvPr>
            <p:cNvSpPr/>
            <p:nvPr/>
          </p:nvSpPr>
          <p:spPr>
            <a:xfrm>
              <a:off x="4160284" y="2801849"/>
              <a:ext cx="324883" cy="622115"/>
            </a:xfrm>
            <a:custGeom>
              <a:avLst/>
              <a:gdLst/>
              <a:ahLst/>
              <a:cxnLst/>
              <a:rect l="l" t="t" r="r" b="b"/>
              <a:pathLst>
                <a:path w="240" h="426" extrusionOk="0">
                  <a:moveTo>
                    <a:pt x="162" y="408"/>
                  </a:moveTo>
                  <a:lnTo>
                    <a:pt x="174" y="408"/>
                  </a:lnTo>
                  <a:lnTo>
                    <a:pt x="180" y="408"/>
                  </a:lnTo>
                  <a:lnTo>
                    <a:pt x="192" y="414"/>
                  </a:lnTo>
                  <a:lnTo>
                    <a:pt x="198" y="414"/>
                  </a:lnTo>
                  <a:lnTo>
                    <a:pt x="198" y="408"/>
                  </a:lnTo>
                  <a:lnTo>
                    <a:pt x="192" y="402"/>
                  </a:lnTo>
                  <a:lnTo>
                    <a:pt x="192" y="390"/>
                  </a:lnTo>
                  <a:lnTo>
                    <a:pt x="204" y="384"/>
                  </a:lnTo>
                  <a:lnTo>
                    <a:pt x="216" y="384"/>
                  </a:lnTo>
                  <a:lnTo>
                    <a:pt x="216" y="378"/>
                  </a:lnTo>
                  <a:lnTo>
                    <a:pt x="210" y="372"/>
                  </a:lnTo>
                  <a:lnTo>
                    <a:pt x="216" y="366"/>
                  </a:lnTo>
                  <a:lnTo>
                    <a:pt x="216" y="360"/>
                  </a:lnTo>
                  <a:lnTo>
                    <a:pt x="216" y="354"/>
                  </a:lnTo>
                  <a:lnTo>
                    <a:pt x="216" y="348"/>
                  </a:lnTo>
                  <a:lnTo>
                    <a:pt x="216" y="342"/>
                  </a:lnTo>
                  <a:lnTo>
                    <a:pt x="222" y="342"/>
                  </a:lnTo>
                  <a:lnTo>
                    <a:pt x="222" y="336"/>
                  </a:lnTo>
                  <a:lnTo>
                    <a:pt x="222" y="324"/>
                  </a:lnTo>
                  <a:lnTo>
                    <a:pt x="228" y="318"/>
                  </a:lnTo>
                  <a:lnTo>
                    <a:pt x="234" y="300"/>
                  </a:lnTo>
                  <a:lnTo>
                    <a:pt x="240" y="294"/>
                  </a:lnTo>
                  <a:lnTo>
                    <a:pt x="240" y="288"/>
                  </a:lnTo>
                  <a:lnTo>
                    <a:pt x="240" y="282"/>
                  </a:lnTo>
                  <a:lnTo>
                    <a:pt x="240" y="270"/>
                  </a:lnTo>
                  <a:lnTo>
                    <a:pt x="240" y="258"/>
                  </a:lnTo>
                  <a:lnTo>
                    <a:pt x="234" y="258"/>
                  </a:lnTo>
                  <a:lnTo>
                    <a:pt x="234" y="252"/>
                  </a:lnTo>
                  <a:lnTo>
                    <a:pt x="234" y="240"/>
                  </a:lnTo>
                  <a:lnTo>
                    <a:pt x="234" y="234"/>
                  </a:lnTo>
                  <a:lnTo>
                    <a:pt x="222" y="54"/>
                  </a:lnTo>
                  <a:lnTo>
                    <a:pt x="216" y="54"/>
                  </a:lnTo>
                  <a:lnTo>
                    <a:pt x="210" y="42"/>
                  </a:lnTo>
                  <a:lnTo>
                    <a:pt x="210" y="36"/>
                  </a:lnTo>
                  <a:lnTo>
                    <a:pt x="210" y="30"/>
                  </a:lnTo>
                  <a:lnTo>
                    <a:pt x="198" y="24"/>
                  </a:lnTo>
                  <a:lnTo>
                    <a:pt x="198" y="12"/>
                  </a:lnTo>
                  <a:lnTo>
                    <a:pt x="198" y="6"/>
                  </a:lnTo>
                  <a:lnTo>
                    <a:pt x="198" y="0"/>
                  </a:lnTo>
                  <a:lnTo>
                    <a:pt x="42" y="12"/>
                  </a:lnTo>
                  <a:lnTo>
                    <a:pt x="48" y="12"/>
                  </a:lnTo>
                  <a:lnTo>
                    <a:pt x="54" y="24"/>
                  </a:lnTo>
                  <a:lnTo>
                    <a:pt x="54" y="30"/>
                  </a:lnTo>
                  <a:lnTo>
                    <a:pt x="60" y="30"/>
                  </a:lnTo>
                  <a:lnTo>
                    <a:pt x="66" y="36"/>
                  </a:lnTo>
                  <a:lnTo>
                    <a:pt x="72" y="36"/>
                  </a:lnTo>
                  <a:lnTo>
                    <a:pt x="72" y="48"/>
                  </a:lnTo>
                  <a:lnTo>
                    <a:pt x="72" y="54"/>
                  </a:lnTo>
                  <a:lnTo>
                    <a:pt x="66" y="66"/>
                  </a:lnTo>
                  <a:lnTo>
                    <a:pt x="60" y="66"/>
                  </a:lnTo>
                  <a:lnTo>
                    <a:pt x="60" y="72"/>
                  </a:lnTo>
                  <a:lnTo>
                    <a:pt x="60" y="78"/>
                  </a:lnTo>
                  <a:lnTo>
                    <a:pt x="60" y="84"/>
                  </a:lnTo>
                  <a:lnTo>
                    <a:pt x="48" y="84"/>
                  </a:lnTo>
                  <a:lnTo>
                    <a:pt x="48" y="90"/>
                  </a:lnTo>
                  <a:lnTo>
                    <a:pt x="36" y="90"/>
                  </a:lnTo>
                  <a:lnTo>
                    <a:pt x="24" y="96"/>
                  </a:lnTo>
                  <a:lnTo>
                    <a:pt x="24" y="108"/>
                  </a:lnTo>
                  <a:lnTo>
                    <a:pt x="24" y="114"/>
                  </a:lnTo>
                  <a:lnTo>
                    <a:pt x="30" y="126"/>
                  </a:lnTo>
                  <a:lnTo>
                    <a:pt x="30" y="132"/>
                  </a:lnTo>
                  <a:lnTo>
                    <a:pt x="24" y="138"/>
                  </a:lnTo>
                  <a:lnTo>
                    <a:pt x="24" y="144"/>
                  </a:lnTo>
                  <a:lnTo>
                    <a:pt x="24" y="150"/>
                  </a:lnTo>
                  <a:lnTo>
                    <a:pt x="18" y="156"/>
                  </a:lnTo>
                  <a:lnTo>
                    <a:pt x="6" y="156"/>
                  </a:lnTo>
                  <a:lnTo>
                    <a:pt x="6" y="168"/>
                  </a:lnTo>
                  <a:lnTo>
                    <a:pt x="12" y="168"/>
                  </a:lnTo>
                  <a:lnTo>
                    <a:pt x="6" y="174"/>
                  </a:lnTo>
                  <a:lnTo>
                    <a:pt x="6" y="180"/>
                  </a:lnTo>
                  <a:lnTo>
                    <a:pt x="0" y="186"/>
                  </a:lnTo>
                  <a:lnTo>
                    <a:pt x="0" y="204"/>
                  </a:lnTo>
                  <a:lnTo>
                    <a:pt x="18" y="234"/>
                  </a:lnTo>
                  <a:lnTo>
                    <a:pt x="42" y="252"/>
                  </a:lnTo>
                  <a:lnTo>
                    <a:pt x="54" y="258"/>
                  </a:lnTo>
                  <a:lnTo>
                    <a:pt x="54" y="288"/>
                  </a:lnTo>
                  <a:lnTo>
                    <a:pt x="66" y="288"/>
                  </a:lnTo>
                  <a:lnTo>
                    <a:pt x="66" y="276"/>
                  </a:lnTo>
                  <a:lnTo>
                    <a:pt x="78" y="282"/>
                  </a:lnTo>
                  <a:lnTo>
                    <a:pt x="90" y="288"/>
                  </a:lnTo>
                  <a:lnTo>
                    <a:pt x="90" y="294"/>
                  </a:lnTo>
                  <a:lnTo>
                    <a:pt x="84" y="306"/>
                  </a:lnTo>
                  <a:lnTo>
                    <a:pt x="84" y="318"/>
                  </a:lnTo>
                  <a:lnTo>
                    <a:pt x="78" y="324"/>
                  </a:lnTo>
                  <a:lnTo>
                    <a:pt x="78" y="336"/>
                  </a:lnTo>
                  <a:lnTo>
                    <a:pt x="84" y="348"/>
                  </a:lnTo>
                  <a:lnTo>
                    <a:pt x="102" y="354"/>
                  </a:lnTo>
                  <a:lnTo>
                    <a:pt x="102" y="360"/>
                  </a:lnTo>
                  <a:lnTo>
                    <a:pt x="114" y="360"/>
                  </a:lnTo>
                  <a:lnTo>
                    <a:pt x="120" y="366"/>
                  </a:lnTo>
                  <a:lnTo>
                    <a:pt x="132" y="372"/>
                  </a:lnTo>
                  <a:lnTo>
                    <a:pt x="132" y="384"/>
                  </a:lnTo>
                  <a:lnTo>
                    <a:pt x="138" y="396"/>
                  </a:lnTo>
                  <a:lnTo>
                    <a:pt x="132" y="402"/>
                  </a:lnTo>
                  <a:lnTo>
                    <a:pt x="132" y="408"/>
                  </a:lnTo>
                  <a:lnTo>
                    <a:pt x="138" y="414"/>
                  </a:lnTo>
                  <a:lnTo>
                    <a:pt x="144" y="420"/>
                  </a:lnTo>
                  <a:lnTo>
                    <a:pt x="144" y="426"/>
                  </a:lnTo>
                  <a:lnTo>
                    <a:pt x="144" y="420"/>
                  </a:lnTo>
                  <a:lnTo>
                    <a:pt x="144" y="414"/>
                  </a:lnTo>
                  <a:lnTo>
                    <a:pt x="150" y="414"/>
                  </a:lnTo>
                  <a:lnTo>
                    <a:pt x="150" y="420"/>
                  </a:lnTo>
                  <a:lnTo>
                    <a:pt x="156" y="414"/>
                  </a:lnTo>
                  <a:lnTo>
                    <a:pt x="162" y="408"/>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85" name="Google Shape;553;p10">
              <a:extLst>
                <a:ext uri="{FF2B5EF4-FFF2-40B4-BE49-F238E27FC236}">
                  <a16:creationId xmlns:a16="http://schemas.microsoft.com/office/drawing/2014/main" id="{FB2526BC-7213-8841-B6E6-61F664C5DC1D}"/>
                </a:ext>
              </a:extLst>
            </p:cNvPr>
            <p:cNvSpPr/>
            <p:nvPr/>
          </p:nvSpPr>
          <p:spPr>
            <a:xfrm>
              <a:off x="4509533" y="2407551"/>
              <a:ext cx="308640" cy="464397"/>
            </a:xfrm>
            <a:custGeom>
              <a:avLst/>
              <a:gdLst/>
              <a:ahLst/>
              <a:cxnLst/>
              <a:rect l="l" t="t" r="r" b="b"/>
              <a:pathLst>
                <a:path w="228" h="318" extrusionOk="0">
                  <a:moveTo>
                    <a:pt x="186" y="300"/>
                  </a:moveTo>
                  <a:lnTo>
                    <a:pt x="186" y="294"/>
                  </a:lnTo>
                  <a:lnTo>
                    <a:pt x="198" y="282"/>
                  </a:lnTo>
                  <a:lnTo>
                    <a:pt x="198" y="276"/>
                  </a:lnTo>
                  <a:lnTo>
                    <a:pt x="198" y="270"/>
                  </a:lnTo>
                  <a:lnTo>
                    <a:pt x="198" y="258"/>
                  </a:lnTo>
                  <a:lnTo>
                    <a:pt x="204" y="252"/>
                  </a:lnTo>
                  <a:lnTo>
                    <a:pt x="210" y="252"/>
                  </a:lnTo>
                  <a:lnTo>
                    <a:pt x="216" y="246"/>
                  </a:lnTo>
                  <a:lnTo>
                    <a:pt x="216" y="240"/>
                  </a:lnTo>
                  <a:lnTo>
                    <a:pt x="216" y="234"/>
                  </a:lnTo>
                  <a:lnTo>
                    <a:pt x="216" y="228"/>
                  </a:lnTo>
                  <a:lnTo>
                    <a:pt x="216" y="222"/>
                  </a:lnTo>
                  <a:lnTo>
                    <a:pt x="222" y="222"/>
                  </a:lnTo>
                  <a:lnTo>
                    <a:pt x="228" y="228"/>
                  </a:lnTo>
                  <a:lnTo>
                    <a:pt x="228" y="222"/>
                  </a:lnTo>
                  <a:lnTo>
                    <a:pt x="228" y="198"/>
                  </a:lnTo>
                  <a:lnTo>
                    <a:pt x="222" y="150"/>
                  </a:lnTo>
                  <a:lnTo>
                    <a:pt x="204" y="120"/>
                  </a:lnTo>
                  <a:lnTo>
                    <a:pt x="198" y="120"/>
                  </a:lnTo>
                  <a:lnTo>
                    <a:pt x="192" y="120"/>
                  </a:lnTo>
                  <a:lnTo>
                    <a:pt x="186" y="126"/>
                  </a:lnTo>
                  <a:lnTo>
                    <a:pt x="180" y="126"/>
                  </a:lnTo>
                  <a:lnTo>
                    <a:pt x="174" y="132"/>
                  </a:lnTo>
                  <a:lnTo>
                    <a:pt x="174" y="138"/>
                  </a:lnTo>
                  <a:lnTo>
                    <a:pt x="168" y="150"/>
                  </a:lnTo>
                  <a:lnTo>
                    <a:pt x="162" y="150"/>
                  </a:lnTo>
                  <a:lnTo>
                    <a:pt x="162" y="156"/>
                  </a:lnTo>
                  <a:lnTo>
                    <a:pt x="162" y="162"/>
                  </a:lnTo>
                  <a:lnTo>
                    <a:pt x="156" y="162"/>
                  </a:lnTo>
                  <a:lnTo>
                    <a:pt x="150" y="156"/>
                  </a:lnTo>
                  <a:lnTo>
                    <a:pt x="144" y="156"/>
                  </a:lnTo>
                  <a:lnTo>
                    <a:pt x="144" y="144"/>
                  </a:lnTo>
                  <a:lnTo>
                    <a:pt x="144" y="132"/>
                  </a:lnTo>
                  <a:lnTo>
                    <a:pt x="150" y="132"/>
                  </a:lnTo>
                  <a:lnTo>
                    <a:pt x="156" y="126"/>
                  </a:lnTo>
                  <a:lnTo>
                    <a:pt x="162" y="108"/>
                  </a:lnTo>
                  <a:lnTo>
                    <a:pt x="168" y="102"/>
                  </a:lnTo>
                  <a:lnTo>
                    <a:pt x="168" y="96"/>
                  </a:lnTo>
                  <a:lnTo>
                    <a:pt x="168" y="78"/>
                  </a:lnTo>
                  <a:lnTo>
                    <a:pt x="168" y="72"/>
                  </a:lnTo>
                  <a:lnTo>
                    <a:pt x="162" y="60"/>
                  </a:lnTo>
                  <a:lnTo>
                    <a:pt x="156" y="54"/>
                  </a:lnTo>
                  <a:lnTo>
                    <a:pt x="156" y="48"/>
                  </a:lnTo>
                  <a:lnTo>
                    <a:pt x="162" y="48"/>
                  </a:lnTo>
                  <a:lnTo>
                    <a:pt x="168" y="48"/>
                  </a:lnTo>
                  <a:lnTo>
                    <a:pt x="162" y="42"/>
                  </a:lnTo>
                  <a:lnTo>
                    <a:pt x="150" y="30"/>
                  </a:lnTo>
                  <a:lnTo>
                    <a:pt x="144" y="30"/>
                  </a:lnTo>
                  <a:lnTo>
                    <a:pt x="132" y="24"/>
                  </a:lnTo>
                  <a:lnTo>
                    <a:pt x="126" y="18"/>
                  </a:lnTo>
                  <a:lnTo>
                    <a:pt x="120" y="18"/>
                  </a:lnTo>
                  <a:lnTo>
                    <a:pt x="108" y="12"/>
                  </a:lnTo>
                  <a:lnTo>
                    <a:pt x="96" y="6"/>
                  </a:lnTo>
                  <a:lnTo>
                    <a:pt x="84" y="0"/>
                  </a:lnTo>
                  <a:lnTo>
                    <a:pt x="78" y="0"/>
                  </a:lnTo>
                  <a:lnTo>
                    <a:pt x="78" y="6"/>
                  </a:lnTo>
                  <a:lnTo>
                    <a:pt x="72" y="6"/>
                  </a:lnTo>
                  <a:lnTo>
                    <a:pt x="72" y="12"/>
                  </a:lnTo>
                  <a:lnTo>
                    <a:pt x="66" y="12"/>
                  </a:lnTo>
                  <a:lnTo>
                    <a:pt x="66" y="24"/>
                  </a:lnTo>
                  <a:lnTo>
                    <a:pt x="72" y="30"/>
                  </a:lnTo>
                  <a:lnTo>
                    <a:pt x="72" y="36"/>
                  </a:lnTo>
                  <a:lnTo>
                    <a:pt x="66" y="36"/>
                  </a:lnTo>
                  <a:lnTo>
                    <a:pt x="54" y="42"/>
                  </a:lnTo>
                  <a:lnTo>
                    <a:pt x="54" y="54"/>
                  </a:lnTo>
                  <a:lnTo>
                    <a:pt x="54" y="72"/>
                  </a:lnTo>
                  <a:lnTo>
                    <a:pt x="54" y="78"/>
                  </a:lnTo>
                  <a:lnTo>
                    <a:pt x="48" y="84"/>
                  </a:lnTo>
                  <a:lnTo>
                    <a:pt x="42" y="84"/>
                  </a:lnTo>
                  <a:lnTo>
                    <a:pt x="42" y="78"/>
                  </a:lnTo>
                  <a:lnTo>
                    <a:pt x="42" y="60"/>
                  </a:lnTo>
                  <a:lnTo>
                    <a:pt x="42" y="54"/>
                  </a:lnTo>
                  <a:lnTo>
                    <a:pt x="36" y="60"/>
                  </a:lnTo>
                  <a:lnTo>
                    <a:pt x="30" y="72"/>
                  </a:lnTo>
                  <a:lnTo>
                    <a:pt x="24" y="72"/>
                  </a:lnTo>
                  <a:lnTo>
                    <a:pt x="18" y="78"/>
                  </a:lnTo>
                  <a:lnTo>
                    <a:pt x="18" y="90"/>
                  </a:lnTo>
                  <a:lnTo>
                    <a:pt x="12" y="90"/>
                  </a:lnTo>
                  <a:lnTo>
                    <a:pt x="12" y="96"/>
                  </a:lnTo>
                  <a:lnTo>
                    <a:pt x="12" y="102"/>
                  </a:lnTo>
                  <a:lnTo>
                    <a:pt x="12" y="114"/>
                  </a:lnTo>
                  <a:lnTo>
                    <a:pt x="6" y="138"/>
                  </a:lnTo>
                  <a:lnTo>
                    <a:pt x="0" y="144"/>
                  </a:lnTo>
                  <a:lnTo>
                    <a:pt x="6" y="156"/>
                  </a:lnTo>
                  <a:lnTo>
                    <a:pt x="6" y="162"/>
                  </a:lnTo>
                  <a:lnTo>
                    <a:pt x="6" y="168"/>
                  </a:lnTo>
                  <a:lnTo>
                    <a:pt x="0" y="168"/>
                  </a:lnTo>
                  <a:lnTo>
                    <a:pt x="0" y="174"/>
                  </a:lnTo>
                  <a:lnTo>
                    <a:pt x="12" y="204"/>
                  </a:lnTo>
                  <a:lnTo>
                    <a:pt x="24" y="210"/>
                  </a:lnTo>
                  <a:lnTo>
                    <a:pt x="30" y="228"/>
                  </a:lnTo>
                  <a:lnTo>
                    <a:pt x="30" y="258"/>
                  </a:lnTo>
                  <a:lnTo>
                    <a:pt x="24" y="276"/>
                  </a:lnTo>
                  <a:lnTo>
                    <a:pt x="18" y="288"/>
                  </a:lnTo>
                  <a:lnTo>
                    <a:pt x="12" y="300"/>
                  </a:lnTo>
                  <a:lnTo>
                    <a:pt x="12" y="306"/>
                  </a:lnTo>
                  <a:lnTo>
                    <a:pt x="6" y="318"/>
                  </a:lnTo>
                  <a:lnTo>
                    <a:pt x="0" y="318"/>
                  </a:lnTo>
                  <a:lnTo>
                    <a:pt x="114" y="306"/>
                  </a:lnTo>
                  <a:lnTo>
                    <a:pt x="114" y="318"/>
                  </a:lnTo>
                  <a:lnTo>
                    <a:pt x="186" y="306"/>
                  </a:lnTo>
                  <a:lnTo>
                    <a:pt x="186" y="300"/>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86" name="Google Shape;554;p10">
              <a:extLst>
                <a:ext uri="{FF2B5EF4-FFF2-40B4-BE49-F238E27FC236}">
                  <a16:creationId xmlns:a16="http://schemas.microsoft.com/office/drawing/2014/main" id="{DF6E53C6-9D2C-E842-B3B9-80741D5CD07F}"/>
                </a:ext>
              </a:extLst>
            </p:cNvPr>
            <p:cNvSpPr/>
            <p:nvPr/>
          </p:nvSpPr>
          <p:spPr>
            <a:xfrm>
              <a:off x="4209015" y="2249833"/>
              <a:ext cx="462958" cy="262866"/>
            </a:xfrm>
            <a:custGeom>
              <a:avLst/>
              <a:gdLst/>
              <a:ahLst/>
              <a:cxnLst/>
              <a:rect l="l" t="t" r="r" b="b"/>
              <a:pathLst>
                <a:path w="342" h="180" extrusionOk="0">
                  <a:moveTo>
                    <a:pt x="0" y="78"/>
                  </a:moveTo>
                  <a:lnTo>
                    <a:pt x="0" y="78"/>
                  </a:lnTo>
                  <a:lnTo>
                    <a:pt x="12" y="78"/>
                  </a:lnTo>
                  <a:lnTo>
                    <a:pt x="18" y="90"/>
                  </a:lnTo>
                  <a:lnTo>
                    <a:pt x="18" y="96"/>
                  </a:lnTo>
                  <a:lnTo>
                    <a:pt x="42" y="96"/>
                  </a:lnTo>
                  <a:lnTo>
                    <a:pt x="78" y="102"/>
                  </a:lnTo>
                  <a:lnTo>
                    <a:pt x="84" y="114"/>
                  </a:lnTo>
                  <a:lnTo>
                    <a:pt x="120" y="120"/>
                  </a:lnTo>
                  <a:lnTo>
                    <a:pt x="126" y="120"/>
                  </a:lnTo>
                  <a:lnTo>
                    <a:pt x="126" y="126"/>
                  </a:lnTo>
                  <a:lnTo>
                    <a:pt x="132" y="126"/>
                  </a:lnTo>
                  <a:lnTo>
                    <a:pt x="144" y="132"/>
                  </a:lnTo>
                  <a:lnTo>
                    <a:pt x="144" y="150"/>
                  </a:lnTo>
                  <a:lnTo>
                    <a:pt x="138" y="156"/>
                  </a:lnTo>
                  <a:lnTo>
                    <a:pt x="138" y="162"/>
                  </a:lnTo>
                  <a:lnTo>
                    <a:pt x="150" y="162"/>
                  </a:lnTo>
                  <a:lnTo>
                    <a:pt x="150" y="168"/>
                  </a:lnTo>
                  <a:lnTo>
                    <a:pt x="150" y="180"/>
                  </a:lnTo>
                  <a:lnTo>
                    <a:pt x="156" y="180"/>
                  </a:lnTo>
                  <a:lnTo>
                    <a:pt x="162" y="168"/>
                  </a:lnTo>
                  <a:lnTo>
                    <a:pt x="174" y="144"/>
                  </a:lnTo>
                  <a:lnTo>
                    <a:pt x="180" y="132"/>
                  </a:lnTo>
                  <a:lnTo>
                    <a:pt x="180" y="114"/>
                  </a:lnTo>
                  <a:lnTo>
                    <a:pt x="186" y="114"/>
                  </a:lnTo>
                  <a:lnTo>
                    <a:pt x="186" y="120"/>
                  </a:lnTo>
                  <a:lnTo>
                    <a:pt x="186" y="126"/>
                  </a:lnTo>
                  <a:lnTo>
                    <a:pt x="186" y="132"/>
                  </a:lnTo>
                  <a:lnTo>
                    <a:pt x="198" y="120"/>
                  </a:lnTo>
                  <a:lnTo>
                    <a:pt x="204" y="114"/>
                  </a:lnTo>
                  <a:lnTo>
                    <a:pt x="210" y="114"/>
                  </a:lnTo>
                  <a:lnTo>
                    <a:pt x="204" y="120"/>
                  </a:lnTo>
                  <a:lnTo>
                    <a:pt x="204" y="126"/>
                  </a:lnTo>
                  <a:lnTo>
                    <a:pt x="204" y="132"/>
                  </a:lnTo>
                  <a:lnTo>
                    <a:pt x="210" y="126"/>
                  </a:lnTo>
                  <a:lnTo>
                    <a:pt x="216" y="120"/>
                  </a:lnTo>
                  <a:lnTo>
                    <a:pt x="222" y="114"/>
                  </a:lnTo>
                  <a:lnTo>
                    <a:pt x="216" y="114"/>
                  </a:lnTo>
                  <a:lnTo>
                    <a:pt x="216" y="108"/>
                  </a:lnTo>
                  <a:lnTo>
                    <a:pt x="222" y="102"/>
                  </a:lnTo>
                  <a:lnTo>
                    <a:pt x="228" y="102"/>
                  </a:lnTo>
                  <a:lnTo>
                    <a:pt x="240" y="102"/>
                  </a:lnTo>
                  <a:lnTo>
                    <a:pt x="252" y="102"/>
                  </a:lnTo>
                  <a:lnTo>
                    <a:pt x="258" y="90"/>
                  </a:lnTo>
                  <a:lnTo>
                    <a:pt x="282" y="90"/>
                  </a:lnTo>
                  <a:lnTo>
                    <a:pt x="288" y="96"/>
                  </a:lnTo>
                  <a:lnTo>
                    <a:pt x="300" y="102"/>
                  </a:lnTo>
                  <a:lnTo>
                    <a:pt x="300" y="108"/>
                  </a:lnTo>
                  <a:lnTo>
                    <a:pt x="306" y="108"/>
                  </a:lnTo>
                  <a:lnTo>
                    <a:pt x="300" y="96"/>
                  </a:lnTo>
                  <a:lnTo>
                    <a:pt x="306" y="90"/>
                  </a:lnTo>
                  <a:lnTo>
                    <a:pt x="306" y="96"/>
                  </a:lnTo>
                  <a:lnTo>
                    <a:pt x="312" y="96"/>
                  </a:lnTo>
                  <a:lnTo>
                    <a:pt x="318" y="90"/>
                  </a:lnTo>
                  <a:lnTo>
                    <a:pt x="324" y="90"/>
                  </a:lnTo>
                  <a:lnTo>
                    <a:pt x="342" y="90"/>
                  </a:lnTo>
                  <a:lnTo>
                    <a:pt x="342" y="84"/>
                  </a:lnTo>
                  <a:lnTo>
                    <a:pt x="336" y="78"/>
                  </a:lnTo>
                  <a:lnTo>
                    <a:pt x="324" y="78"/>
                  </a:lnTo>
                  <a:lnTo>
                    <a:pt x="324" y="72"/>
                  </a:lnTo>
                  <a:lnTo>
                    <a:pt x="324" y="54"/>
                  </a:lnTo>
                  <a:lnTo>
                    <a:pt x="318" y="54"/>
                  </a:lnTo>
                  <a:lnTo>
                    <a:pt x="312" y="60"/>
                  </a:lnTo>
                  <a:lnTo>
                    <a:pt x="306" y="60"/>
                  </a:lnTo>
                  <a:lnTo>
                    <a:pt x="300" y="60"/>
                  </a:lnTo>
                  <a:lnTo>
                    <a:pt x="294" y="60"/>
                  </a:lnTo>
                  <a:lnTo>
                    <a:pt x="282" y="60"/>
                  </a:lnTo>
                  <a:lnTo>
                    <a:pt x="282" y="54"/>
                  </a:lnTo>
                  <a:lnTo>
                    <a:pt x="282" y="42"/>
                  </a:lnTo>
                  <a:lnTo>
                    <a:pt x="282" y="36"/>
                  </a:lnTo>
                  <a:lnTo>
                    <a:pt x="270" y="42"/>
                  </a:lnTo>
                  <a:lnTo>
                    <a:pt x="258" y="48"/>
                  </a:lnTo>
                  <a:lnTo>
                    <a:pt x="234" y="48"/>
                  </a:lnTo>
                  <a:lnTo>
                    <a:pt x="222" y="48"/>
                  </a:lnTo>
                  <a:lnTo>
                    <a:pt x="198" y="72"/>
                  </a:lnTo>
                  <a:lnTo>
                    <a:pt x="192" y="72"/>
                  </a:lnTo>
                  <a:lnTo>
                    <a:pt x="186" y="72"/>
                  </a:lnTo>
                  <a:lnTo>
                    <a:pt x="186" y="66"/>
                  </a:lnTo>
                  <a:lnTo>
                    <a:pt x="180" y="66"/>
                  </a:lnTo>
                  <a:lnTo>
                    <a:pt x="174" y="66"/>
                  </a:lnTo>
                  <a:lnTo>
                    <a:pt x="174" y="72"/>
                  </a:lnTo>
                  <a:lnTo>
                    <a:pt x="162" y="72"/>
                  </a:lnTo>
                  <a:lnTo>
                    <a:pt x="156" y="66"/>
                  </a:lnTo>
                  <a:lnTo>
                    <a:pt x="156" y="60"/>
                  </a:lnTo>
                  <a:lnTo>
                    <a:pt x="150" y="60"/>
                  </a:lnTo>
                  <a:lnTo>
                    <a:pt x="138" y="42"/>
                  </a:lnTo>
                  <a:lnTo>
                    <a:pt x="126" y="42"/>
                  </a:lnTo>
                  <a:lnTo>
                    <a:pt x="114" y="48"/>
                  </a:lnTo>
                  <a:lnTo>
                    <a:pt x="114" y="42"/>
                  </a:lnTo>
                  <a:lnTo>
                    <a:pt x="108" y="42"/>
                  </a:lnTo>
                  <a:lnTo>
                    <a:pt x="102" y="54"/>
                  </a:lnTo>
                  <a:lnTo>
                    <a:pt x="102" y="36"/>
                  </a:lnTo>
                  <a:lnTo>
                    <a:pt x="102" y="42"/>
                  </a:lnTo>
                  <a:lnTo>
                    <a:pt x="96" y="42"/>
                  </a:lnTo>
                  <a:lnTo>
                    <a:pt x="96" y="36"/>
                  </a:lnTo>
                  <a:lnTo>
                    <a:pt x="96" y="30"/>
                  </a:lnTo>
                  <a:lnTo>
                    <a:pt x="102" y="30"/>
                  </a:lnTo>
                  <a:lnTo>
                    <a:pt x="102" y="36"/>
                  </a:lnTo>
                  <a:lnTo>
                    <a:pt x="108" y="30"/>
                  </a:lnTo>
                  <a:lnTo>
                    <a:pt x="108" y="24"/>
                  </a:lnTo>
                  <a:lnTo>
                    <a:pt x="114" y="24"/>
                  </a:lnTo>
                  <a:lnTo>
                    <a:pt x="126" y="12"/>
                  </a:lnTo>
                  <a:lnTo>
                    <a:pt x="126" y="6"/>
                  </a:lnTo>
                  <a:lnTo>
                    <a:pt x="132" y="6"/>
                  </a:lnTo>
                  <a:lnTo>
                    <a:pt x="138" y="0"/>
                  </a:lnTo>
                  <a:lnTo>
                    <a:pt x="132" y="0"/>
                  </a:lnTo>
                  <a:lnTo>
                    <a:pt x="114" y="0"/>
                  </a:lnTo>
                  <a:lnTo>
                    <a:pt x="96" y="12"/>
                  </a:lnTo>
                  <a:lnTo>
                    <a:pt x="90" y="18"/>
                  </a:lnTo>
                  <a:lnTo>
                    <a:pt x="84" y="18"/>
                  </a:lnTo>
                  <a:lnTo>
                    <a:pt x="72" y="42"/>
                  </a:lnTo>
                  <a:lnTo>
                    <a:pt x="60" y="48"/>
                  </a:lnTo>
                  <a:lnTo>
                    <a:pt x="54" y="54"/>
                  </a:lnTo>
                  <a:lnTo>
                    <a:pt x="48" y="54"/>
                  </a:lnTo>
                  <a:lnTo>
                    <a:pt x="42" y="54"/>
                  </a:lnTo>
                  <a:lnTo>
                    <a:pt x="30" y="60"/>
                  </a:lnTo>
                  <a:lnTo>
                    <a:pt x="24" y="66"/>
                  </a:lnTo>
                  <a:lnTo>
                    <a:pt x="6" y="72"/>
                  </a:lnTo>
                  <a:lnTo>
                    <a:pt x="0" y="78"/>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87" name="Google Shape;555;p10">
              <a:extLst>
                <a:ext uri="{FF2B5EF4-FFF2-40B4-BE49-F238E27FC236}">
                  <a16:creationId xmlns:a16="http://schemas.microsoft.com/office/drawing/2014/main" id="{A58875D1-5AEA-4247-AEFA-1178B808A1A8}"/>
                </a:ext>
              </a:extLst>
            </p:cNvPr>
            <p:cNvSpPr/>
            <p:nvPr/>
          </p:nvSpPr>
          <p:spPr>
            <a:xfrm>
              <a:off x="4663853" y="2784326"/>
              <a:ext cx="341128" cy="411824"/>
            </a:xfrm>
            <a:custGeom>
              <a:avLst/>
              <a:gdLst/>
              <a:ahLst/>
              <a:cxnLst/>
              <a:rect l="l" t="t" r="r" b="b"/>
              <a:pathLst>
                <a:path w="252" h="282" extrusionOk="0">
                  <a:moveTo>
                    <a:pt x="72" y="48"/>
                  </a:moveTo>
                  <a:lnTo>
                    <a:pt x="72" y="48"/>
                  </a:lnTo>
                  <a:lnTo>
                    <a:pt x="78" y="48"/>
                  </a:lnTo>
                  <a:lnTo>
                    <a:pt x="78" y="42"/>
                  </a:lnTo>
                  <a:lnTo>
                    <a:pt x="96" y="42"/>
                  </a:lnTo>
                  <a:lnTo>
                    <a:pt x="102" y="54"/>
                  </a:lnTo>
                  <a:lnTo>
                    <a:pt x="108" y="54"/>
                  </a:lnTo>
                  <a:lnTo>
                    <a:pt x="114" y="48"/>
                  </a:lnTo>
                  <a:lnTo>
                    <a:pt x="120" y="54"/>
                  </a:lnTo>
                  <a:lnTo>
                    <a:pt x="108" y="54"/>
                  </a:lnTo>
                  <a:lnTo>
                    <a:pt x="102" y="60"/>
                  </a:lnTo>
                  <a:lnTo>
                    <a:pt x="108" y="60"/>
                  </a:lnTo>
                  <a:lnTo>
                    <a:pt x="114" y="60"/>
                  </a:lnTo>
                  <a:lnTo>
                    <a:pt x="120" y="54"/>
                  </a:lnTo>
                  <a:lnTo>
                    <a:pt x="126" y="60"/>
                  </a:lnTo>
                  <a:lnTo>
                    <a:pt x="132" y="60"/>
                  </a:lnTo>
                  <a:lnTo>
                    <a:pt x="144" y="54"/>
                  </a:lnTo>
                  <a:lnTo>
                    <a:pt x="150" y="54"/>
                  </a:lnTo>
                  <a:lnTo>
                    <a:pt x="156" y="48"/>
                  </a:lnTo>
                  <a:lnTo>
                    <a:pt x="168" y="48"/>
                  </a:lnTo>
                  <a:lnTo>
                    <a:pt x="180" y="36"/>
                  </a:lnTo>
                  <a:lnTo>
                    <a:pt x="216" y="6"/>
                  </a:lnTo>
                  <a:lnTo>
                    <a:pt x="234" y="0"/>
                  </a:lnTo>
                  <a:lnTo>
                    <a:pt x="252" y="102"/>
                  </a:lnTo>
                  <a:lnTo>
                    <a:pt x="246" y="102"/>
                  </a:lnTo>
                  <a:lnTo>
                    <a:pt x="246" y="108"/>
                  </a:lnTo>
                  <a:lnTo>
                    <a:pt x="252" y="114"/>
                  </a:lnTo>
                  <a:lnTo>
                    <a:pt x="252" y="132"/>
                  </a:lnTo>
                  <a:lnTo>
                    <a:pt x="246" y="132"/>
                  </a:lnTo>
                  <a:lnTo>
                    <a:pt x="246" y="162"/>
                  </a:lnTo>
                  <a:lnTo>
                    <a:pt x="246" y="168"/>
                  </a:lnTo>
                  <a:lnTo>
                    <a:pt x="246" y="180"/>
                  </a:lnTo>
                  <a:lnTo>
                    <a:pt x="234" y="192"/>
                  </a:lnTo>
                  <a:lnTo>
                    <a:pt x="228" y="198"/>
                  </a:lnTo>
                  <a:lnTo>
                    <a:pt x="222" y="204"/>
                  </a:lnTo>
                  <a:lnTo>
                    <a:pt x="216" y="204"/>
                  </a:lnTo>
                  <a:lnTo>
                    <a:pt x="204" y="216"/>
                  </a:lnTo>
                  <a:lnTo>
                    <a:pt x="198" y="234"/>
                  </a:lnTo>
                  <a:lnTo>
                    <a:pt x="198" y="246"/>
                  </a:lnTo>
                  <a:lnTo>
                    <a:pt x="192" y="246"/>
                  </a:lnTo>
                  <a:lnTo>
                    <a:pt x="192" y="234"/>
                  </a:lnTo>
                  <a:lnTo>
                    <a:pt x="180" y="234"/>
                  </a:lnTo>
                  <a:lnTo>
                    <a:pt x="180" y="246"/>
                  </a:lnTo>
                  <a:lnTo>
                    <a:pt x="180" y="252"/>
                  </a:lnTo>
                  <a:lnTo>
                    <a:pt x="180" y="258"/>
                  </a:lnTo>
                  <a:lnTo>
                    <a:pt x="180" y="270"/>
                  </a:lnTo>
                  <a:lnTo>
                    <a:pt x="174" y="276"/>
                  </a:lnTo>
                  <a:lnTo>
                    <a:pt x="168" y="282"/>
                  </a:lnTo>
                  <a:lnTo>
                    <a:pt x="162" y="282"/>
                  </a:lnTo>
                  <a:lnTo>
                    <a:pt x="156" y="282"/>
                  </a:lnTo>
                  <a:lnTo>
                    <a:pt x="150" y="276"/>
                  </a:lnTo>
                  <a:lnTo>
                    <a:pt x="144" y="276"/>
                  </a:lnTo>
                  <a:lnTo>
                    <a:pt x="144" y="270"/>
                  </a:lnTo>
                  <a:lnTo>
                    <a:pt x="138" y="264"/>
                  </a:lnTo>
                  <a:lnTo>
                    <a:pt x="132" y="264"/>
                  </a:lnTo>
                  <a:lnTo>
                    <a:pt x="126" y="276"/>
                  </a:lnTo>
                  <a:lnTo>
                    <a:pt x="120" y="276"/>
                  </a:lnTo>
                  <a:lnTo>
                    <a:pt x="108" y="276"/>
                  </a:lnTo>
                  <a:lnTo>
                    <a:pt x="102" y="270"/>
                  </a:lnTo>
                  <a:lnTo>
                    <a:pt x="96" y="270"/>
                  </a:lnTo>
                  <a:lnTo>
                    <a:pt x="96" y="276"/>
                  </a:lnTo>
                  <a:lnTo>
                    <a:pt x="90" y="276"/>
                  </a:lnTo>
                  <a:lnTo>
                    <a:pt x="78" y="270"/>
                  </a:lnTo>
                  <a:lnTo>
                    <a:pt x="60" y="270"/>
                  </a:lnTo>
                  <a:lnTo>
                    <a:pt x="60" y="264"/>
                  </a:lnTo>
                  <a:lnTo>
                    <a:pt x="54" y="252"/>
                  </a:lnTo>
                  <a:lnTo>
                    <a:pt x="36" y="252"/>
                  </a:lnTo>
                  <a:lnTo>
                    <a:pt x="24" y="252"/>
                  </a:lnTo>
                  <a:lnTo>
                    <a:pt x="0" y="60"/>
                  </a:lnTo>
                  <a:lnTo>
                    <a:pt x="72" y="48"/>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88" name="Google Shape;556;p10">
              <a:extLst>
                <a:ext uri="{FF2B5EF4-FFF2-40B4-BE49-F238E27FC236}">
                  <a16:creationId xmlns:a16="http://schemas.microsoft.com/office/drawing/2014/main" id="{1B6FBA53-A497-B547-9888-7D1454D90909}"/>
                </a:ext>
              </a:extLst>
            </p:cNvPr>
            <p:cNvSpPr/>
            <p:nvPr/>
          </p:nvSpPr>
          <p:spPr>
            <a:xfrm>
              <a:off x="5029346" y="2337454"/>
              <a:ext cx="495447" cy="473158"/>
            </a:xfrm>
            <a:custGeom>
              <a:avLst/>
              <a:gdLst/>
              <a:ahLst/>
              <a:cxnLst/>
              <a:rect l="l" t="t" r="r" b="b"/>
              <a:pathLst>
                <a:path w="366" h="324" extrusionOk="0">
                  <a:moveTo>
                    <a:pt x="84" y="282"/>
                  </a:moveTo>
                  <a:lnTo>
                    <a:pt x="240" y="252"/>
                  </a:lnTo>
                  <a:lnTo>
                    <a:pt x="246" y="246"/>
                  </a:lnTo>
                  <a:lnTo>
                    <a:pt x="252" y="246"/>
                  </a:lnTo>
                  <a:lnTo>
                    <a:pt x="258" y="258"/>
                  </a:lnTo>
                  <a:lnTo>
                    <a:pt x="264" y="258"/>
                  </a:lnTo>
                  <a:lnTo>
                    <a:pt x="270" y="264"/>
                  </a:lnTo>
                  <a:lnTo>
                    <a:pt x="270" y="276"/>
                  </a:lnTo>
                  <a:lnTo>
                    <a:pt x="276" y="282"/>
                  </a:lnTo>
                  <a:lnTo>
                    <a:pt x="282" y="282"/>
                  </a:lnTo>
                  <a:lnTo>
                    <a:pt x="294" y="288"/>
                  </a:lnTo>
                  <a:lnTo>
                    <a:pt x="348" y="306"/>
                  </a:lnTo>
                  <a:lnTo>
                    <a:pt x="348" y="324"/>
                  </a:lnTo>
                  <a:lnTo>
                    <a:pt x="354" y="318"/>
                  </a:lnTo>
                  <a:lnTo>
                    <a:pt x="360" y="300"/>
                  </a:lnTo>
                  <a:lnTo>
                    <a:pt x="354" y="294"/>
                  </a:lnTo>
                  <a:lnTo>
                    <a:pt x="366" y="282"/>
                  </a:lnTo>
                  <a:lnTo>
                    <a:pt x="360" y="276"/>
                  </a:lnTo>
                  <a:lnTo>
                    <a:pt x="348" y="222"/>
                  </a:lnTo>
                  <a:lnTo>
                    <a:pt x="348" y="168"/>
                  </a:lnTo>
                  <a:lnTo>
                    <a:pt x="342" y="150"/>
                  </a:lnTo>
                  <a:lnTo>
                    <a:pt x="336" y="114"/>
                  </a:lnTo>
                  <a:lnTo>
                    <a:pt x="336" y="102"/>
                  </a:lnTo>
                  <a:lnTo>
                    <a:pt x="330" y="102"/>
                  </a:lnTo>
                  <a:lnTo>
                    <a:pt x="330" y="108"/>
                  </a:lnTo>
                  <a:lnTo>
                    <a:pt x="324" y="102"/>
                  </a:lnTo>
                  <a:lnTo>
                    <a:pt x="318" y="72"/>
                  </a:lnTo>
                  <a:lnTo>
                    <a:pt x="318" y="54"/>
                  </a:lnTo>
                  <a:lnTo>
                    <a:pt x="312" y="42"/>
                  </a:lnTo>
                  <a:lnTo>
                    <a:pt x="306" y="0"/>
                  </a:lnTo>
                  <a:lnTo>
                    <a:pt x="240" y="12"/>
                  </a:lnTo>
                  <a:lnTo>
                    <a:pt x="222" y="18"/>
                  </a:lnTo>
                  <a:lnTo>
                    <a:pt x="198" y="54"/>
                  </a:lnTo>
                  <a:lnTo>
                    <a:pt x="186" y="72"/>
                  </a:lnTo>
                  <a:lnTo>
                    <a:pt x="180" y="84"/>
                  </a:lnTo>
                  <a:lnTo>
                    <a:pt x="162" y="102"/>
                  </a:lnTo>
                  <a:lnTo>
                    <a:pt x="168" y="102"/>
                  </a:lnTo>
                  <a:lnTo>
                    <a:pt x="174" y="108"/>
                  </a:lnTo>
                  <a:lnTo>
                    <a:pt x="174" y="120"/>
                  </a:lnTo>
                  <a:lnTo>
                    <a:pt x="168" y="120"/>
                  </a:lnTo>
                  <a:lnTo>
                    <a:pt x="174" y="126"/>
                  </a:lnTo>
                  <a:lnTo>
                    <a:pt x="174" y="138"/>
                  </a:lnTo>
                  <a:lnTo>
                    <a:pt x="174" y="144"/>
                  </a:lnTo>
                  <a:lnTo>
                    <a:pt x="168" y="144"/>
                  </a:lnTo>
                  <a:lnTo>
                    <a:pt x="156" y="156"/>
                  </a:lnTo>
                  <a:lnTo>
                    <a:pt x="150" y="168"/>
                  </a:lnTo>
                  <a:lnTo>
                    <a:pt x="138" y="174"/>
                  </a:lnTo>
                  <a:lnTo>
                    <a:pt x="132" y="174"/>
                  </a:lnTo>
                  <a:lnTo>
                    <a:pt x="126" y="174"/>
                  </a:lnTo>
                  <a:lnTo>
                    <a:pt x="120" y="174"/>
                  </a:lnTo>
                  <a:lnTo>
                    <a:pt x="114" y="180"/>
                  </a:lnTo>
                  <a:lnTo>
                    <a:pt x="102" y="180"/>
                  </a:lnTo>
                  <a:lnTo>
                    <a:pt x="96" y="174"/>
                  </a:lnTo>
                  <a:lnTo>
                    <a:pt x="60" y="174"/>
                  </a:lnTo>
                  <a:lnTo>
                    <a:pt x="36" y="192"/>
                  </a:lnTo>
                  <a:lnTo>
                    <a:pt x="30" y="198"/>
                  </a:lnTo>
                  <a:lnTo>
                    <a:pt x="30" y="204"/>
                  </a:lnTo>
                  <a:lnTo>
                    <a:pt x="36" y="210"/>
                  </a:lnTo>
                  <a:lnTo>
                    <a:pt x="42" y="216"/>
                  </a:lnTo>
                  <a:lnTo>
                    <a:pt x="42" y="222"/>
                  </a:lnTo>
                  <a:lnTo>
                    <a:pt x="42" y="228"/>
                  </a:lnTo>
                  <a:lnTo>
                    <a:pt x="42" y="234"/>
                  </a:lnTo>
                  <a:lnTo>
                    <a:pt x="36" y="240"/>
                  </a:lnTo>
                  <a:lnTo>
                    <a:pt x="30" y="246"/>
                  </a:lnTo>
                  <a:lnTo>
                    <a:pt x="24" y="258"/>
                  </a:lnTo>
                  <a:lnTo>
                    <a:pt x="18" y="264"/>
                  </a:lnTo>
                  <a:lnTo>
                    <a:pt x="6" y="276"/>
                  </a:lnTo>
                  <a:lnTo>
                    <a:pt x="0" y="276"/>
                  </a:lnTo>
                  <a:lnTo>
                    <a:pt x="6" y="294"/>
                  </a:lnTo>
                  <a:lnTo>
                    <a:pt x="84" y="282"/>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89" name="Google Shape;557;p10">
              <a:extLst>
                <a:ext uri="{FF2B5EF4-FFF2-40B4-BE49-F238E27FC236}">
                  <a16:creationId xmlns:a16="http://schemas.microsoft.com/office/drawing/2014/main" id="{1AEDC153-90C3-3B4E-8704-819FFC2DE5D4}"/>
                </a:ext>
              </a:extLst>
            </p:cNvPr>
            <p:cNvSpPr/>
            <p:nvPr/>
          </p:nvSpPr>
          <p:spPr>
            <a:xfrm>
              <a:off x="4452678" y="2854423"/>
              <a:ext cx="243662" cy="473158"/>
            </a:xfrm>
            <a:custGeom>
              <a:avLst/>
              <a:gdLst/>
              <a:ahLst/>
              <a:cxnLst/>
              <a:rect l="l" t="t" r="r" b="b"/>
              <a:pathLst>
                <a:path w="180" h="324" extrusionOk="0">
                  <a:moveTo>
                    <a:pt x="0" y="318"/>
                  </a:moveTo>
                  <a:lnTo>
                    <a:pt x="0" y="318"/>
                  </a:lnTo>
                  <a:lnTo>
                    <a:pt x="0" y="312"/>
                  </a:lnTo>
                  <a:lnTo>
                    <a:pt x="0" y="306"/>
                  </a:lnTo>
                  <a:lnTo>
                    <a:pt x="6" y="306"/>
                  </a:lnTo>
                  <a:lnTo>
                    <a:pt x="6" y="300"/>
                  </a:lnTo>
                  <a:lnTo>
                    <a:pt x="6" y="288"/>
                  </a:lnTo>
                  <a:lnTo>
                    <a:pt x="12" y="282"/>
                  </a:lnTo>
                  <a:lnTo>
                    <a:pt x="18" y="264"/>
                  </a:lnTo>
                  <a:lnTo>
                    <a:pt x="24" y="258"/>
                  </a:lnTo>
                  <a:lnTo>
                    <a:pt x="24" y="252"/>
                  </a:lnTo>
                  <a:lnTo>
                    <a:pt x="24" y="246"/>
                  </a:lnTo>
                  <a:lnTo>
                    <a:pt x="24" y="234"/>
                  </a:lnTo>
                  <a:lnTo>
                    <a:pt x="24" y="222"/>
                  </a:lnTo>
                  <a:lnTo>
                    <a:pt x="18" y="222"/>
                  </a:lnTo>
                  <a:lnTo>
                    <a:pt x="18" y="216"/>
                  </a:lnTo>
                  <a:lnTo>
                    <a:pt x="18" y="204"/>
                  </a:lnTo>
                  <a:lnTo>
                    <a:pt x="18" y="198"/>
                  </a:lnTo>
                  <a:lnTo>
                    <a:pt x="6" y="18"/>
                  </a:lnTo>
                  <a:lnTo>
                    <a:pt x="6" y="24"/>
                  </a:lnTo>
                  <a:lnTo>
                    <a:pt x="6" y="30"/>
                  </a:lnTo>
                  <a:lnTo>
                    <a:pt x="18" y="24"/>
                  </a:lnTo>
                  <a:lnTo>
                    <a:pt x="30" y="24"/>
                  </a:lnTo>
                  <a:lnTo>
                    <a:pt x="42" y="12"/>
                  </a:lnTo>
                  <a:lnTo>
                    <a:pt x="156" y="0"/>
                  </a:lnTo>
                  <a:lnTo>
                    <a:pt x="156" y="12"/>
                  </a:lnTo>
                  <a:lnTo>
                    <a:pt x="180" y="204"/>
                  </a:lnTo>
                  <a:lnTo>
                    <a:pt x="174" y="210"/>
                  </a:lnTo>
                  <a:lnTo>
                    <a:pt x="174" y="216"/>
                  </a:lnTo>
                  <a:lnTo>
                    <a:pt x="180" y="222"/>
                  </a:lnTo>
                  <a:lnTo>
                    <a:pt x="180" y="228"/>
                  </a:lnTo>
                  <a:lnTo>
                    <a:pt x="168" y="228"/>
                  </a:lnTo>
                  <a:lnTo>
                    <a:pt x="162" y="234"/>
                  </a:lnTo>
                  <a:lnTo>
                    <a:pt x="156" y="234"/>
                  </a:lnTo>
                  <a:lnTo>
                    <a:pt x="144" y="234"/>
                  </a:lnTo>
                  <a:lnTo>
                    <a:pt x="144" y="246"/>
                  </a:lnTo>
                  <a:lnTo>
                    <a:pt x="150" y="246"/>
                  </a:lnTo>
                  <a:lnTo>
                    <a:pt x="150" y="252"/>
                  </a:lnTo>
                  <a:lnTo>
                    <a:pt x="144" y="258"/>
                  </a:lnTo>
                  <a:lnTo>
                    <a:pt x="138" y="270"/>
                  </a:lnTo>
                  <a:lnTo>
                    <a:pt x="132" y="270"/>
                  </a:lnTo>
                  <a:lnTo>
                    <a:pt x="126" y="270"/>
                  </a:lnTo>
                  <a:lnTo>
                    <a:pt x="126" y="288"/>
                  </a:lnTo>
                  <a:lnTo>
                    <a:pt x="120" y="294"/>
                  </a:lnTo>
                  <a:lnTo>
                    <a:pt x="108" y="294"/>
                  </a:lnTo>
                  <a:lnTo>
                    <a:pt x="102" y="288"/>
                  </a:lnTo>
                  <a:lnTo>
                    <a:pt x="102" y="282"/>
                  </a:lnTo>
                  <a:lnTo>
                    <a:pt x="96" y="282"/>
                  </a:lnTo>
                  <a:lnTo>
                    <a:pt x="90" y="300"/>
                  </a:lnTo>
                  <a:lnTo>
                    <a:pt x="90" y="312"/>
                  </a:lnTo>
                  <a:lnTo>
                    <a:pt x="84" y="312"/>
                  </a:lnTo>
                  <a:lnTo>
                    <a:pt x="78" y="306"/>
                  </a:lnTo>
                  <a:lnTo>
                    <a:pt x="78" y="300"/>
                  </a:lnTo>
                  <a:lnTo>
                    <a:pt x="72" y="300"/>
                  </a:lnTo>
                  <a:lnTo>
                    <a:pt x="60" y="312"/>
                  </a:lnTo>
                  <a:lnTo>
                    <a:pt x="60" y="318"/>
                  </a:lnTo>
                  <a:lnTo>
                    <a:pt x="54" y="318"/>
                  </a:lnTo>
                  <a:lnTo>
                    <a:pt x="42" y="306"/>
                  </a:lnTo>
                  <a:lnTo>
                    <a:pt x="36" y="306"/>
                  </a:lnTo>
                  <a:lnTo>
                    <a:pt x="30" y="312"/>
                  </a:lnTo>
                  <a:lnTo>
                    <a:pt x="30" y="306"/>
                  </a:lnTo>
                  <a:lnTo>
                    <a:pt x="30" y="312"/>
                  </a:lnTo>
                  <a:lnTo>
                    <a:pt x="30" y="318"/>
                  </a:lnTo>
                  <a:lnTo>
                    <a:pt x="24" y="318"/>
                  </a:lnTo>
                  <a:lnTo>
                    <a:pt x="18" y="312"/>
                  </a:lnTo>
                  <a:lnTo>
                    <a:pt x="12" y="312"/>
                  </a:lnTo>
                  <a:lnTo>
                    <a:pt x="6" y="312"/>
                  </a:lnTo>
                  <a:lnTo>
                    <a:pt x="6" y="318"/>
                  </a:lnTo>
                  <a:lnTo>
                    <a:pt x="6" y="324"/>
                  </a:lnTo>
                  <a:lnTo>
                    <a:pt x="0" y="318"/>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90" name="Google Shape;558;p10">
              <a:extLst>
                <a:ext uri="{FF2B5EF4-FFF2-40B4-BE49-F238E27FC236}">
                  <a16:creationId xmlns:a16="http://schemas.microsoft.com/office/drawing/2014/main" id="{D4EAFF7D-E69A-C042-8201-387B0473D4EE}"/>
                </a:ext>
              </a:extLst>
            </p:cNvPr>
            <p:cNvSpPr/>
            <p:nvPr/>
          </p:nvSpPr>
          <p:spPr>
            <a:xfrm>
              <a:off x="4980613" y="2696703"/>
              <a:ext cx="471081" cy="332964"/>
            </a:xfrm>
            <a:custGeom>
              <a:avLst/>
              <a:gdLst/>
              <a:ahLst/>
              <a:cxnLst/>
              <a:rect l="l" t="t" r="r" b="b"/>
              <a:pathLst>
                <a:path w="348" h="228" extrusionOk="0">
                  <a:moveTo>
                    <a:pt x="90" y="216"/>
                  </a:moveTo>
                  <a:lnTo>
                    <a:pt x="300" y="180"/>
                  </a:lnTo>
                  <a:lnTo>
                    <a:pt x="300" y="162"/>
                  </a:lnTo>
                  <a:lnTo>
                    <a:pt x="312" y="162"/>
                  </a:lnTo>
                  <a:lnTo>
                    <a:pt x="318" y="168"/>
                  </a:lnTo>
                  <a:lnTo>
                    <a:pt x="330" y="156"/>
                  </a:lnTo>
                  <a:lnTo>
                    <a:pt x="330" y="150"/>
                  </a:lnTo>
                  <a:lnTo>
                    <a:pt x="342" y="138"/>
                  </a:lnTo>
                  <a:lnTo>
                    <a:pt x="348" y="132"/>
                  </a:lnTo>
                  <a:lnTo>
                    <a:pt x="348" y="126"/>
                  </a:lnTo>
                  <a:lnTo>
                    <a:pt x="324" y="108"/>
                  </a:lnTo>
                  <a:lnTo>
                    <a:pt x="312" y="102"/>
                  </a:lnTo>
                  <a:lnTo>
                    <a:pt x="312" y="90"/>
                  </a:lnTo>
                  <a:lnTo>
                    <a:pt x="318" y="90"/>
                  </a:lnTo>
                  <a:lnTo>
                    <a:pt x="318" y="84"/>
                  </a:lnTo>
                  <a:lnTo>
                    <a:pt x="312" y="72"/>
                  </a:lnTo>
                  <a:lnTo>
                    <a:pt x="324" y="60"/>
                  </a:lnTo>
                  <a:lnTo>
                    <a:pt x="324" y="48"/>
                  </a:lnTo>
                  <a:lnTo>
                    <a:pt x="330" y="42"/>
                  </a:lnTo>
                  <a:lnTo>
                    <a:pt x="318" y="36"/>
                  </a:lnTo>
                  <a:lnTo>
                    <a:pt x="312" y="36"/>
                  </a:lnTo>
                  <a:lnTo>
                    <a:pt x="306" y="30"/>
                  </a:lnTo>
                  <a:lnTo>
                    <a:pt x="306" y="18"/>
                  </a:lnTo>
                  <a:lnTo>
                    <a:pt x="300" y="12"/>
                  </a:lnTo>
                  <a:lnTo>
                    <a:pt x="294" y="12"/>
                  </a:lnTo>
                  <a:lnTo>
                    <a:pt x="288" y="0"/>
                  </a:lnTo>
                  <a:lnTo>
                    <a:pt x="282" y="0"/>
                  </a:lnTo>
                  <a:lnTo>
                    <a:pt x="246" y="6"/>
                  </a:lnTo>
                  <a:lnTo>
                    <a:pt x="162" y="24"/>
                  </a:lnTo>
                  <a:lnTo>
                    <a:pt x="72" y="42"/>
                  </a:lnTo>
                  <a:lnTo>
                    <a:pt x="42" y="48"/>
                  </a:lnTo>
                  <a:lnTo>
                    <a:pt x="36" y="30"/>
                  </a:lnTo>
                  <a:lnTo>
                    <a:pt x="30" y="36"/>
                  </a:lnTo>
                  <a:lnTo>
                    <a:pt x="12" y="54"/>
                  </a:lnTo>
                  <a:lnTo>
                    <a:pt x="0" y="60"/>
                  </a:lnTo>
                  <a:lnTo>
                    <a:pt x="18" y="162"/>
                  </a:lnTo>
                  <a:lnTo>
                    <a:pt x="30" y="228"/>
                  </a:lnTo>
                  <a:lnTo>
                    <a:pt x="90" y="216"/>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91" name="Google Shape;559;p10">
              <a:extLst>
                <a:ext uri="{FF2B5EF4-FFF2-40B4-BE49-F238E27FC236}">
                  <a16:creationId xmlns:a16="http://schemas.microsoft.com/office/drawing/2014/main" id="{69FC378A-EB51-D04C-8A1F-6C70DD7B0EAD}"/>
                </a:ext>
              </a:extLst>
            </p:cNvPr>
            <p:cNvSpPr/>
            <p:nvPr/>
          </p:nvSpPr>
          <p:spPr>
            <a:xfrm>
              <a:off x="5443573" y="2302406"/>
              <a:ext cx="129953" cy="280390"/>
            </a:xfrm>
            <a:custGeom>
              <a:avLst/>
              <a:gdLst/>
              <a:ahLst/>
              <a:cxnLst/>
              <a:rect l="l" t="t" r="r" b="b"/>
              <a:pathLst>
                <a:path w="96" h="192" extrusionOk="0">
                  <a:moveTo>
                    <a:pt x="36" y="174"/>
                  </a:moveTo>
                  <a:lnTo>
                    <a:pt x="30" y="138"/>
                  </a:lnTo>
                  <a:lnTo>
                    <a:pt x="30" y="126"/>
                  </a:lnTo>
                  <a:lnTo>
                    <a:pt x="24" y="126"/>
                  </a:lnTo>
                  <a:lnTo>
                    <a:pt x="24" y="132"/>
                  </a:lnTo>
                  <a:lnTo>
                    <a:pt x="18" y="126"/>
                  </a:lnTo>
                  <a:lnTo>
                    <a:pt x="12" y="96"/>
                  </a:lnTo>
                  <a:lnTo>
                    <a:pt x="12" y="78"/>
                  </a:lnTo>
                  <a:lnTo>
                    <a:pt x="6" y="66"/>
                  </a:lnTo>
                  <a:lnTo>
                    <a:pt x="0" y="24"/>
                  </a:lnTo>
                  <a:lnTo>
                    <a:pt x="96" y="0"/>
                  </a:lnTo>
                  <a:lnTo>
                    <a:pt x="96" y="6"/>
                  </a:lnTo>
                  <a:lnTo>
                    <a:pt x="96" y="12"/>
                  </a:lnTo>
                  <a:lnTo>
                    <a:pt x="90" y="18"/>
                  </a:lnTo>
                  <a:lnTo>
                    <a:pt x="96" y="24"/>
                  </a:lnTo>
                  <a:lnTo>
                    <a:pt x="96" y="42"/>
                  </a:lnTo>
                  <a:lnTo>
                    <a:pt x="96" y="48"/>
                  </a:lnTo>
                  <a:lnTo>
                    <a:pt x="84" y="54"/>
                  </a:lnTo>
                  <a:lnTo>
                    <a:pt x="78" y="60"/>
                  </a:lnTo>
                  <a:lnTo>
                    <a:pt x="84" y="66"/>
                  </a:lnTo>
                  <a:lnTo>
                    <a:pt x="84" y="78"/>
                  </a:lnTo>
                  <a:lnTo>
                    <a:pt x="84" y="96"/>
                  </a:lnTo>
                  <a:lnTo>
                    <a:pt x="78" y="102"/>
                  </a:lnTo>
                  <a:lnTo>
                    <a:pt x="78" y="108"/>
                  </a:lnTo>
                  <a:lnTo>
                    <a:pt x="78" y="114"/>
                  </a:lnTo>
                  <a:lnTo>
                    <a:pt x="72" y="120"/>
                  </a:lnTo>
                  <a:lnTo>
                    <a:pt x="72" y="132"/>
                  </a:lnTo>
                  <a:lnTo>
                    <a:pt x="78" y="138"/>
                  </a:lnTo>
                  <a:lnTo>
                    <a:pt x="78" y="144"/>
                  </a:lnTo>
                  <a:lnTo>
                    <a:pt x="84" y="156"/>
                  </a:lnTo>
                  <a:lnTo>
                    <a:pt x="84" y="162"/>
                  </a:lnTo>
                  <a:lnTo>
                    <a:pt x="78" y="168"/>
                  </a:lnTo>
                  <a:lnTo>
                    <a:pt x="78" y="180"/>
                  </a:lnTo>
                  <a:lnTo>
                    <a:pt x="84" y="180"/>
                  </a:lnTo>
                  <a:lnTo>
                    <a:pt x="42" y="192"/>
                  </a:lnTo>
                  <a:lnTo>
                    <a:pt x="36" y="174"/>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92" name="Google Shape;560;p10">
              <a:extLst>
                <a:ext uri="{FF2B5EF4-FFF2-40B4-BE49-F238E27FC236}">
                  <a16:creationId xmlns:a16="http://schemas.microsoft.com/office/drawing/2014/main" id="{C74D1FBD-FB01-EA43-B2F8-EDC4F4BD9376}"/>
                </a:ext>
              </a:extLst>
            </p:cNvPr>
            <p:cNvSpPr/>
            <p:nvPr/>
          </p:nvSpPr>
          <p:spPr>
            <a:xfrm>
              <a:off x="4347091" y="3152337"/>
              <a:ext cx="592912" cy="324201"/>
            </a:xfrm>
            <a:custGeom>
              <a:avLst/>
              <a:gdLst/>
              <a:ahLst/>
              <a:cxnLst/>
              <a:rect l="l" t="t" r="r" b="b"/>
              <a:pathLst>
                <a:path w="438" h="222" extrusionOk="0">
                  <a:moveTo>
                    <a:pt x="390" y="30"/>
                  </a:moveTo>
                  <a:lnTo>
                    <a:pt x="384" y="24"/>
                  </a:lnTo>
                  <a:lnTo>
                    <a:pt x="378" y="24"/>
                  </a:lnTo>
                  <a:lnTo>
                    <a:pt x="378" y="18"/>
                  </a:lnTo>
                  <a:lnTo>
                    <a:pt x="372" y="12"/>
                  </a:lnTo>
                  <a:lnTo>
                    <a:pt x="366" y="12"/>
                  </a:lnTo>
                  <a:lnTo>
                    <a:pt x="360" y="24"/>
                  </a:lnTo>
                  <a:lnTo>
                    <a:pt x="354" y="24"/>
                  </a:lnTo>
                  <a:lnTo>
                    <a:pt x="342" y="24"/>
                  </a:lnTo>
                  <a:lnTo>
                    <a:pt x="336" y="18"/>
                  </a:lnTo>
                  <a:lnTo>
                    <a:pt x="330" y="18"/>
                  </a:lnTo>
                  <a:lnTo>
                    <a:pt x="330" y="24"/>
                  </a:lnTo>
                  <a:lnTo>
                    <a:pt x="324" y="24"/>
                  </a:lnTo>
                  <a:lnTo>
                    <a:pt x="312" y="18"/>
                  </a:lnTo>
                  <a:lnTo>
                    <a:pt x="294" y="18"/>
                  </a:lnTo>
                  <a:lnTo>
                    <a:pt x="294" y="12"/>
                  </a:lnTo>
                  <a:lnTo>
                    <a:pt x="288" y="0"/>
                  </a:lnTo>
                  <a:lnTo>
                    <a:pt x="270" y="0"/>
                  </a:lnTo>
                  <a:lnTo>
                    <a:pt x="258" y="0"/>
                  </a:lnTo>
                  <a:lnTo>
                    <a:pt x="252" y="6"/>
                  </a:lnTo>
                  <a:lnTo>
                    <a:pt x="252" y="12"/>
                  </a:lnTo>
                  <a:lnTo>
                    <a:pt x="258" y="18"/>
                  </a:lnTo>
                  <a:lnTo>
                    <a:pt x="258" y="24"/>
                  </a:lnTo>
                  <a:lnTo>
                    <a:pt x="246" y="24"/>
                  </a:lnTo>
                  <a:lnTo>
                    <a:pt x="240" y="30"/>
                  </a:lnTo>
                  <a:lnTo>
                    <a:pt x="234" y="30"/>
                  </a:lnTo>
                  <a:lnTo>
                    <a:pt x="222" y="30"/>
                  </a:lnTo>
                  <a:lnTo>
                    <a:pt x="222" y="42"/>
                  </a:lnTo>
                  <a:lnTo>
                    <a:pt x="228" y="42"/>
                  </a:lnTo>
                  <a:lnTo>
                    <a:pt x="228" y="48"/>
                  </a:lnTo>
                  <a:lnTo>
                    <a:pt x="222" y="54"/>
                  </a:lnTo>
                  <a:lnTo>
                    <a:pt x="216" y="66"/>
                  </a:lnTo>
                  <a:lnTo>
                    <a:pt x="210" y="66"/>
                  </a:lnTo>
                  <a:lnTo>
                    <a:pt x="204" y="66"/>
                  </a:lnTo>
                  <a:lnTo>
                    <a:pt x="204" y="84"/>
                  </a:lnTo>
                  <a:lnTo>
                    <a:pt x="198" y="90"/>
                  </a:lnTo>
                  <a:lnTo>
                    <a:pt x="186" y="90"/>
                  </a:lnTo>
                  <a:lnTo>
                    <a:pt x="180" y="84"/>
                  </a:lnTo>
                  <a:lnTo>
                    <a:pt x="180" y="78"/>
                  </a:lnTo>
                  <a:lnTo>
                    <a:pt x="174" y="78"/>
                  </a:lnTo>
                  <a:lnTo>
                    <a:pt x="168" y="96"/>
                  </a:lnTo>
                  <a:lnTo>
                    <a:pt x="168" y="108"/>
                  </a:lnTo>
                  <a:lnTo>
                    <a:pt x="162" y="108"/>
                  </a:lnTo>
                  <a:lnTo>
                    <a:pt x="156" y="102"/>
                  </a:lnTo>
                  <a:lnTo>
                    <a:pt x="156" y="96"/>
                  </a:lnTo>
                  <a:lnTo>
                    <a:pt x="150" y="96"/>
                  </a:lnTo>
                  <a:lnTo>
                    <a:pt x="138" y="108"/>
                  </a:lnTo>
                  <a:lnTo>
                    <a:pt x="138" y="114"/>
                  </a:lnTo>
                  <a:lnTo>
                    <a:pt x="132" y="114"/>
                  </a:lnTo>
                  <a:lnTo>
                    <a:pt x="120" y="102"/>
                  </a:lnTo>
                  <a:lnTo>
                    <a:pt x="114" y="102"/>
                  </a:lnTo>
                  <a:lnTo>
                    <a:pt x="108" y="108"/>
                  </a:lnTo>
                  <a:lnTo>
                    <a:pt x="108" y="102"/>
                  </a:lnTo>
                  <a:lnTo>
                    <a:pt x="108" y="108"/>
                  </a:lnTo>
                  <a:lnTo>
                    <a:pt x="108" y="114"/>
                  </a:lnTo>
                  <a:lnTo>
                    <a:pt x="102" y="114"/>
                  </a:lnTo>
                  <a:lnTo>
                    <a:pt x="96" y="108"/>
                  </a:lnTo>
                  <a:lnTo>
                    <a:pt x="90" y="108"/>
                  </a:lnTo>
                  <a:lnTo>
                    <a:pt x="84" y="108"/>
                  </a:lnTo>
                  <a:lnTo>
                    <a:pt x="84" y="114"/>
                  </a:lnTo>
                  <a:lnTo>
                    <a:pt x="84" y="120"/>
                  </a:lnTo>
                  <a:lnTo>
                    <a:pt x="78" y="120"/>
                  </a:lnTo>
                  <a:lnTo>
                    <a:pt x="84" y="120"/>
                  </a:lnTo>
                  <a:lnTo>
                    <a:pt x="78" y="126"/>
                  </a:lnTo>
                  <a:lnTo>
                    <a:pt x="72" y="132"/>
                  </a:lnTo>
                  <a:lnTo>
                    <a:pt x="78" y="138"/>
                  </a:lnTo>
                  <a:lnTo>
                    <a:pt x="78" y="144"/>
                  </a:lnTo>
                  <a:lnTo>
                    <a:pt x="66" y="144"/>
                  </a:lnTo>
                  <a:lnTo>
                    <a:pt x="54" y="150"/>
                  </a:lnTo>
                  <a:lnTo>
                    <a:pt x="54" y="162"/>
                  </a:lnTo>
                  <a:lnTo>
                    <a:pt x="60" y="168"/>
                  </a:lnTo>
                  <a:lnTo>
                    <a:pt x="60" y="174"/>
                  </a:lnTo>
                  <a:lnTo>
                    <a:pt x="54" y="174"/>
                  </a:lnTo>
                  <a:lnTo>
                    <a:pt x="36" y="168"/>
                  </a:lnTo>
                  <a:lnTo>
                    <a:pt x="24" y="168"/>
                  </a:lnTo>
                  <a:lnTo>
                    <a:pt x="18" y="174"/>
                  </a:lnTo>
                  <a:lnTo>
                    <a:pt x="12" y="180"/>
                  </a:lnTo>
                  <a:lnTo>
                    <a:pt x="18" y="186"/>
                  </a:lnTo>
                  <a:lnTo>
                    <a:pt x="24" y="192"/>
                  </a:lnTo>
                  <a:lnTo>
                    <a:pt x="18" y="192"/>
                  </a:lnTo>
                  <a:lnTo>
                    <a:pt x="18" y="216"/>
                  </a:lnTo>
                  <a:lnTo>
                    <a:pt x="12" y="216"/>
                  </a:lnTo>
                  <a:lnTo>
                    <a:pt x="0" y="222"/>
                  </a:lnTo>
                  <a:lnTo>
                    <a:pt x="90" y="216"/>
                  </a:lnTo>
                  <a:lnTo>
                    <a:pt x="84" y="204"/>
                  </a:lnTo>
                  <a:lnTo>
                    <a:pt x="90" y="204"/>
                  </a:lnTo>
                  <a:lnTo>
                    <a:pt x="102" y="204"/>
                  </a:lnTo>
                  <a:lnTo>
                    <a:pt x="108" y="204"/>
                  </a:lnTo>
                  <a:lnTo>
                    <a:pt x="336" y="186"/>
                  </a:lnTo>
                  <a:lnTo>
                    <a:pt x="348" y="180"/>
                  </a:lnTo>
                  <a:lnTo>
                    <a:pt x="372" y="168"/>
                  </a:lnTo>
                  <a:lnTo>
                    <a:pt x="378" y="162"/>
                  </a:lnTo>
                  <a:lnTo>
                    <a:pt x="378" y="156"/>
                  </a:lnTo>
                  <a:lnTo>
                    <a:pt x="390" y="156"/>
                  </a:lnTo>
                  <a:lnTo>
                    <a:pt x="390" y="144"/>
                  </a:lnTo>
                  <a:lnTo>
                    <a:pt x="402" y="138"/>
                  </a:lnTo>
                  <a:lnTo>
                    <a:pt x="402" y="126"/>
                  </a:lnTo>
                  <a:lnTo>
                    <a:pt x="420" y="120"/>
                  </a:lnTo>
                  <a:lnTo>
                    <a:pt x="426" y="114"/>
                  </a:lnTo>
                  <a:lnTo>
                    <a:pt x="426" y="108"/>
                  </a:lnTo>
                  <a:lnTo>
                    <a:pt x="426" y="114"/>
                  </a:lnTo>
                  <a:lnTo>
                    <a:pt x="438" y="96"/>
                  </a:lnTo>
                  <a:lnTo>
                    <a:pt x="432" y="96"/>
                  </a:lnTo>
                  <a:lnTo>
                    <a:pt x="426" y="90"/>
                  </a:lnTo>
                  <a:lnTo>
                    <a:pt x="420" y="90"/>
                  </a:lnTo>
                  <a:lnTo>
                    <a:pt x="414" y="84"/>
                  </a:lnTo>
                  <a:lnTo>
                    <a:pt x="402" y="66"/>
                  </a:lnTo>
                  <a:lnTo>
                    <a:pt x="396" y="54"/>
                  </a:lnTo>
                  <a:lnTo>
                    <a:pt x="396" y="48"/>
                  </a:lnTo>
                  <a:lnTo>
                    <a:pt x="396" y="42"/>
                  </a:lnTo>
                  <a:lnTo>
                    <a:pt x="390" y="36"/>
                  </a:lnTo>
                  <a:lnTo>
                    <a:pt x="390" y="30"/>
                  </a:lnTo>
                  <a:lnTo>
                    <a:pt x="396" y="30"/>
                  </a:lnTo>
                  <a:lnTo>
                    <a:pt x="390" y="30"/>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93" name="Google Shape;561;p10">
              <a:extLst>
                <a:ext uri="{FF2B5EF4-FFF2-40B4-BE49-F238E27FC236}">
                  <a16:creationId xmlns:a16="http://schemas.microsoft.com/office/drawing/2014/main" id="{E9CB43B3-9C1E-854C-A206-0BC2BC2C9549}"/>
                </a:ext>
              </a:extLst>
            </p:cNvPr>
            <p:cNvSpPr/>
            <p:nvPr/>
          </p:nvSpPr>
          <p:spPr>
            <a:xfrm>
              <a:off x="4875027" y="2933282"/>
              <a:ext cx="373616" cy="394298"/>
            </a:xfrm>
            <a:custGeom>
              <a:avLst/>
              <a:gdLst/>
              <a:ahLst/>
              <a:cxnLst/>
              <a:rect l="l" t="t" r="r" b="b"/>
              <a:pathLst>
                <a:path w="276" h="270" extrusionOk="0">
                  <a:moveTo>
                    <a:pt x="42" y="246"/>
                  </a:moveTo>
                  <a:lnTo>
                    <a:pt x="42" y="246"/>
                  </a:lnTo>
                  <a:lnTo>
                    <a:pt x="36" y="240"/>
                  </a:lnTo>
                  <a:lnTo>
                    <a:pt x="30" y="240"/>
                  </a:lnTo>
                  <a:lnTo>
                    <a:pt x="24" y="234"/>
                  </a:lnTo>
                  <a:lnTo>
                    <a:pt x="12" y="216"/>
                  </a:lnTo>
                  <a:lnTo>
                    <a:pt x="6" y="204"/>
                  </a:lnTo>
                  <a:lnTo>
                    <a:pt x="6" y="198"/>
                  </a:lnTo>
                  <a:lnTo>
                    <a:pt x="6" y="192"/>
                  </a:lnTo>
                  <a:lnTo>
                    <a:pt x="0" y="186"/>
                  </a:lnTo>
                  <a:lnTo>
                    <a:pt x="0" y="180"/>
                  </a:lnTo>
                  <a:lnTo>
                    <a:pt x="6" y="180"/>
                  </a:lnTo>
                  <a:lnTo>
                    <a:pt x="12" y="180"/>
                  </a:lnTo>
                  <a:lnTo>
                    <a:pt x="18" y="168"/>
                  </a:lnTo>
                  <a:lnTo>
                    <a:pt x="24" y="168"/>
                  </a:lnTo>
                  <a:lnTo>
                    <a:pt x="24" y="156"/>
                  </a:lnTo>
                  <a:lnTo>
                    <a:pt x="24" y="150"/>
                  </a:lnTo>
                  <a:lnTo>
                    <a:pt x="24" y="144"/>
                  </a:lnTo>
                  <a:lnTo>
                    <a:pt x="24" y="132"/>
                  </a:lnTo>
                  <a:lnTo>
                    <a:pt x="36" y="132"/>
                  </a:lnTo>
                  <a:lnTo>
                    <a:pt x="36" y="144"/>
                  </a:lnTo>
                  <a:lnTo>
                    <a:pt x="42" y="144"/>
                  </a:lnTo>
                  <a:lnTo>
                    <a:pt x="42" y="132"/>
                  </a:lnTo>
                  <a:lnTo>
                    <a:pt x="48" y="114"/>
                  </a:lnTo>
                  <a:lnTo>
                    <a:pt x="60" y="102"/>
                  </a:lnTo>
                  <a:lnTo>
                    <a:pt x="66" y="102"/>
                  </a:lnTo>
                  <a:lnTo>
                    <a:pt x="72" y="96"/>
                  </a:lnTo>
                  <a:lnTo>
                    <a:pt x="84" y="84"/>
                  </a:lnTo>
                  <a:lnTo>
                    <a:pt x="90" y="78"/>
                  </a:lnTo>
                  <a:lnTo>
                    <a:pt x="90" y="66"/>
                  </a:lnTo>
                  <a:lnTo>
                    <a:pt x="90" y="60"/>
                  </a:lnTo>
                  <a:lnTo>
                    <a:pt x="90" y="30"/>
                  </a:lnTo>
                  <a:lnTo>
                    <a:pt x="96" y="30"/>
                  </a:lnTo>
                  <a:lnTo>
                    <a:pt x="96" y="18"/>
                  </a:lnTo>
                  <a:lnTo>
                    <a:pt x="90" y="6"/>
                  </a:lnTo>
                  <a:lnTo>
                    <a:pt x="90" y="0"/>
                  </a:lnTo>
                  <a:lnTo>
                    <a:pt x="96" y="0"/>
                  </a:lnTo>
                  <a:lnTo>
                    <a:pt x="108" y="66"/>
                  </a:lnTo>
                  <a:lnTo>
                    <a:pt x="168" y="54"/>
                  </a:lnTo>
                  <a:lnTo>
                    <a:pt x="174" y="90"/>
                  </a:lnTo>
                  <a:lnTo>
                    <a:pt x="192" y="72"/>
                  </a:lnTo>
                  <a:lnTo>
                    <a:pt x="198" y="72"/>
                  </a:lnTo>
                  <a:lnTo>
                    <a:pt x="204" y="66"/>
                  </a:lnTo>
                  <a:lnTo>
                    <a:pt x="210" y="60"/>
                  </a:lnTo>
                  <a:lnTo>
                    <a:pt x="222" y="60"/>
                  </a:lnTo>
                  <a:lnTo>
                    <a:pt x="228" y="60"/>
                  </a:lnTo>
                  <a:lnTo>
                    <a:pt x="234" y="48"/>
                  </a:lnTo>
                  <a:lnTo>
                    <a:pt x="246" y="48"/>
                  </a:lnTo>
                  <a:lnTo>
                    <a:pt x="252" y="48"/>
                  </a:lnTo>
                  <a:lnTo>
                    <a:pt x="258" y="48"/>
                  </a:lnTo>
                  <a:lnTo>
                    <a:pt x="264" y="48"/>
                  </a:lnTo>
                  <a:lnTo>
                    <a:pt x="264" y="54"/>
                  </a:lnTo>
                  <a:lnTo>
                    <a:pt x="276" y="66"/>
                  </a:lnTo>
                  <a:lnTo>
                    <a:pt x="276" y="72"/>
                  </a:lnTo>
                  <a:lnTo>
                    <a:pt x="270" y="72"/>
                  </a:lnTo>
                  <a:lnTo>
                    <a:pt x="270" y="78"/>
                  </a:lnTo>
                  <a:lnTo>
                    <a:pt x="264" y="78"/>
                  </a:lnTo>
                  <a:lnTo>
                    <a:pt x="246" y="72"/>
                  </a:lnTo>
                  <a:lnTo>
                    <a:pt x="240" y="72"/>
                  </a:lnTo>
                  <a:lnTo>
                    <a:pt x="234" y="66"/>
                  </a:lnTo>
                  <a:lnTo>
                    <a:pt x="234" y="84"/>
                  </a:lnTo>
                  <a:lnTo>
                    <a:pt x="228" y="90"/>
                  </a:lnTo>
                  <a:lnTo>
                    <a:pt x="228" y="96"/>
                  </a:lnTo>
                  <a:lnTo>
                    <a:pt x="222" y="108"/>
                  </a:lnTo>
                  <a:lnTo>
                    <a:pt x="216" y="108"/>
                  </a:lnTo>
                  <a:lnTo>
                    <a:pt x="216" y="114"/>
                  </a:lnTo>
                  <a:lnTo>
                    <a:pt x="216" y="120"/>
                  </a:lnTo>
                  <a:lnTo>
                    <a:pt x="210" y="120"/>
                  </a:lnTo>
                  <a:lnTo>
                    <a:pt x="204" y="120"/>
                  </a:lnTo>
                  <a:lnTo>
                    <a:pt x="198" y="120"/>
                  </a:lnTo>
                  <a:lnTo>
                    <a:pt x="198" y="132"/>
                  </a:lnTo>
                  <a:lnTo>
                    <a:pt x="198" y="138"/>
                  </a:lnTo>
                  <a:lnTo>
                    <a:pt x="198" y="144"/>
                  </a:lnTo>
                  <a:lnTo>
                    <a:pt x="198" y="150"/>
                  </a:lnTo>
                  <a:lnTo>
                    <a:pt x="186" y="150"/>
                  </a:lnTo>
                  <a:lnTo>
                    <a:pt x="174" y="144"/>
                  </a:lnTo>
                  <a:lnTo>
                    <a:pt x="168" y="144"/>
                  </a:lnTo>
                  <a:lnTo>
                    <a:pt x="168" y="150"/>
                  </a:lnTo>
                  <a:lnTo>
                    <a:pt x="168" y="156"/>
                  </a:lnTo>
                  <a:lnTo>
                    <a:pt x="168" y="162"/>
                  </a:lnTo>
                  <a:lnTo>
                    <a:pt x="168" y="168"/>
                  </a:lnTo>
                  <a:lnTo>
                    <a:pt x="162" y="174"/>
                  </a:lnTo>
                  <a:lnTo>
                    <a:pt x="162" y="180"/>
                  </a:lnTo>
                  <a:lnTo>
                    <a:pt x="162" y="192"/>
                  </a:lnTo>
                  <a:lnTo>
                    <a:pt x="156" y="198"/>
                  </a:lnTo>
                  <a:lnTo>
                    <a:pt x="150" y="210"/>
                  </a:lnTo>
                  <a:lnTo>
                    <a:pt x="150" y="216"/>
                  </a:lnTo>
                  <a:lnTo>
                    <a:pt x="150" y="222"/>
                  </a:lnTo>
                  <a:lnTo>
                    <a:pt x="144" y="228"/>
                  </a:lnTo>
                  <a:lnTo>
                    <a:pt x="150" y="234"/>
                  </a:lnTo>
                  <a:lnTo>
                    <a:pt x="138" y="240"/>
                  </a:lnTo>
                  <a:lnTo>
                    <a:pt x="126" y="240"/>
                  </a:lnTo>
                  <a:lnTo>
                    <a:pt x="126" y="246"/>
                  </a:lnTo>
                  <a:lnTo>
                    <a:pt x="120" y="246"/>
                  </a:lnTo>
                  <a:lnTo>
                    <a:pt x="114" y="246"/>
                  </a:lnTo>
                  <a:lnTo>
                    <a:pt x="114" y="252"/>
                  </a:lnTo>
                  <a:lnTo>
                    <a:pt x="108" y="258"/>
                  </a:lnTo>
                  <a:lnTo>
                    <a:pt x="102" y="258"/>
                  </a:lnTo>
                  <a:lnTo>
                    <a:pt x="96" y="258"/>
                  </a:lnTo>
                  <a:lnTo>
                    <a:pt x="90" y="258"/>
                  </a:lnTo>
                  <a:lnTo>
                    <a:pt x="84" y="258"/>
                  </a:lnTo>
                  <a:lnTo>
                    <a:pt x="78" y="270"/>
                  </a:lnTo>
                  <a:lnTo>
                    <a:pt x="72" y="270"/>
                  </a:lnTo>
                  <a:lnTo>
                    <a:pt x="66" y="264"/>
                  </a:lnTo>
                  <a:lnTo>
                    <a:pt x="54" y="264"/>
                  </a:lnTo>
                  <a:lnTo>
                    <a:pt x="48" y="252"/>
                  </a:lnTo>
                  <a:lnTo>
                    <a:pt x="48" y="246"/>
                  </a:lnTo>
                  <a:lnTo>
                    <a:pt x="42" y="246"/>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94" name="Google Shape;562;p10">
              <a:extLst>
                <a:ext uri="{FF2B5EF4-FFF2-40B4-BE49-F238E27FC236}">
                  <a16:creationId xmlns:a16="http://schemas.microsoft.com/office/drawing/2014/main" id="{4F99B04F-E00B-D947-9481-AE39C5D2A8BE}"/>
                </a:ext>
              </a:extLst>
            </p:cNvPr>
            <p:cNvSpPr/>
            <p:nvPr/>
          </p:nvSpPr>
          <p:spPr>
            <a:xfrm>
              <a:off x="5541038" y="2267356"/>
              <a:ext cx="138076" cy="297914"/>
            </a:xfrm>
            <a:custGeom>
              <a:avLst/>
              <a:gdLst/>
              <a:ahLst/>
              <a:cxnLst/>
              <a:rect l="l" t="t" r="r" b="b"/>
              <a:pathLst>
                <a:path w="102" h="204" extrusionOk="0">
                  <a:moveTo>
                    <a:pt x="78" y="186"/>
                  </a:moveTo>
                  <a:lnTo>
                    <a:pt x="78" y="180"/>
                  </a:lnTo>
                  <a:lnTo>
                    <a:pt x="84" y="174"/>
                  </a:lnTo>
                  <a:lnTo>
                    <a:pt x="96" y="174"/>
                  </a:lnTo>
                  <a:lnTo>
                    <a:pt x="96" y="168"/>
                  </a:lnTo>
                  <a:lnTo>
                    <a:pt x="102" y="162"/>
                  </a:lnTo>
                  <a:lnTo>
                    <a:pt x="102" y="156"/>
                  </a:lnTo>
                  <a:lnTo>
                    <a:pt x="96" y="156"/>
                  </a:lnTo>
                  <a:lnTo>
                    <a:pt x="96" y="150"/>
                  </a:lnTo>
                  <a:lnTo>
                    <a:pt x="96" y="144"/>
                  </a:lnTo>
                  <a:lnTo>
                    <a:pt x="90" y="138"/>
                  </a:lnTo>
                  <a:lnTo>
                    <a:pt x="84" y="138"/>
                  </a:lnTo>
                  <a:lnTo>
                    <a:pt x="78" y="132"/>
                  </a:lnTo>
                  <a:lnTo>
                    <a:pt x="42" y="0"/>
                  </a:lnTo>
                  <a:lnTo>
                    <a:pt x="36" y="0"/>
                  </a:lnTo>
                  <a:lnTo>
                    <a:pt x="24" y="0"/>
                  </a:lnTo>
                  <a:lnTo>
                    <a:pt x="24" y="6"/>
                  </a:lnTo>
                  <a:lnTo>
                    <a:pt x="24" y="12"/>
                  </a:lnTo>
                  <a:lnTo>
                    <a:pt x="24" y="18"/>
                  </a:lnTo>
                  <a:lnTo>
                    <a:pt x="18" y="18"/>
                  </a:lnTo>
                  <a:lnTo>
                    <a:pt x="18" y="24"/>
                  </a:lnTo>
                  <a:lnTo>
                    <a:pt x="24" y="24"/>
                  </a:lnTo>
                  <a:lnTo>
                    <a:pt x="24" y="30"/>
                  </a:lnTo>
                  <a:lnTo>
                    <a:pt x="24" y="36"/>
                  </a:lnTo>
                  <a:lnTo>
                    <a:pt x="18" y="42"/>
                  </a:lnTo>
                  <a:lnTo>
                    <a:pt x="24" y="48"/>
                  </a:lnTo>
                  <a:lnTo>
                    <a:pt x="24" y="66"/>
                  </a:lnTo>
                  <a:lnTo>
                    <a:pt x="24" y="72"/>
                  </a:lnTo>
                  <a:lnTo>
                    <a:pt x="12" y="78"/>
                  </a:lnTo>
                  <a:lnTo>
                    <a:pt x="6" y="84"/>
                  </a:lnTo>
                  <a:lnTo>
                    <a:pt x="12" y="90"/>
                  </a:lnTo>
                  <a:lnTo>
                    <a:pt x="12" y="102"/>
                  </a:lnTo>
                  <a:lnTo>
                    <a:pt x="12" y="120"/>
                  </a:lnTo>
                  <a:lnTo>
                    <a:pt x="6" y="126"/>
                  </a:lnTo>
                  <a:lnTo>
                    <a:pt x="6" y="132"/>
                  </a:lnTo>
                  <a:lnTo>
                    <a:pt x="6" y="138"/>
                  </a:lnTo>
                  <a:lnTo>
                    <a:pt x="0" y="144"/>
                  </a:lnTo>
                  <a:lnTo>
                    <a:pt x="0" y="156"/>
                  </a:lnTo>
                  <a:lnTo>
                    <a:pt x="6" y="162"/>
                  </a:lnTo>
                  <a:lnTo>
                    <a:pt x="6" y="168"/>
                  </a:lnTo>
                  <a:lnTo>
                    <a:pt x="12" y="180"/>
                  </a:lnTo>
                  <a:lnTo>
                    <a:pt x="12" y="186"/>
                  </a:lnTo>
                  <a:lnTo>
                    <a:pt x="6" y="192"/>
                  </a:lnTo>
                  <a:lnTo>
                    <a:pt x="6" y="204"/>
                  </a:lnTo>
                  <a:lnTo>
                    <a:pt x="12" y="204"/>
                  </a:lnTo>
                  <a:lnTo>
                    <a:pt x="72" y="192"/>
                  </a:lnTo>
                  <a:lnTo>
                    <a:pt x="78" y="186"/>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95" name="Google Shape;563;p10">
              <a:extLst>
                <a:ext uri="{FF2B5EF4-FFF2-40B4-BE49-F238E27FC236}">
                  <a16:creationId xmlns:a16="http://schemas.microsoft.com/office/drawing/2014/main" id="{862ABCCC-EF6C-A944-AF10-940915DD713C}"/>
                </a:ext>
              </a:extLst>
            </p:cNvPr>
            <p:cNvSpPr/>
            <p:nvPr/>
          </p:nvSpPr>
          <p:spPr>
            <a:xfrm>
              <a:off x="5589771" y="1978204"/>
              <a:ext cx="300517" cy="516969"/>
            </a:xfrm>
            <a:custGeom>
              <a:avLst/>
              <a:gdLst/>
              <a:ahLst/>
              <a:cxnLst/>
              <a:rect l="l" t="t" r="r" b="b"/>
              <a:pathLst>
                <a:path w="222" h="354" extrusionOk="0">
                  <a:moveTo>
                    <a:pt x="60" y="348"/>
                  </a:moveTo>
                  <a:lnTo>
                    <a:pt x="60" y="348"/>
                  </a:lnTo>
                  <a:lnTo>
                    <a:pt x="60" y="342"/>
                  </a:lnTo>
                  <a:lnTo>
                    <a:pt x="54" y="336"/>
                  </a:lnTo>
                  <a:lnTo>
                    <a:pt x="48" y="336"/>
                  </a:lnTo>
                  <a:lnTo>
                    <a:pt x="42" y="330"/>
                  </a:lnTo>
                  <a:lnTo>
                    <a:pt x="6" y="198"/>
                  </a:lnTo>
                  <a:lnTo>
                    <a:pt x="0" y="198"/>
                  </a:lnTo>
                  <a:lnTo>
                    <a:pt x="0" y="186"/>
                  </a:lnTo>
                  <a:lnTo>
                    <a:pt x="6" y="186"/>
                  </a:lnTo>
                  <a:lnTo>
                    <a:pt x="12" y="192"/>
                  </a:lnTo>
                  <a:lnTo>
                    <a:pt x="12" y="180"/>
                  </a:lnTo>
                  <a:lnTo>
                    <a:pt x="18" y="180"/>
                  </a:lnTo>
                  <a:lnTo>
                    <a:pt x="18" y="174"/>
                  </a:lnTo>
                  <a:lnTo>
                    <a:pt x="18" y="162"/>
                  </a:lnTo>
                  <a:lnTo>
                    <a:pt x="30" y="150"/>
                  </a:lnTo>
                  <a:lnTo>
                    <a:pt x="24" y="150"/>
                  </a:lnTo>
                  <a:lnTo>
                    <a:pt x="24" y="144"/>
                  </a:lnTo>
                  <a:lnTo>
                    <a:pt x="30" y="138"/>
                  </a:lnTo>
                  <a:lnTo>
                    <a:pt x="30" y="132"/>
                  </a:lnTo>
                  <a:lnTo>
                    <a:pt x="24" y="120"/>
                  </a:lnTo>
                  <a:lnTo>
                    <a:pt x="24" y="102"/>
                  </a:lnTo>
                  <a:lnTo>
                    <a:pt x="30" y="102"/>
                  </a:lnTo>
                  <a:lnTo>
                    <a:pt x="30" y="90"/>
                  </a:lnTo>
                  <a:lnTo>
                    <a:pt x="30" y="66"/>
                  </a:lnTo>
                  <a:lnTo>
                    <a:pt x="36" y="60"/>
                  </a:lnTo>
                  <a:lnTo>
                    <a:pt x="48" y="12"/>
                  </a:lnTo>
                  <a:lnTo>
                    <a:pt x="54" y="6"/>
                  </a:lnTo>
                  <a:lnTo>
                    <a:pt x="60" y="6"/>
                  </a:lnTo>
                  <a:lnTo>
                    <a:pt x="66" y="24"/>
                  </a:lnTo>
                  <a:lnTo>
                    <a:pt x="72" y="24"/>
                  </a:lnTo>
                  <a:lnTo>
                    <a:pt x="78" y="18"/>
                  </a:lnTo>
                  <a:lnTo>
                    <a:pt x="90" y="6"/>
                  </a:lnTo>
                  <a:lnTo>
                    <a:pt x="96" y="6"/>
                  </a:lnTo>
                  <a:lnTo>
                    <a:pt x="96" y="0"/>
                  </a:lnTo>
                  <a:lnTo>
                    <a:pt x="102" y="0"/>
                  </a:lnTo>
                  <a:lnTo>
                    <a:pt x="108" y="6"/>
                  </a:lnTo>
                  <a:lnTo>
                    <a:pt x="126" y="12"/>
                  </a:lnTo>
                  <a:lnTo>
                    <a:pt x="132" y="18"/>
                  </a:lnTo>
                  <a:lnTo>
                    <a:pt x="156" y="102"/>
                  </a:lnTo>
                  <a:lnTo>
                    <a:pt x="156" y="108"/>
                  </a:lnTo>
                  <a:lnTo>
                    <a:pt x="168" y="120"/>
                  </a:lnTo>
                  <a:lnTo>
                    <a:pt x="180" y="120"/>
                  </a:lnTo>
                  <a:lnTo>
                    <a:pt x="180" y="132"/>
                  </a:lnTo>
                  <a:lnTo>
                    <a:pt x="186" y="138"/>
                  </a:lnTo>
                  <a:lnTo>
                    <a:pt x="192" y="150"/>
                  </a:lnTo>
                  <a:lnTo>
                    <a:pt x="198" y="150"/>
                  </a:lnTo>
                  <a:lnTo>
                    <a:pt x="198" y="144"/>
                  </a:lnTo>
                  <a:lnTo>
                    <a:pt x="210" y="156"/>
                  </a:lnTo>
                  <a:lnTo>
                    <a:pt x="216" y="156"/>
                  </a:lnTo>
                  <a:lnTo>
                    <a:pt x="210" y="162"/>
                  </a:lnTo>
                  <a:lnTo>
                    <a:pt x="216" y="168"/>
                  </a:lnTo>
                  <a:lnTo>
                    <a:pt x="222" y="162"/>
                  </a:lnTo>
                  <a:lnTo>
                    <a:pt x="222" y="168"/>
                  </a:lnTo>
                  <a:lnTo>
                    <a:pt x="216" y="180"/>
                  </a:lnTo>
                  <a:lnTo>
                    <a:pt x="210" y="186"/>
                  </a:lnTo>
                  <a:lnTo>
                    <a:pt x="204" y="180"/>
                  </a:lnTo>
                  <a:lnTo>
                    <a:pt x="204" y="186"/>
                  </a:lnTo>
                  <a:lnTo>
                    <a:pt x="204" y="192"/>
                  </a:lnTo>
                  <a:lnTo>
                    <a:pt x="198" y="186"/>
                  </a:lnTo>
                  <a:lnTo>
                    <a:pt x="198" y="192"/>
                  </a:lnTo>
                  <a:lnTo>
                    <a:pt x="198" y="198"/>
                  </a:lnTo>
                  <a:lnTo>
                    <a:pt x="186" y="198"/>
                  </a:lnTo>
                  <a:lnTo>
                    <a:pt x="186" y="204"/>
                  </a:lnTo>
                  <a:lnTo>
                    <a:pt x="186" y="210"/>
                  </a:lnTo>
                  <a:lnTo>
                    <a:pt x="180" y="216"/>
                  </a:lnTo>
                  <a:lnTo>
                    <a:pt x="174" y="222"/>
                  </a:lnTo>
                  <a:lnTo>
                    <a:pt x="174" y="216"/>
                  </a:lnTo>
                  <a:lnTo>
                    <a:pt x="174" y="210"/>
                  </a:lnTo>
                  <a:lnTo>
                    <a:pt x="168" y="204"/>
                  </a:lnTo>
                  <a:lnTo>
                    <a:pt x="162" y="204"/>
                  </a:lnTo>
                  <a:lnTo>
                    <a:pt x="162" y="210"/>
                  </a:lnTo>
                  <a:lnTo>
                    <a:pt x="162" y="216"/>
                  </a:lnTo>
                  <a:lnTo>
                    <a:pt x="156" y="216"/>
                  </a:lnTo>
                  <a:lnTo>
                    <a:pt x="150" y="222"/>
                  </a:lnTo>
                  <a:lnTo>
                    <a:pt x="150" y="228"/>
                  </a:lnTo>
                  <a:lnTo>
                    <a:pt x="138" y="228"/>
                  </a:lnTo>
                  <a:lnTo>
                    <a:pt x="144" y="222"/>
                  </a:lnTo>
                  <a:lnTo>
                    <a:pt x="138" y="222"/>
                  </a:lnTo>
                  <a:lnTo>
                    <a:pt x="132" y="216"/>
                  </a:lnTo>
                  <a:lnTo>
                    <a:pt x="132" y="222"/>
                  </a:lnTo>
                  <a:lnTo>
                    <a:pt x="132" y="234"/>
                  </a:lnTo>
                  <a:lnTo>
                    <a:pt x="132" y="252"/>
                  </a:lnTo>
                  <a:lnTo>
                    <a:pt x="126" y="258"/>
                  </a:lnTo>
                  <a:lnTo>
                    <a:pt x="126" y="270"/>
                  </a:lnTo>
                  <a:lnTo>
                    <a:pt x="120" y="264"/>
                  </a:lnTo>
                  <a:lnTo>
                    <a:pt x="114" y="264"/>
                  </a:lnTo>
                  <a:lnTo>
                    <a:pt x="114" y="276"/>
                  </a:lnTo>
                  <a:lnTo>
                    <a:pt x="108" y="276"/>
                  </a:lnTo>
                  <a:lnTo>
                    <a:pt x="102" y="276"/>
                  </a:lnTo>
                  <a:lnTo>
                    <a:pt x="96" y="270"/>
                  </a:lnTo>
                  <a:lnTo>
                    <a:pt x="96" y="276"/>
                  </a:lnTo>
                  <a:lnTo>
                    <a:pt x="96" y="288"/>
                  </a:lnTo>
                  <a:lnTo>
                    <a:pt x="96" y="294"/>
                  </a:lnTo>
                  <a:lnTo>
                    <a:pt x="96" y="288"/>
                  </a:lnTo>
                  <a:lnTo>
                    <a:pt x="96" y="282"/>
                  </a:lnTo>
                  <a:lnTo>
                    <a:pt x="90" y="282"/>
                  </a:lnTo>
                  <a:lnTo>
                    <a:pt x="84" y="288"/>
                  </a:lnTo>
                  <a:lnTo>
                    <a:pt x="78" y="294"/>
                  </a:lnTo>
                  <a:lnTo>
                    <a:pt x="78" y="306"/>
                  </a:lnTo>
                  <a:lnTo>
                    <a:pt x="78" y="312"/>
                  </a:lnTo>
                  <a:lnTo>
                    <a:pt x="72" y="312"/>
                  </a:lnTo>
                  <a:lnTo>
                    <a:pt x="72" y="318"/>
                  </a:lnTo>
                  <a:lnTo>
                    <a:pt x="78" y="324"/>
                  </a:lnTo>
                  <a:lnTo>
                    <a:pt x="66" y="330"/>
                  </a:lnTo>
                  <a:lnTo>
                    <a:pt x="66" y="348"/>
                  </a:lnTo>
                  <a:lnTo>
                    <a:pt x="60" y="354"/>
                  </a:lnTo>
                  <a:lnTo>
                    <a:pt x="60" y="348"/>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96" name="Google Shape;564;p10">
              <a:extLst>
                <a:ext uri="{FF2B5EF4-FFF2-40B4-BE49-F238E27FC236}">
                  <a16:creationId xmlns:a16="http://schemas.microsoft.com/office/drawing/2014/main" id="{52F3D065-FDB8-5445-8303-0EC0D043859F}"/>
                </a:ext>
              </a:extLst>
            </p:cNvPr>
            <p:cNvSpPr/>
            <p:nvPr/>
          </p:nvSpPr>
          <p:spPr>
            <a:xfrm>
              <a:off x="5809067" y="2293643"/>
              <a:ext cx="8122" cy="17524"/>
            </a:xfrm>
            <a:custGeom>
              <a:avLst/>
              <a:gdLst/>
              <a:ahLst/>
              <a:cxnLst/>
              <a:rect l="l" t="t" r="r" b="b"/>
              <a:pathLst>
                <a:path w="6" h="12" extrusionOk="0">
                  <a:moveTo>
                    <a:pt x="6" y="6"/>
                  </a:moveTo>
                  <a:lnTo>
                    <a:pt x="6" y="12"/>
                  </a:lnTo>
                  <a:lnTo>
                    <a:pt x="0" y="12"/>
                  </a:lnTo>
                  <a:lnTo>
                    <a:pt x="0" y="6"/>
                  </a:lnTo>
                  <a:lnTo>
                    <a:pt x="0" y="0"/>
                  </a:lnTo>
                  <a:lnTo>
                    <a:pt x="6" y="6"/>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97" name="Google Shape;565;p10">
              <a:extLst>
                <a:ext uri="{FF2B5EF4-FFF2-40B4-BE49-F238E27FC236}">
                  <a16:creationId xmlns:a16="http://schemas.microsoft.com/office/drawing/2014/main" id="{11F3E10F-69B9-0D40-8DC7-8DBAF7887AEF}"/>
                </a:ext>
              </a:extLst>
            </p:cNvPr>
            <p:cNvSpPr/>
            <p:nvPr/>
          </p:nvSpPr>
          <p:spPr>
            <a:xfrm>
              <a:off x="5500427" y="2521460"/>
              <a:ext cx="268029" cy="148957"/>
            </a:xfrm>
            <a:custGeom>
              <a:avLst/>
              <a:gdLst/>
              <a:ahLst/>
              <a:cxnLst/>
              <a:rect l="l" t="t" r="r" b="b"/>
              <a:pathLst>
                <a:path w="198" h="102" extrusionOk="0">
                  <a:moveTo>
                    <a:pt x="0" y="96"/>
                  </a:moveTo>
                  <a:lnTo>
                    <a:pt x="0" y="96"/>
                  </a:lnTo>
                  <a:lnTo>
                    <a:pt x="0" y="42"/>
                  </a:lnTo>
                  <a:lnTo>
                    <a:pt x="42" y="30"/>
                  </a:lnTo>
                  <a:lnTo>
                    <a:pt x="102" y="18"/>
                  </a:lnTo>
                  <a:lnTo>
                    <a:pt x="108" y="12"/>
                  </a:lnTo>
                  <a:lnTo>
                    <a:pt x="108" y="6"/>
                  </a:lnTo>
                  <a:lnTo>
                    <a:pt x="114" y="0"/>
                  </a:lnTo>
                  <a:lnTo>
                    <a:pt x="126" y="0"/>
                  </a:lnTo>
                  <a:lnTo>
                    <a:pt x="126" y="6"/>
                  </a:lnTo>
                  <a:lnTo>
                    <a:pt x="138" y="12"/>
                  </a:lnTo>
                  <a:lnTo>
                    <a:pt x="144" y="12"/>
                  </a:lnTo>
                  <a:lnTo>
                    <a:pt x="138" y="18"/>
                  </a:lnTo>
                  <a:lnTo>
                    <a:pt x="132" y="18"/>
                  </a:lnTo>
                  <a:lnTo>
                    <a:pt x="132" y="24"/>
                  </a:lnTo>
                  <a:lnTo>
                    <a:pt x="132" y="30"/>
                  </a:lnTo>
                  <a:lnTo>
                    <a:pt x="126" y="36"/>
                  </a:lnTo>
                  <a:lnTo>
                    <a:pt x="126" y="42"/>
                  </a:lnTo>
                  <a:lnTo>
                    <a:pt x="138" y="42"/>
                  </a:lnTo>
                  <a:lnTo>
                    <a:pt x="144" y="42"/>
                  </a:lnTo>
                  <a:lnTo>
                    <a:pt x="150" y="48"/>
                  </a:lnTo>
                  <a:lnTo>
                    <a:pt x="156" y="48"/>
                  </a:lnTo>
                  <a:lnTo>
                    <a:pt x="156" y="54"/>
                  </a:lnTo>
                  <a:lnTo>
                    <a:pt x="156" y="60"/>
                  </a:lnTo>
                  <a:lnTo>
                    <a:pt x="162" y="60"/>
                  </a:lnTo>
                  <a:lnTo>
                    <a:pt x="162" y="66"/>
                  </a:lnTo>
                  <a:lnTo>
                    <a:pt x="168" y="72"/>
                  </a:lnTo>
                  <a:lnTo>
                    <a:pt x="186" y="72"/>
                  </a:lnTo>
                  <a:lnTo>
                    <a:pt x="192" y="66"/>
                  </a:lnTo>
                  <a:lnTo>
                    <a:pt x="192" y="60"/>
                  </a:lnTo>
                  <a:lnTo>
                    <a:pt x="186" y="54"/>
                  </a:lnTo>
                  <a:lnTo>
                    <a:pt x="186" y="48"/>
                  </a:lnTo>
                  <a:lnTo>
                    <a:pt x="180" y="48"/>
                  </a:lnTo>
                  <a:lnTo>
                    <a:pt x="174" y="48"/>
                  </a:lnTo>
                  <a:lnTo>
                    <a:pt x="180" y="42"/>
                  </a:lnTo>
                  <a:lnTo>
                    <a:pt x="186" y="42"/>
                  </a:lnTo>
                  <a:lnTo>
                    <a:pt x="198" y="54"/>
                  </a:lnTo>
                  <a:lnTo>
                    <a:pt x="198" y="66"/>
                  </a:lnTo>
                  <a:lnTo>
                    <a:pt x="198" y="72"/>
                  </a:lnTo>
                  <a:lnTo>
                    <a:pt x="192" y="72"/>
                  </a:lnTo>
                  <a:lnTo>
                    <a:pt x="186" y="78"/>
                  </a:lnTo>
                  <a:lnTo>
                    <a:pt x="180" y="78"/>
                  </a:lnTo>
                  <a:lnTo>
                    <a:pt x="174" y="84"/>
                  </a:lnTo>
                  <a:lnTo>
                    <a:pt x="174" y="90"/>
                  </a:lnTo>
                  <a:lnTo>
                    <a:pt x="168" y="96"/>
                  </a:lnTo>
                  <a:lnTo>
                    <a:pt x="162" y="90"/>
                  </a:lnTo>
                  <a:lnTo>
                    <a:pt x="162" y="84"/>
                  </a:lnTo>
                  <a:lnTo>
                    <a:pt x="162" y="78"/>
                  </a:lnTo>
                  <a:lnTo>
                    <a:pt x="156" y="78"/>
                  </a:lnTo>
                  <a:lnTo>
                    <a:pt x="156" y="90"/>
                  </a:lnTo>
                  <a:lnTo>
                    <a:pt x="156" y="84"/>
                  </a:lnTo>
                  <a:lnTo>
                    <a:pt x="150" y="90"/>
                  </a:lnTo>
                  <a:lnTo>
                    <a:pt x="150" y="102"/>
                  </a:lnTo>
                  <a:lnTo>
                    <a:pt x="138" y="102"/>
                  </a:lnTo>
                  <a:lnTo>
                    <a:pt x="138" y="90"/>
                  </a:lnTo>
                  <a:lnTo>
                    <a:pt x="132" y="90"/>
                  </a:lnTo>
                  <a:lnTo>
                    <a:pt x="126" y="84"/>
                  </a:lnTo>
                  <a:lnTo>
                    <a:pt x="120" y="78"/>
                  </a:lnTo>
                  <a:lnTo>
                    <a:pt x="114" y="66"/>
                  </a:lnTo>
                  <a:lnTo>
                    <a:pt x="96" y="72"/>
                  </a:lnTo>
                  <a:lnTo>
                    <a:pt x="42" y="84"/>
                  </a:lnTo>
                  <a:lnTo>
                    <a:pt x="42" y="90"/>
                  </a:lnTo>
                  <a:lnTo>
                    <a:pt x="42" y="84"/>
                  </a:lnTo>
                  <a:lnTo>
                    <a:pt x="0" y="96"/>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98" name="Google Shape;566;p10">
              <a:extLst>
                <a:ext uri="{FF2B5EF4-FFF2-40B4-BE49-F238E27FC236}">
                  <a16:creationId xmlns:a16="http://schemas.microsoft.com/office/drawing/2014/main" id="{C1C9D4A3-D996-6E4A-90C1-93CFDA145BA9}"/>
                </a:ext>
              </a:extLst>
            </p:cNvPr>
            <p:cNvSpPr/>
            <p:nvPr/>
          </p:nvSpPr>
          <p:spPr>
            <a:xfrm>
              <a:off x="5760335" y="2661654"/>
              <a:ext cx="24366" cy="17524"/>
            </a:xfrm>
            <a:custGeom>
              <a:avLst/>
              <a:gdLst/>
              <a:ahLst/>
              <a:cxnLst/>
              <a:rect l="l" t="t" r="r" b="b"/>
              <a:pathLst>
                <a:path w="18" h="12" extrusionOk="0">
                  <a:moveTo>
                    <a:pt x="6" y="12"/>
                  </a:moveTo>
                  <a:lnTo>
                    <a:pt x="18" y="12"/>
                  </a:lnTo>
                  <a:lnTo>
                    <a:pt x="18" y="6"/>
                  </a:lnTo>
                  <a:lnTo>
                    <a:pt x="12" y="0"/>
                  </a:lnTo>
                  <a:lnTo>
                    <a:pt x="12" y="6"/>
                  </a:lnTo>
                  <a:lnTo>
                    <a:pt x="0" y="6"/>
                  </a:lnTo>
                  <a:lnTo>
                    <a:pt x="0" y="12"/>
                  </a:lnTo>
                  <a:lnTo>
                    <a:pt x="6" y="12"/>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99" name="Google Shape;567;p10">
              <a:extLst>
                <a:ext uri="{FF2B5EF4-FFF2-40B4-BE49-F238E27FC236}">
                  <a16:creationId xmlns:a16="http://schemas.microsoft.com/office/drawing/2014/main" id="{2C6EA4A1-72D2-C14B-A102-D0A014A57FF3}"/>
                </a:ext>
              </a:extLst>
            </p:cNvPr>
            <p:cNvSpPr/>
            <p:nvPr/>
          </p:nvSpPr>
          <p:spPr>
            <a:xfrm>
              <a:off x="5719723" y="2661654"/>
              <a:ext cx="24366" cy="26287"/>
            </a:xfrm>
            <a:custGeom>
              <a:avLst/>
              <a:gdLst/>
              <a:ahLst/>
              <a:cxnLst/>
              <a:rect l="l" t="t" r="r" b="b"/>
              <a:pathLst>
                <a:path w="18" h="18" extrusionOk="0">
                  <a:moveTo>
                    <a:pt x="0" y="18"/>
                  </a:moveTo>
                  <a:lnTo>
                    <a:pt x="0" y="18"/>
                  </a:lnTo>
                  <a:lnTo>
                    <a:pt x="0" y="12"/>
                  </a:lnTo>
                  <a:lnTo>
                    <a:pt x="12" y="6"/>
                  </a:lnTo>
                  <a:lnTo>
                    <a:pt x="18" y="6"/>
                  </a:lnTo>
                  <a:lnTo>
                    <a:pt x="12" y="6"/>
                  </a:lnTo>
                  <a:lnTo>
                    <a:pt x="6" y="0"/>
                  </a:lnTo>
                  <a:lnTo>
                    <a:pt x="6" y="6"/>
                  </a:lnTo>
                  <a:lnTo>
                    <a:pt x="0" y="6"/>
                  </a:lnTo>
                  <a:lnTo>
                    <a:pt x="0" y="12"/>
                  </a:lnTo>
                  <a:lnTo>
                    <a:pt x="0" y="18"/>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00" name="Google Shape;568;p10">
              <a:extLst>
                <a:ext uri="{FF2B5EF4-FFF2-40B4-BE49-F238E27FC236}">
                  <a16:creationId xmlns:a16="http://schemas.microsoft.com/office/drawing/2014/main" id="{8C80548B-1070-8C43-87CB-469B60559B28}"/>
                </a:ext>
              </a:extLst>
            </p:cNvPr>
            <p:cNvSpPr/>
            <p:nvPr/>
          </p:nvSpPr>
          <p:spPr>
            <a:xfrm>
              <a:off x="5630381" y="2617843"/>
              <a:ext cx="56855" cy="87622"/>
            </a:xfrm>
            <a:custGeom>
              <a:avLst/>
              <a:gdLst/>
              <a:ahLst/>
              <a:cxnLst/>
              <a:rect l="l" t="t" r="r" b="b"/>
              <a:pathLst>
                <a:path w="42" h="60" extrusionOk="0">
                  <a:moveTo>
                    <a:pt x="6" y="54"/>
                  </a:moveTo>
                  <a:lnTo>
                    <a:pt x="6" y="54"/>
                  </a:lnTo>
                  <a:lnTo>
                    <a:pt x="6" y="60"/>
                  </a:lnTo>
                  <a:lnTo>
                    <a:pt x="12" y="60"/>
                  </a:lnTo>
                  <a:lnTo>
                    <a:pt x="18" y="54"/>
                  </a:lnTo>
                  <a:lnTo>
                    <a:pt x="24" y="48"/>
                  </a:lnTo>
                  <a:lnTo>
                    <a:pt x="30" y="48"/>
                  </a:lnTo>
                  <a:lnTo>
                    <a:pt x="30" y="42"/>
                  </a:lnTo>
                  <a:lnTo>
                    <a:pt x="24" y="18"/>
                  </a:lnTo>
                  <a:lnTo>
                    <a:pt x="30" y="24"/>
                  </a:lnTo>
                  <a:lnTo>
                    <a:pt x="36" y="24"/>
                  </a:lnTo>
                  <a:lnTo>
                    <a:pt x="42" y="36"/>
                  </a:lnTo>
                  <a:lnTo>
                    <a:pt x="42" y="24"/>
                  </a:lnTo>
                  <a:lnTo>
                    <a:pt x="36" y="24"/>
                  </a:lnTo>
                  <a:lnTo>
                    <a:pt x="30" y="18"/>
                  </a:lnTo>
                  <a:lnTo>
                    <a:pt x="24" y="12"/>
                  </a:lnTo>
                  <a:lnTo>
                    <a:pt x="18" y="0"/>
                  </a:lnTo>
                  <a:lnTo>
                    <a:pt x="0" y="6"/>
                  </a:lnTo>
                  <a:lnTo>
                    <a:pt x="12" y="48"/>
                  </a:lnTo>
                  <a:lnTo>
                    <a:pt x="6" y="54"/>
                  </a:lnTo>
                  <a:close/>
                </a:path>
              </a:pathLst>
            </a:custGeom>
            <a:solidFill>
              <a:srgbClr val="D8D8D8"/>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01" name="Google Shape;569;p10">
              <a:extLst>
                <a:ext uri="{FF2B5EF4-FFF2-40B4-BE49-F238E27FC236}">
                  <a16:creationId xmlns:a16="http://schemas.microsoft.com/office/drawing/2014/main" id="{E3486D87-25DE-4343-AAEE-C05DCD9CE46A}"/>
                </a:ext>
              </a:extLst>
            </p:cNvPr>
            <p:cNvSpPr/>
            <p:nvPr/>
          </p:nvSpPr>
          <p:spPr>
            <a:xfrm>
              <a:off x="5500427" y="2626606"/>
              <a:ext cx="146198" cy="148957"/>
            </a:xfrm>
            <a:custGeom>
              <a:avLst/>
              <a:gdLst/>
              <a:ahLst/>
              <a:cxnLst/>
              <a:rect l="l" t="t" r="r" b="b"/>
              <a:pathLst>
                <a:path w="108" h="102" extrusionOk="0">
                  <a:moveTo>
                    <a:pt x="78" y="66"/>
                  </a:moveTo>
                  <a:lnTo>
                    <a:pt x="66" y="72"/>
                  </a:lnTo>
                  <a:lnTo>
                    <a:pt x="48" y="72"/>
                  </a:lnTo>
                  <a:lnTo>
                    <a:pt x="30" y="84"/>
                  </a:lnTo>
                  <a:lnTo>
                    <a:pt x="18" y="102"/>
                  </a:lnTo>
                  <a:lnTo>
                    <a:pt x="12" y="102"/>
                  </a:lnTo>
                  <a:lnTo>
                    <a:pt x="6" y="96"/>
                  </a:lnTo>
                  <a:lnTo>
                    <a:pt x="18" y="84"/>
                  </a:lnTo>
                  <a:lnTo>
                    <a:pt x="12" y="78"/>
                  </a:lnTo>
                  <a:lnTo>
                    <a:pt x="0" y="24"/>
                  </a:lnTo>
                  <a:lnTo>
                    <a:pt x="42" y="12"/>
                  </a:lnTo>
                  <a:lnTo>
                    <a:pt x="42" y="18"/>
                  </a:lnTo>
                  <a:lnTo>
                    <a:pt x="42" y="12"/>
                  </a:lnTo>
                  <a:lnTo>
                    <a:pt x="96" y="0"/>
                  </a:lnTo>
                  <a:lnTo>
                    <a:pt x="108" y="42"/>
                  </a:lnTo>
                  <a:lnTo>
                    <a:pt x="102" y="48"/>
                  </a:lnTo>
                  <a:lnTo>
                    <a:pt x="102" y="54"/>
                  </a:lnTo>
                  <a:lnTo>
                    <a:pt x="78" y="66"/>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02" name="Google Shape;570;p10">
              <a:extLst>
                <a:ext uri="{FF2B5EF4-FFF2-40B4-BE49-F238E27FC236}">
                  <a16:creationId xmlns:a16="http://schemas.microsoft.com/office/drawing/2014/main" id="{32D69EE8-CA7B-5441-BE06-B73BEC94B96B}"/>
                </a:ext>
              </a:extLst>
            </p:cNvPr>
            <p:cNvSpPr/>
            <p:nvPr/>
          </p:nvSpPr>
          <p:spPr>
            <a:xfrm>
              <a:off x="5500427" y="2731753"/>
              <a:ext cx="146198" cy="96384"/>
            </a:xfrm>
            <a:custGeom>
              <a:avLst/>
              <a:gdLst/>
              <a:ahLst/>
              <a:cxnLst/>
              <a:rect l="l" t="t" r="r" b="b"/>
              <a:pathLst>
                <a:path w="108" h="66" extrusionOk="0">
                  <a:moveTo>
                    <a:pt x="0" y="66"/>
                  </a:moveTo>
                  <a:lnTo>
                    <a:pt x="0" y="66"/>
                  </a:lnTo>
                  <a:lnTo>
                    <a:pt x="0" y="60"/>
                  </a:lnTo>
                  <a:lnTo>
                    <a:pt x="0" y="54"/>
                  </a:lnTo>
                  <a:lnTo>
                    <a:pt x="6" y="48"/>
                  </a:lnTo>
                  <a:lnTo>
                    <a:pt x="12" y="48"/>
                  </a:lnTo>
                  <a:lnTo>
                    <a:pt x="12" y="42"/>
                  </a:lnTo>
                  <a:lnTo>
                    <a:pt x="12" y="36"/>
                  </a:lnTo>
                  <a:lnTo>
                    <a:pt x="18" y="36"/>
                  </a:lnTo>
                  <a:lnTo>
                    <a:pt x="24" y="30"/>
                  </a:lnTo>
                  <a:lnTo>
                    <a:pt x="36" y="30"/>
                  </a:lnTo>
                  <a:lnTo>
                    <a:pt x="36" y="24"/>
                  </a:lnTo>
                  <a:lnTo>
                    <a:pt x="48" y="24"/>
                  </a:lnTo>
                  <a:lnTo>
                    <a:pt x="66" y="18"/>
                  </a:lnTo>
                  <a:lnTo>
                    <a:pt x="78" y="0"/>
                  </a:lnTo>
                  <a:lnTo>
                    <a:pt x="84" y="0"/>
                  </a:lnTo>
                  <a:lnTo>
                    <a:pt x="84" y="6"/>
                  </a:lnTo>
                  <a:lnTo>
                    <a:pt x="78" y="6"/>
                  </a:lnTo>
                  <a:lnTo>
                    <a:pt x="78" y="12"/>
                  </a:lnTo>
                  <a:lnTo>
                    <a:pt x="72" y="18"/>
                  </a:lnTo>
                  <a:lnTo>
                    <a:pt x="72" y="24"/>
                  </a:lnTo>
                  <a:lnTo>
                    <a:pt x="72" y="30"/>
                  </a:lnTo>
                  <a:lnTo>
                    <a:pt x="78" y="24"/>
                  </a:lnTo>
                  <a:lnTo>
                    <a:pt x="78" y="18"/>
                  </a:lnTo>
                  <a:lnTo>
                    <a:pt x="84" y="12"/>
                  </a:lnTo>
                  <a:lnTo>
                    <a:pt x="90" y="6"/>
                  </a:lnTo>
                  <a:lnTo>
                    <a:pt x="96" y="6"/>
                  </a:lnTo>
                  <a:lnTo>
                    <a:pt x="102" y="6"/>
                  </a:lnTo>
                  <a:lnTo>
                    <a:pt x="102" y="0"/>
                  </a:lnTo>
                  <a:lnTo>
                    <a:pt x="108" y="0"/>
                  </a:lnTo>
                  <a:lnTo>
                    <a:pt x="108" y="6"/>
                  </a:lnTo>
                  <a:lnTo>
                    <a:pt x="96" y="12"/>
                  </a:lnTo>
                  <a:lnTo>
                    <a:pt x="72" y="36"/>
                  </a:lnTo>
                  <a:lnTo>
                    <a:pt x="60" y="42"/>
                  </a:lnTo>
                  <a:lnTo>
                    <a:pt x="54" y="48"/>
                  </a:lnTo>
                  <a:lnTo>
                    <a:pt x="60" y="42"/>
                  </a:lnTo>
                  <a:lnTo>
                    <a:pt x="60" y="36"/>
                  </a:lnTo>
                  <a:lnTo>
                    <a:pt x="48" y="42"/>
                  </a:lnTo>
                  <a:lnTo>
                    <a:pt x="42" y="42"/>
                  </a:lnTo>
                  <a:lnTo>
                    <a:pt x="36" y="48"/>
                  </a:lnTo>
                  <a:lnTo>
                    <a:pt x="24" y="54"/>
                  </a:lnTo>
                  <a:lnTo>
                    <a:pt x="12" y="66"/>
                  </a:lnTo>
                  <a:lnTo>
                    <a:pt x="6" y="66"/>
                  </a:lnTo>
                  <a:lnTo>
                    <a:pt x="12" y="66"/>
                  </a:lnTo>
                  <a:lnTo>
                    <a:pt x="12" y="60"/>
                  </a:lnTo>
                  <a:lnTo>
                    <a:pt x="6" y="60"/>
                  </a:lnTo>
                  <a:lnTo>
                    <a:pt x="0" y="66"/>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03" name="Google Shape;571;p10">
              <a:extLst>
                <a:ext uri="{FF2B5EF4-FFF2-40B4-BE49-F238E27FC236}">
                  <a16:creationId xmlns:a16="http://schemas.microsoft.com/office/drawing/2014/main" id="{ED77F56C-042D-814E-AA32-C100152A266A}"/>
                </a:ext>
              </a:extLst>
            </p:cNvPr>
            <p:cNvSpPr/>
            <p:nvPr/>
          </p:nvSpPr>
          <p:spPr>
            <a:xfrm>
              <a:off x="5402962" y="2758039"/>
              <a:ext cx="105587" cy="262866"/>
            </a:xfrm>
            <a:custGeom>
              <a:avLst/>
              <a:gdLst/>
              <a:ahLst/>
              <a:cxnLst/>
              <a:rect l="l" t="t" r="r" b="b"/>
              <a:pathLst>
                <a:path w="78" h="180" extrusionOk="0">
                  <a:moveTo>
                    <a:pt x="18" y="114"/>
                  </a:moveTo>
                  <a:lnTo>
                    <a:pt x="18" y="114"/>
                  </a:lnTo>
                  <a:lnTo>
                    <a:pt x="18" y="108"/>
                  </a:lnTo>
                  <a:lnTo>
                    <a:pt x="30" y="96"/>
                  </a:lnTo>
                  <a:lnTo>
                    <a:pt x="36" y="90"/>
                  </a:lnTo>
                  <a:lnTo>
                    <a:pt x="36" y="84"/>
                  </a:lnTo>
                  <a:lnTo>
                    <a:pt x="12" y="66"/>
                  </a:lnTo>
                  <a:lnTo>
                    <a:pt x="0" y="60"/>
                  </a:lnTo>
                  <a:lnTo>
                    <a:pt x="0" y="48"/>
                  </a:lnTo>
                  <a:lnTo>
                    <a:pt x="6" y="48"/>
                  </a:lnTo>
                  <a:lnTo>
                    <a:pt x="6" y="42"/>
                  </a:lnTo>
                  <a:lnTo>
                    <a:pt x="0" y="30"/>
                  </a:lnTo>
                  <a:lnTo>
                    <a:pt x="12" y="18"/>
                  </a:lnTo>
                  <a:lnTo>
                    <a:pt x="12" y="6"/>
                  </a:lnTo>
                  <a:lnTo>
                    <a:pt x="18" y="0"/>
                  </a:lnTo>
                  <a:lnTo>
                    <a:pt x="72" y="18"/>
                  </a:lnTo>
                  <a:lnTo>
                    <a:pt x="72" y="36"/>
                  </a:lnTo>
                  <a:lnTo>
                    <a:pt x="66" y="42"/>
                  </a:lnTo>
                  <a:lnTo>
                    <a:pt x="66" y="48"/>
                  </a:lnTo>
                  <a:lnTo>
                    <a:pt x="66" y="54"/>
                  </a:lnTo>
                  <a:lnTo>
                    <a:pt x="60" y="60"/>
                  </a:lnTo>
                  <a:lnTo>
                    <a:pt x="72" y="60"/>
                  </a:lnTo>
                  <a:lnTo>
                    <a:pt x="72" y="54"/>
                  </a:lnTo>
                  <a:lnTo>
                    <a:pt x="78" y="60"/>
                  </a:lnTo>
                  <a:lnTo>
                    <a:pt x="78" y="78"/>
                  </a:lnTo>
                  <a:lnTo>
                    <a:pt x="78" y="84"/>
                  </a:lnTo>
                  <a:lnTo>
                    <a:pt x="78" y="90"/>
                  </a:lnTo>
                  <a:lnTo>
                    <a:pt x="78" y="96"/>
                  </a:lnTo>
                  <a:lnTo>
                    <a:pt x="78" y="108"/>
                  </a:lnTo>
                  <a:lnTo>
                    <a:pt x="78" y="96"/>
                  </a:lnTo>
                  <a:lnTo>
                    <a:pt x="78" y="90"/>
                  </a:lnTo>
                  <a:lnTo>
                    <a:pt x="72" y="90"/>
                  </a:lnTo>
                  <a:lnTo>
                    <a:pt x="72" y="96"/>
                  </a:lnTo>
                  <a:lnTo>
                    <a:pt x="72" y="102"/>
                  </a:lnTo>
                  <a:lnTo>
                    <a:pt x="72" y="114"/>
                  </a:lnTo>
                  <a:lnTo>
                    <a:pt x="78" y="120"/>
                  </a:lnTo>
                  <a:lnTo>
                    <a:pt x="72" y="126"/>
                  </a:lnTo>
                  <a:lnTo>
                    <a:pt x="66" y="132"/>
                  </a:lnTo>
                  <a:lnTo>
                    <a:pt x="66" y="138"/>
                  </a:lnTo>
                  <a:lnTo>
                    <a:pt x="60" y="150"/>
                  </a:lnTo>
                  <a:lnTo>
                    <a:pt x="60" y="156"/>
                  </a:lnTo>
                  <a:lnTo>
                    <a:pt x="54" y="168"/>
                  </a:lnTo>
                  <a:lnTo>
                    <a:pt x="54" y="174"/>
                  </a:lnTo>
                  <a:lnTo>
                    <a:pt x="48" y="180"/>
                  </a:lnTo>
                  <a:lnTo>
                    <a:pt x="42" y="180"/>
                  </a:lnTo>
                  <a:lnTo>
                    <a:pt x="42" y="174"/>
                  </a:lnTo>
                  <a:lnTo>
                    <a:pt x="48" y="168"/>
                  </a:lnTo>
                  <a:lnTo>
                    <a:pt x="42" y="162"/>
                  </a:lnTo>
                  <a:lnTo>
                    <a:pt x="36" y="168"/>
                  </a:lnTo>
                  <a:lnTo>
                    <a:pt x="30" y="168"/>
                  </a:lnTo>
                  <a:lnTo>
                    <a:pt x="24" y="162"/>
                  </a:lnTo>
                  <a:lnTo>
                    <a:pt x="18" y="162"/>
                  </a:lnTo>
                  <a:lnTo>
                    <a:pt x="12" y="156"/>
                  </a:lnTo>
                  <a:lnTo>
                    <a:pt x="6" y="150"/>
                  </a:lnTo>
                  <a:lnTo>
                    <a:pt x="6" y="144"/>
                  </a:lnTo>
                  <a:lnTo>
                    <a:pt x="0" y="144"/>
                  </a:lnTo>
                  <a:lnTo>
                    <a:pt x="0" y="138"/>
                  </a:lnTo>
                  <a:lnTo>
                    <a:pt x="0" y="132"/>
                  </a:lnTo>
                  <a:lnTo>
                    <a:pt x="6" y="132"/>
                  </a:lnTo>
                  <a:lnTo>
                    <a:pt x="6" y="126"/>
                  </a:lnTo>
                  <a:lnTo>
                    <a:pt x="18" y="114"/>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04" name="Google Shape;572;p10">
              <a:extLst>
                <a:ext uri="{FF2B5EF4-FFF2-40B4-BE49-F238E27FC236}">
                  <a16:creationId xmlns:a16="http://schemas.microsoft.com/office/drawing/2014/main" id="{C5AC18BF-5DA4-CE42-8309-7AEBDD5C76ED}"/>
                </a:ext>
              </a:extLst>
            </p:cNvPr>
            <p:cNvSpPr/>
            <p:nvPr/>
          </p:nvSpPr>
          <p:spPr>
            <a:xfrm>
              <a:off x="5386718" y="2933282"/>
              <a:ext cx="81220" cy="157720"/>
            </a:xfrm>
            <a:custGeom>
              <a:avLst/>
              <a:gdLst/>
              <a:ahLst/>
              <a:cxnLst/>
              <a:rect l="l" t="t" r="r" b="b"/>
              <a:pathLst>
                <a:path w="60" h="108" extrusionOk="0">
                  <a:moveTo>
                    <a:pt x="12" y="12"/>
                  </a:moveTo>
                  <a:lnTo>
                    <a:pt x="12" y="18"/>
                  </a:lnTo>
                  <a:lnTo>
                    <a:pt x="12" y="24"/>
                  </a:lnTo>
                  <a:lnTo>
                    <a:pt x="12" y="30"/>
                  </a:lnTo>
                  <a:lnTo>
                    <a:pt x="18" y="42"/>
                  </a:lnTo>
                  <a:lnTo>
                    <a:pt x="30" y="42"/>
                  </a:lnTo>
                  <a:lnTo>
                    <a:pt x="30" y="54"/>
                  </a:lnTo>
                  <a:lnTo>
                    <a:pt x="30" y="60"/>
                  </a:lnTo>
                  <a:lnTo>
                    <a:pt x="36" y="66"/>
                  </a:lnTo>
                  <a:lnTo>
                    <a:pt x="36" y="72"/>
                  </a:lnTo>
                  <a:lnTo>
                    <a:pt x="42" y="72"/>
                  </a:lnTo>
                  <a:lnTo>
                    <a:pt x="48" y="78"/>
                  </a:lnTo>
                  <a:lnTo>
                    <a:pt x="54" y="78"/>
                  </a:lnTo>
                  <a:lnTo>
                    <a:pt x="54" y="84"/>
                  </a:lnTo>
                  <a:lnTo>
                    <a:pt x="48" y="84"/>
                  </a:lnTo>
                  <a:lnTo>
                    <a:pt x="48" y="90"/>
                  </a:lnTo>
                  <a:lnTo>
                    <a:pt x="48" y="96"/>
                  </a:lnTo>
                  <a:lnTo>
                    <a:pt x="54" y="90"/>
                  </a:lnTo>
                  <a:lnTo>
                    <a:pt x="60" y="90"/>
                  </a:lnTo>
                  <a:lnTo>
                    <a:pt x="60" y="96"/>
                  </a:lnTo>
                  <a:lnTo>
                    <a:pt x="60" y="102"/>
                  </a:lnTo>
                  <a:lnTo>
                    <a:pt x="24" y="108"/>
                  </a:lnTo>
                  <a:lnTo>
                    <a:pt x="0" y="12"/>
                  </a:lnTo>
                  <a:lnTo>
                    <a:pt x="0" y="18"/>
                  </a:lnTo>
                  <a:lnTo>
                    <a:pt x="0" y="0"/>
                  </a:lnTo>
                  <a:lnTo>
                    <a:pt x="12" y="0"/>
                  </a:lnTo>
                  <a:lnTo>
                    <a:pt x="18" y="6"/>
                  </a:lnTo>
                  <a:lnTo>
                    <a:pt x="12" y="6"/>
                  </a:lnTo>
                  <a:lnTo>
                    <a:pt x="12" y="12"/>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05" name="Google Shape;573;p10">
              <a:extLst>
                <a:ext uri="{FF2B5EF4-FFF2-40B4-BE49-F238E27FC236}">
                  <a16:creationId xmlns:a16="http://schemas.microsoft.com/office/drawing/2014/main" id="{A60E29F4-A9C9-3849-8A04-9E8308C6F4E3}"/>
                </a:ext>
              </a:extLst>
            </p:cNvPr>
            <p:cNvSpPr/>
            <p:nvPr/>
          </p:nvSpPr>
          <p:spPr>
            <a:xfrm>
              <a:off x="4290237" y="3388917"/>
              <a:ext cx="690378" cy="262866"/>
            </a:xfrm>
            <a:custGeom>
              <a:avLst/>
              <a:gdLst/>
              <a:ahLst/>
              <a:cxnLst/>
              <a:rect l="l" t="t" r="r" b="b"/>
              <a:pathLst>
                <a:path w="510" h="180" extrusionOk="0">
                  <a:moveTo>
                    <a:pt x="498" y="0"/>
                  </a:moveTo>
                  <a:lnTo>
                    <a:pt x="498" y="0"/>
                  </a:lnTo>
                  <a:lnTo>
                    <a:pt x="504" y="0"/>
                  </a:lnTo>
                  <a:lnTo>
                    <a:pt x="504" y="6"/>
                  </a:lnTo>
                  <a:lnTo>
                    <a:pt x="504" y="12"/>
                  </a:lnTo>
                  <a:lnTo>
                    <a:pt x="510" y="18"/>
                  </a:lnTo>
                  <a:lnTo>
                    <a:pt x="504" y="24"/>
                  </a:lnTo>
                  <a:lnTo>
                    <a:pt x="498" y="24"/>
                  </a:lnTo>
                  <a:lnTo>
                    <a:pt x="492" y="36"/>
                  </a:lnTo>
                  <a:lnTo>
                    <a:pt x="492" y="42"/>
                  </a:lnTo>
                  <a:lnTo>
                    <a:pt x="486" y="42"/>
                  </a:lnTo>
                  <a:lnTo>
                    <a:pt x="480" y="42"/>
                  </a:lnTo>
                  <a:lnTo>
                    <a:pt x="462" y="60"/>
                  </a:lnTo>
                  <a:lnTo>
                    <a:pt x="456" y="54"/>
                  </a:lnTo>
                  <a:lnTo>
                    <a:pt x="450" y="54"/>
                  </a:lnTo>
                  <a:lnTo>
                    <a:pt x="438" y="72"/>
                  </a:lnTo>
                  <a:lnTo>
                    <a:pt x="438" y="78"/>
                  </a:lnTo>
                  <a:lnTo>
                    <a:pt x="426" y="78"/>
                  </a:lnTo>
                  <a:lnTo>
                    <a:pt x="414" y="90"/>
                  </a:lnTo>
                  <a:lnTo>
                    <a:pt x="408" y="96"/>
                  </a:lnTo>
                  <a:lnTo>
                    <a:pt x="390" y="96"/>
                  </a:lnTo>
                  <a:lnTo>
                    <a:pt x="384" y="108"/>
                  </a:lnTo>
                  <a:lnTo>
                    <a:pt x="378" y="126"/>
                  </a:lnTo>
                  <a:lnTo>
                    <a:pt x="366" y="126"/>
                  </a:lnTo>
                  <a:lnTo>
                    <a:pt x="366" y="150"/>
                  </a:lnTo>
                  <a:lnTo>
                    <a:pt x="288" y="156"/>
                  </a:lnTo>
                  <a:lnTo>
                    <a:pt x="132" y="168"/>
                  </a:lnTo>
                  <a:lnTo>
                    <a:pt x="6" y="180"/>
                  </a:lnTo>
                  <a:lnTo>
                    <a:pt x="0" y="180"/>
                  </a:lnTo>
                  <a:lnTo>
                    <a:pt x="6" y="174"/>
                  </a:lnTo>
                  <a:lnTo>
                    <a:pt x="12" y="174"/>
                  </a:lnTo>
                  <a:lnTo>
                    <a:pt x="12" y="168"/>
                  </a:lnTo>
                  <a:lnTo>
                    <a:pt x="12" y="162"/>
                  </a:lnTo>
                  <a:lnTo>
                    <a:pt x="12" y="156"/>
                  </a:lnTo>
                  <a:lnTo>
                    <a:pt x="12" y="150"/>
                  </a:lnTo>
                  <a:lnTo>
                    <a:pt x="18" y="138"/>
                  </a:lnTo>
                  <a:lnTo>
                    <a:pt x="24" y="132"/>
                  </a:lnTo>
                  <a:lnTo>
                    <a:pt x="24" y="126"/>
                  </a:lnTo>
                  <a:lnTo>
                    <a:pt x="18" y="126"/>
                  </a:lnTo>
                  <a:lnTo>
                    <a:pt x="24" y="126"/>
                  </a:lnTo>
                  <a:lnTo>
                    <a:pt x="24" y="120"/>
                  </a:lnTo>
                  <a:lnTo>
                    <a:pt x="36" y="114"/>
                  </a:lnTo>
                  <a:lnTo>
                    <a:pt x="36" y="108"/>
                  </a:lnTo>
                  <a:lnTo>
                    <a:pt x="30" y="102"/>
                  </a:lnTo>
                  <a:lnTo>
                    <a:pt x="36" y="90"/>
                  </a:lnTo>
                  <a:lnTo>
                    <a:pt x="42" y="90"/>
                  </a:lnTo>
                  <a:lnTo>
                    <a:pt x="36" y="90"/>
                  </a:lnTo>
                  <a:lnTo>
                    <a:pt x="36" y="84"/>
                  </a:lnTo>
                  <a:lnTo>
                    <a:pt x="30" y="84"/>
                  </a:lnTo>
                  <a:lnTo>
                    <a:pt x="36" y="84"/>
                  </a:lnTo>
                  <a:lnTo>
                    <a:pt x="36" y="78"/>
                  </a:lnTo>
                  <a:lnTo>
                    <a:pt x="42" y="60"/>
                  </a:lnTo>
                  <a:lnTo>
                    <a:pt x="132" y="54"/>
                  </a:lnTo>
                  <a:lnTo>
                    <a:pt x="126" y="42"/>
                  </a:lnTo>
                  <a:lnTo>
                    <a:pt x="132" y="42"/>
                  </a:lnTo>
                  <a:lnTo>
                    <a:pt x="144" y="42"/>
                  </a:lnTo>
                  <a:lnTo>
                    <a:pt x="150" y="42"/>
                  </a:lnTo>
                  <a:lnTo>
                    <a:pt x="378" y="24"/>
                  </a:lnTo>
                  <a:lnTo>
                    <a:pt x="492" y="6"/>
                  </a:lnTo>
                  <a:lnTo>
                    <a:pt x="498" y="0"/>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06" name="Google Shape;574;p10">
              <a:extLst>
                <a:ext uri="{FF2B5EF4-FFF2-40B4-BE49-F238E27FC236}">
                  <a16:creationId xmlns:a16="http://schemas.microsoft.com/office/drawing/2014/main" id="{1D27733B-45C6-834F-9240-50A699FD5DE8}"/>
                </a:ext>
              </a:extLst>
            </p:cNvPr>
            <p:cNvSpPr/>
            <p:nvPr/>
          </p:nvSpPr>
          <p:spPr>
            <a:xfrm>
              <a:off x="4192772" y="3634258"/>
              <a:ext cx="292395" cy="543256"/>
            </a:xfrm>
            <a:custGeom>
              <a:avLst/>
              <a:gdLst/>
              <a:ahLst/>
              <a:cxnLst/>
              <a:rect l="l" t="t" r="r" b="b"/>
              <a:pathLst>
                <a:path w="216" h="372" extrusionOk="0">
                  <a:moveTo>
                    <a:pt x="156" y="366"/>
                  </a:moveTo>
                  <a:lnTo>
                    <a:pt x="156" y="366"/>
                  </a:lnTo>
                  <a:lnTo>
                    <a:pt x="156" y="360"/>
                  </a:lnTo>
                  <a:lnTo>
                    <a:pt x="162" y="366"/>
                  </a:lnTo>
                  <a:lnTo>
                    <a:pt x="180" y="360"/>
                  </a:lnTo>
                  <a:lnTo>
                    <a:pt x="186" y="360"/>
                  </a:lnTo>
                  <a:lnTo>
                    <a:pt x="186" y="354"/>
                  </a:lnTo>
                  <a:lnTo>
                    <a:pt x="180" y="354"/>
                  </a:lnTo>
                  <a:lnTo>
                    <a:pt x="186" y="354"/>
                  </a:lnTo>
                  <a:lnTo>
                    <a:pt x="192" y="354"/>
                  </a:lnTo>
                  <a:lnTo>
                    <a:pt x="192" y="360"/>
                  </a:lnTo>
                  <a:lnTo>
                    <a:pt x="198" y="360"/>
                  </a:lnTo>
                  <a:lnTo>
                    <a:pt x="204" y="354"/>
                  </a:lnTo>
                  <a:lnTo>
                    <a:pt x="210" y="360"/>
                  </a:lnTo>
                  <a:lnTo>
                    <a:pt x="216" y="360"/>
                  </a:lnTo>
                  <a:lnTo>
                    <a:pt x="216" y="354"/>
                  </a:lnTo>
                  <a:lnTo>
                    <a:pt x="204" y="240"/>
                  </a:lnTo>
                  <a:lnTo>
                    <a:pt x="204" y="0"/>
                  </a:lnTo>
                  <a:lnTo>
                    <a:pt x="78" y="12"/>
                  </a:lnTo>
                  <a:lnTo>
                    <a:pt x="78" y="18"/>
                  </a:lnTo>
                  <a:lnTo>
                    <a:pt x="72" y="24"/>
                  </a:lnTo>
                  <a:lnTo>
                    <a:pt x="66" y="30"/>
                  </a:lnTo>
                  <a:lnTo>
                    <a:pt x="60" y="36"/>
                  </a:lnTo>
                  <a:lnTo>
                    <a:pt x="60" y="54"/>
                  </a:lnTo>
                  <a:lnTo>
                    <a:pt x="54" y="60"/>
                  </a:lnTo>
                  <a:lnTo>
                    <a:pt x="42" y="72"/>
                  </a:lnTo>
                  <a:lnTo>
                    <a:pt x="42" y="78"/>
                  </a:lnTo>
                  <a:lnTo>
                    <a:pt x="36" y="84"/>
                  </a:lnTo>
                  <a:lnTo>
                    <a:pt x="36" y="90"/>
                  </a:lnTo>
                  <a:lnTo>
                    <a:pt x="30" y="90"/>
                  </a:lnTo>
                  <a:lnTo>
                    <a:pt x="30" y="96"/>
                  </a:lnTo>
                  <a:lnTo>
                    <a:pt x="30" y="102"/>
                  </a:lnTo>
                  <a:lnTo>
                    <a:pt x="30" y="108"/>
                  </a:lnTo>
                  <a:lnTo>
                    <a:pt x="24" y="108"/>
                  </a:lnTo>
                  <a:lnTo>
                    <a:pt x="30" y="114"/>
                  </a:lnTo>
                  <a:lnTo>
                    <a:pt x="24" y="114"/>
                  </a:lnTo>
                  <a:lnTo>
                    <a:pt x="24" y="120"/>
                  </a:lnTo>
                  <a:lnTo>
                    <a:pt x="18" y="126"/>
                  </a:lnTo>
                  <a:lnTo>
                    <a:pt x="24" y="132"/>
                  </a:lnTo>
                  <a:lnTo>
                    <a:pt x="24" y="138"/>
                  </a:lnTo>
                  <a:lnTo>
                    <a:pt x="30" y="150"/>
                  </a:lnTo>
                  <a:lnTo>
                    <a:pt x="30" y="156"/>
                  </a:lnTo>
                  <a:lnTo>
                    <a:pt x="24" y="168"/>
                  </a:lnTo>
                  <a:lnTo>
                    <a:pt x="24" y="174"/>
                  </a:lnTo>
                  <a:lnTo>
                    <a:pt x="30" y="174"/>
                  </a:lnTo>
                  <a:lnTo>
                    <a:pt x="30" y="180"/>
                  </a:lnTo>
                  <a:lnTo>
                    <a:pt x="30" y="186"/>
                  </a:lnTo>
                  <a:lnTo>
                    <a:pt x="36" y="186"/>
                  </a:lnTo>
                  <a:lnTo>
                    <a:pt x="30" y="192"/>
                  </a:lnTo>
                  <a:lnTo>
                    <a:pt x="30" y="198"/>
                  </a:lnTo>
                  <a:lnTo>
                    <a:pt x="36" y="198"/>
                  </a:lnTo>
                  <a:lnTo>
                    <a:pt x="36" y="204"/>
                  </a:lnTo>
                  <a:lnTo>
                    <a:pt x="36" y="210"/>
                  </a:lnTo>
                  <a:lnTo>
                    <a:pt x="36" y="216"/>
                  </a:lnTo>
                  <a:lnTo>
                    <a:pt x="42" y="216"/>
                  </a:lnTo>
                  <a:lnTo>
                    <a:pt x="42" y="222"/>
                  </a:lnTo>
                  <a:lnTo>
                    <a:pt x="42" y="228"/>
                  </a:lnTo>
                  <a:lnTo>
                    <a:pt x="36" y="228"/>
                  </a:lnTo>
                  <a:lnTo>
                    <a:pt x="30" y="228"/>
                  </a:lnTo>
                  <a:lnTo>
                    <a:pt x="30" y="234"/>
                  </a:lnTo>
                  <a:lnTo>
                    <a:pt x="36" y="234"/>
                  </a:lnTo>
                  <a:lnTo>
                    <a:pt x="30" y="240"/>
                  </a:lnTo>
                  <a:lnTo>
                    <a:pt x="30" y="246"/>
                  </a:lnTo>
                  <a:lnTo>
                    <a:pt x="30" y="258"/>
                  </a:lnTo>
                  <a:lnTo>
                    <a:pt x="24" y="252"/>
                  </a:lnTo>
                  <a:lnTo>
                    <a:pt x="18" y="270"/>
                  </a:lnTo>
                  <a:lnTo>
                    <a:pt x="12" y="276"/>
                  </a:lnTo>
                  <a:lnTo>
                    <a:pt x="18" y="276"/>
                  </a:lnTo>
                  <a:lnTo>
                    <a:pt x="12" y="282"/>
                  </a:lnTo>
                  <a:lnTo>
                    <a:pt x="12" y="288"/>
                  </a:lnTo>
                  <a:lnTo>
                    <a:pt x="6" y="294"/>
                  </a:lnTo>
                  <a:lnTo>
                    <a:pt x="12" y="294"/>
                  </a:lnTo>
                  <a:lnTo>
                    <a:pt x="12" y="300"/>
                  </a:lnTo>
                  <a:lnTo>
                    <a:pt x="0" y="306"/>
                  </a:lnTo>
                  <a:lnTo>
                    <a:pt x="0" y="312"/>
                  </a:lnTo>
                  <a:lnTo>
                    <a:pt x="6" y="312"/>
                  </a:lnTo>
                  <a:lnTo>
                    <a:pt x="6" y="318"/>
                  </a:lnTo>
                  <a:lnTo>
                    <a:pt x="6" y="324"/>
                  </a:lnTo>
                  <a:lnTo>
                    <a:pt x="126" y="312"/>
                  </a:lnTo>
                  <a:lnTo>
                    <a:pt x="126" y="330"/>
                  </a:lnTo>
                  <a:lnTo>
                    <a:pt x="120" y="336"/>
                  </a:lnTo>
                  <a:lnTo>
                    <a:pt x="120" y="348"/>
                  </a:lnTo>
                  <a:lnTo>
                    <a:pt x="126" y="348"/>
                  </a:lnTo>
                  <a:lnTo>
                    <a:pt x="138" y="366"/>
                  </a:lnTo>
                  <a:lnTo>
                    <a:pt x="138" y="372"/>
                  </a:lnTo>
                  <a:lnTo>
                    <a:pt x="150" y="372"/>
                  </a:lnTo>
                  <a:lnTo>
                    <a:pt x="156" y="366"/>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07" name="Google Shape;575;p10">
              <a:extLst>
                <a:ext uri="{FF2B5EF4-FFF2-40B4-BE49-F238E27FC236}">
                  <a16:creationId xmlns:a16="http://schemas.microsoft.com/office/drawing/2014/main" id="{88814F44-E9C0-3549-8A84-92C66C2BF47E}"/>
                </a:ext>
              </a:extLst>
            </p:cNvPr>
            <p:cNvSpPr/>
            <p:nvPr/>
          </p:nvSpPr>
          <p:spPr>
            <a:xfrm>
              <a:off x="4468923" y="3616733"/>
              <a:ext cx="308640" cy="552018"/>
            </a:xfrm>
            <a:custGeom>
              <a:avLst/>
              <a:gdLst/>
              <a:ahLst/>
              <a:cxnLst/>
              <a:rect l="l" t="t" r="r" b="b"/>
              <a:pathLst>
                <a:path w="228" h="378" extrusionOk="0">
                  <a:moveTo>
                    <a:pt x="30" y="372"/>
                  </a:moveTo>
                  <a:lnTo>
                    <a:pt x="30" y="372"/>
                  </a:lnTo>
                  <a:lnTo>
                    <a:pt x="36" y="366"/>
                  </a:lnTo>
                  <a:lnTo>
                    <a:pt x="30" y="360"/>
                  </a:lnTo>
                  <a:lnTo>
                    <a:pt x="36" y="336"/>
                  </a:lnTo>
                  <a:lnTo>
                    <a:pt x="42" y="336"/>
                  </a:lnTo>
                  <a:lnTo>
                    <a:pt x="42" y="360"/>
                  </a:lnTo>
                  <a:lnTo>
                    <a:pt x="54" y="372"/>
                  </a:lnTo>
                  <a:lnTo>
                    <a:pt x="42" y="378"/>
                  </a:lnTo>
                  <a:lnTo>
                    <a:pt x="48" y="378"/>
                  </a:lnTo>
                  <a:lnTo>
                    <a:pt x="60" y="372"/>
                  </a:lnTo>
                  <a:lnTo>
                    <a:pt x="66" y="372"/>
                  </a:lnTo>
                  <a:lnTo>
                    <a:pt x="66" y="366"/>
                  </a:lnTo>
                  <a:lnTo>
                    <a:pt x="72" y="360"/>
                  </a:lnTo>
                  <a:lnTo>
                    <a:pt x="78" y="354"/>
                  </a:lnTo>
                  <a:lnTo>
                    <a:pt x="72" y="348"/>
                  </a:lnTo>
                  <a:lnTo>
                    <a:pt x="78" y="348"/>
                  </a:lnTo>
                  <a:lnTo>
                    <a:pt x="78" y="336"/>
                  </a:lnTo>
                  <a:lnTo>
                    <a:pt x="66" y="330"/>
                  </a:lnTo>
                  <a:lnTo>
                    <a:pt x="60" y="330"/>
                  </a:lnTo>
                  <a:lnTo>
                    <a:pt x="60" y="318"/>
                  </a:lnTo>
                  <a:lnTo>
                    <a:pt x="228" y="300"/>
                  </a:lnTo>
                  <a:lnTo>
                    <a:pt x="216" y="276"/>
                  </a:lnTo>
                  <a:lnTo>
                    <a:pt x="216" y="270"/>
                  </a:lnTo>
                  <a:lnTo>
                    <a:pt x="216" y="258"/>
                  </a:lnTo>
                  <a:lnTo>
                    <a:pt x="210" y="252"/>
                  </a:lnTo>
                  <a:lnTo>
                    <a:pt x="210" y="234"/>
                  </a:lnTo>
                  <a:lnTo>
                    <a:pt x="210" y="228"/>
                  </a:lnTo>
                  <a:lnTo>
                    <a:pt x="210" y="210"/>
                  </a:lnTo>
                  <a:lnTo>
                    <a:pt x="222" y="204"/>
                  </a:lnTo>
                  <a:lnTo>
                    <a:pt x="216" y="198"/>
                  </a:lnTo>
                  <a:lnTo>
                    <a:pt x="216" y="186"/>
                  </a:lnTo>
                  <a:lnTo>
                    <a:pt x="210" y="180"/>
                  </a:lnTo>
                  <a:lnTo>
                    <a:pt x="198" y="156"/>
                  </a:lnTo>
                  <a:lnTo>
                    <a:pt x="156" y="0"/>
                  </a:lnTo>
                  <a:lnTo>
                    <a:pt x="0" y="12"/>
                  </a:lnTo>
                  <a:lnTo>
                    <a:pt x="0" y="252"/>
                  </a:lnTo>
                  <a:lnTo>
                    <a:pt x="12" y="366"/>
                  </a:lnTo>
                  <a:lnTo>
                    <a:pt x="24" y="366"/>
                  </a:lnTo>
                  <a:lnTo>
                    <a:pt x="30" y="372"/>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08" name="Google Shape;576;p10">
              <a:extLst>
                <a:ext uri="{FF2B5EF4-FFF2-40B4-BE49-F238E27FC236}">
                  <a16:creationId xmlns:a16="http://schemas.microsoft.com/office/drawing/2014/main" id="{CACB6640-3C27-364B-B53C-F2BAA23914CB}"/>
                </a:ext>
              </a:extLst>
            </p:cNvPr>
            <p:cNvSpPr/>
            <p:nvPr/>
          </p:nvSpPr>
          <p:spPr>
            <a:xfrm>
              <a:off x="4550144" y="4028556"/>
              <a:ext cx="739109" cy="613353"/>
            </a:xfrm>
            <a:custGeom>
              <a:avLst/>
              <a:gdLst/>
              <a:ahLst/>
              <a:cxnLst/>
              <a:rect l="l" t="t" r="r" b="b"/>
              <a:pathLst>
                <a:path w="546" h="420" extrusionOk="0">
                  <a:moveTo>
                    <a:pt x="396" y="24"/>
                  </a:moveTo>
                  <a:lnTo>
                    <a:pt x="396" y="24"/>
                  </a:lnTo>
                  <a:lnTo>
                    <a:pt x="402" y="24"/>
                  </a:lnTo>
                  <a:lnTo>
                    <a:pt x="402" y="30"/>
                  </a:lnTo>
                  <a:lnTo>
                    <a:pt x="396" y="30"/>
                  </a:lnTo>
                  <a:lnTo>
                    <a:pt x="390" y="30"/>
                  </a:lnTo>
                  <a:lnTo>
                    <a:pt x="390" y="42"/>
                  </a:lnTo>
                  <a:lnTo>
                    <a:pt x="390" y="48"/>
                  </a:lnTo>
                  <a:lnTo>
                    <a:pt x="390" y="42"/>
                  </a:lnTo>
                  <a:lnTo>
                    <a:pt x="390" y="36"/>
                  </a:lnTo>
                  <a:lnTo>
                    <a:pt x="396" y="30"/>
                  </a:lnTo>
                  <a:lnTo>
                    <a:pt x="402" y="30"/>
                  </a:lnTo>
                  <a:lnTo>
                    <a:pt x="414" y="60"/>
                  </a:lnTo>
                  <a:lnTo>
                    <a:pt x="414" y="72"/>
                  </a:lnTo>
                  <a:lnTo>
                    <a:pt x="420" y="84"/>
                  </a:lnTo>
                  <a:lnTo>
                    <a:pt x="426" y="78"/>
                  </a:lnTo>
                  <a:lnTo>
                    <a:pt x="432" y="84"/>
                  </a:lnTo>
                  <a:lnTo>
                    <a:pt x="438" y="102"/>
                  </a:lnTo>
                  <a:lnTo>
                    <a:pt x="444" y="108"/>
                  </a:lnTo>
                  <a:lnTo>
                    <a:pt x="450" y="120"/>
                  </a:lnTo>
                  <a:lnTo>
                    <a:pt x="450" y="126"/>
                  </a:lnTo>
                  <a:lnTo>
                    <a:pt x="438" y="108"/>
                  </a:lnTo>
                  <a:lnTo>
                    <a:pt x="450" y="126"/>
                  </a:lnTo>
                  <a:lnTo>
                    <a:pt x="456" y="132"/>
                  </a:lnTo>
                  <a:lnTo>
                    <a:pt x="462" y="144"/>
                  </a:lnTo>
                  <a:lnTo>
                    <a:pt x="468" y="168"/>
                  </a:lnTo>
                  <a:lnTo>
                    <a:pt x="498" y="222"/>
                  </a:lnTo>
                  <a:lnTo>
                    <a:pt x="516" y="246"/>
                  </a:lnTo>
                  <a:lnTo>
                    <a:pt x="522" y="258"/>
                  </a:lnTo>
                  <a:lnTo>
                    <a:pt x="528" y="264"/>
                  </a:lnTo>
                  <a:lnTo>
                    <a:pt x="528" y="270"/>
                  </a:lnTo>
                  <a:lnTo>
                    <a:pt x="528" y="276"/>
                  </a:lnTo>
                  <a:lnTo>
                    <a:pt x="540" y="282"/>
                  </a:lnTo>
                  <a:lnTo>
                    <a:pt x="534" y="282"/>
                  </a:lnTo>
                  <a:lnTo>
                    <a:pt x="540" y="288"/>
                  </a:lnTo>
                  <a:lnTo>
                    <a:pt x="540" y="306"/>
                  </a:lnTo>
                  <a:lnTo>
                    <a:pt x="546" y="336"/>
                  </a:lnTo>
                  <a:lnTo>
                    <a:pt x="540" y="354"/>
                  </a:lnTo>
                  <a:lnTo>
                    <a:pt x="540" y="360"/>
                  </a:lnTo>
                  <a:lnTo>
                    <a:pt x="534" y="372"/>
                  </a:lnTo>
                  <a:lnTo>
                    <a:pt x="534" y="384"/>
                  </a:lnTo>
                  <a:lnTo>
                    <a:pt x="534" y="390"/>
                  </a:lnTo>
                  <a:lnTo>
                    <a:pt x="534" y="408"/>
                  </a:lnTo>
                  <a:lnTo>
                    <a:pt x="528" y="408"/>
                  </a:lnTo>
                  <a:lnTo>
                    <a:pt x="522" y="408"/>
                  </a:lnTo>
                  <a:lnTo>
                    <a:pt x="516" y="414"/>
                  </a:lnTo>
                  <a:lnTo>
                    <a:pt x="504" y="414"/>
                  </a:lnTo>
                  <a:lnTo>
                    <a:pt x="498" y="420"/>
                  </a:lnTo>
                  <a:lnTo>
                    <a:pt x="486" y="420"/>
                  </a:lnTo>
                  <a:lnTo>
                    <a:pt x="480" y="408"/>
                  </a:lnTo>
                  <a:lnTo>
                    <a:pt x="486" y="408"/>
                  </a:lnTo>
                  <a:lnTo>
                    <a:pt x="492" y="414"/>
                  </a:lnTo>
                  <a:lnTo>
                    <a:pt x="498" y="408"/>
                  </a:lnTo>
                  <a:lnTo>
                    <a:pt x="492" y="402"/>
                  </a:lnTo>
                  <a:lnTo>
                    <a:pt x="498" y="396"/>
                  </a:lnTo>
                  <a:lnTo>
                    <a:pt x="492" y="384"/>
                  </a:lnTo>
                  <a:lnTo>
                    <a:pt x="486" y="390"/>
                  </a:lnTo>
                  <a:lnTo>
                    <a:pt x="492" y="396"/>
                  </a:lnTo>
                  <a:lnTo>
                    <a:pt x="486" y="402"/>
                  </a:lnTo>
                  <a:lnTo>
                    <a:pt x="480" y="402"/>
                  </a:lnTo>
                  <a:lnTo>
                    <a:pt x="468" y="378"/>
                  </a:lnTo>
                  <a:lnTo>
                    <a:pt x="450" y="366"/>
                  </a:lnTo>
                  <a:lnTo>
                    <a:pt x="438" y="366"/>
                  </a:lnTo>
                  <a:lnTo>
                    <a:pt x="432" y="366"/>
                  </a:lnTo>
                  <a:lnTo>
                    <a:pt x="426" y="360"/>
                  </a:lnTo>
                  <a:lnTo>
                    <a:pt x="426" y="336"/>
                  </a:lnTo>
                  <a:lnTo>
                    <a:pt x="414" y="330"/>
                  </a:lnTo>
                  <a:lnTo>
                    <a:pt x="408" y="324"/>
                  </a:lnTo>
                  <a:lnTo>
                    <a:pt x="402" y="318"/>
                  </a:lnTo>
                  <a:lnTo>
                    <a:pt x="402" y="306"/>
                  </a:lnTo>
                  <a:lnTo>
                    <a:pt x="396" y="300"/>
                  </a:lnTo>
                  <a:lnTo>
                    <a:pt x="402" y="288"/>
                  </a:lnTo>
                  <a:lnTo>
                    <a:pt x="396" y="294"/>
                  </a:lnTo>
                  <a:lnTo>
                    <a:pt x="384" y="288"/>
                  </a:lnTo>
                  <a:lnTo>
                    <a:pt x="396" y="300"/>
                  </a:lnTo>
                  <a:lnTo>
                    <a:pt x="396" y="306"/>
                  </a:lnTo>
                  <a:lnTo>
                    <a:pt x="390" y="306"/>
                  </a:lnTo>
                  <a:lnTo>
                    <a:pt x="378" y="294"/>
                  </a:lnTo>
                  <a:lnTo>
                    <a:pt x="372" y="288"/>
                  </a:lnTo>
                  <a:lnTo>
                    <a:pt x="372" y="282"/>
                  </a:lnTo>
                  <a:lnTo>
                    <a:pt x="354" y="258"/>
                  </a:lnTo>
                  <a:lnTo>
                    <a:pt x="360" y="258"/>
                  </a:lnTo>
                  <a:lnTo>
                    <a:pt x="360" y="246"/>
                  </a:lnTo>
                  <a:lnTo>
                    <a:pt x="360" y="234"/>
                  </a:lnTo>
                  <a:lnTo>
                    <a:pt x="354" y="222"/>
                  </a:lnTo>
                  <a:lnTo>
                    <a:pt x="348" y="234"/>
                  </a:lnTo>
                  <a:lnTo>
                    <a:pt x="348" y="240"/>
                  </a:lnTo>
                  <a:lnTo>
                    <a:pt x="348" y="246"/>
                  </a:lnTo>
                  <a:lnTo>
                    <a:pt x="336" y="234"/>
                  </a:lnTo>
                  <a:lnTo>
                    <a:pt x="342" y="228"/>
                  </a:lnTo>
                  <a:lnTo>
                    <a:pt x="342" y="216"/>
                  </a:lnTo>
                  <a:lnTo>
                    <a:pt x="336" y="204"/>
                  </a:lnTo>
                  <a:lnTo>
                    <a:pt x="342" y="198"/>
                  </a:lnTo>
                  <a:lnTo>
                    <a:pt x="342" y="168"/>
                  </a:lnTo>
                  <a:lnTo>
                    <a:pt x="342" y="162"/>
                  </a:lnTo>
                  <a:lnTo>
                    <a:pt x="336" y="150"/>
                  </a:lnTo>
                  <a:lnTo>
                    <a:pt x="330" y="138"/>
                  </a:lnTo>
                  <a:lnTo>
                    <a:pt x="324" y="138"/>
                  </a:lnTo>
                  <a:lnTo>
                    <a:pt x="312" y="138"/>
                  </a:lnTo>
                  <a:lnTo>
                    <a:pt x="306" y="138"/>
                  </a:lnTo>
                  <a:lnTo>
                    <a:pt x="306" y="132"/>
                  </a:lnTo>
                  <a:lnTo>
                    <a:pt x="312" y="132"/>
                  </a:lnTo>
                  <a:lnTo>
                    <a:pt x="306" y="126"/>
                  </a:lnTo>
                  <a:lnTo>
                    <a:pt x="294" y="120"/>
                  </a:lnTo>
                  <a:lnTo>
                    <a:pt x="282" y="114"/>
                  </a:lnTo>
                  <a:lnTo>
                    <a:pt x="282" y="108"/>
                  </a:lnTo>
                  <a:lnTo>
                    <a:pt x="270" y="96"/>
                  </a:lnTo>
                  <a:lnTo>
                    <a:pt x="264" y="84"/>
                  </a:lnTo>
                  <a:lnTo>
                    <a:pt x="246" y="78"/>
                  </a:lnTo>
                  <a:lnTo>
                    <a:pt x="234" y="78"/>
                  </a:lnTo>
                  <a:lnTo>
                    <a:pt x="222" y="78"/>
                  </a:lnTo>
                  <a:lnTo>
                    <a:pt x="216" y="84"/>
                  </a:lnTo>
                  <a:lnTo>
                    <a:pt x="216" y="90"/>
                  </a:lnTo>
                  <a:lnTo>
                    <a:pt x="204" y="90"/>
                  </a:lnTo>
                  <a:lnTo>
                    <a:pt x="198" y="102"/>
                  </a:lnTo>
                  <a:lnTo>
                    <a:pt x="192" y="108"/>
                  </a:lnTo>
                  <a:lnTo>
                    <a:pt x="186" y="108"/>
                  </a:lnTo>
                  <a:lnTo>
                    <a:pt x="186" y="102"/>
                  </a:lnTo>
                  <a:lnTo>
                    <a:pt x="180" y="114"/>
                  </a:lnTo>
                  <a:lnTo>
                    <a:pt x="174" y="114"/>
                  </a:lnTo>
                  <a:lnTo>
                    <a:pt x="168" y="114"/>
                  </a:lnTo>
                  <a:lnTo>
                    <a:pt x="156" y="120"/>
                  </a:lnTo>
                  <a:lnTo>
                    <a:pt x="150" y="114"/>
                  </a:lnTo>
                  <a:lnTo>
                    <a:pt x="156" y="114"/>
                  </a:lnTo>
                  <a:lnTo>
                    <a:pt x="156" y="108"/>
                  </a:lnTo>
                  <a:lnTo>
                    <a:pt x="150" y="102"/>
                  </a:lnTo>
                  <a:lnTo>
                    <a:pt x="132" y="90"/>
                  </a:lnTo>
                  <a:lnTo>
                    <a:pt x="144" y="90"/>
                  </a:lnTo>
                  <a:lnTo>
                    <a:pt x="138" y="84"/>
                  </a:lnTo>
                  <a:lnTo>
                    <a:pt x="132" y="84"/>
                  </a:lnTo>
                  <a:lnTo>
                    <a:pt x="138" y="72"/>
                  </a:lnTo>
                  <a:lnTo>
                    <a:pt x="126" y="72"/>
                  </a:lnTo>
                  <a:lnTo>
                    <a:pt x="126" y="84"/>
                  </a:lnTo>
                  <a:lnTo>
                    <a:pt x="114" y="78"/>
                  </a:lnTo>
                  <a:lnTo>
                    <a:pt x="90" y="72"/>
                  </a:lnTo>
                  <a:lnTo>
                    <a:pt x="78" y="72"/>
                  </a:lnTo>
                  <a:lnTo>
                    <a:pt x="84" y="72"/>
                  </a:lnTo>
                  <a:lnTo>
                    <a:pt x="96" y="72"/>
                  </a:lnTo>
                  <a:lnTo>
                    <a:pt x="102" y="66"/>
                  </a:lnTo>
                  <a:lnTo>
                    <a:pt x="90" y="66"/>
                  </a:lnTo>
                  <a:lnTo>
                    <a:pt x="66" y="66"/>
                  </a:lnTo>
                  <a:lnTo>
                    <a:pt x="60" y="72"/>
                  </a:lnTo>
                  <a:lnTo>
                    <a:pt x="48" y="72"/>
                  </a:lnTo>
                  <a:lnTo>
                    <a:pt x="42" y="78"/>
                  </a:lnTo>
                  <a:lnTo>
                    <a:pt x="36" y="78"/>
                  </a:lnTo>
                  <a:lnTo>
                    <a:pt x="36" y="72"/>
                  </a:lnTo>
                  <a:lnTo>
                    <a:pt x="42" y="72"/>
                  </a:lnTo>
                  <a:lnTo>
                    <a:pt x="48" y="66"/>
                  </a:lnTo>
                  <a:lnTo>
                    <a:pt x="42" y="66"/>
                  </a:lnTo>
                  <a:lnTo>
                    <a:pt x="36" y="66"/>
                  </a:lnTo>
                  <a:lnTo>
                    <a:pt x="30" y="60"/>
                  </a:lnTo>
                  <a:lnTo>
                    <a:pt x="30" y="66"/>
                  </a:lnTo>
                  <a:lnTo>
                    <a:pt x="30" y="72"/>
                  </a:lnTo>
                  <a:lnTo>
                    <a:pt x="24" y="78"/>
                  </a:lnTo>
                  <a:lnTo>
                    <a:pt x="24" y="84"/>
                  </a:lnTo>
                  <a:lnTo>
                    <a:pt x="12" y="84"/>
                  </a:lnTo>
                  <a:lnTo>
                    <a:pt x="18" y="78"/>
                  </a:lnTo>
                  <a:lnTo>
                    <a:pt x="18" y="72"/>
                  </a:lnTo>
                  <a:lnTo>
                    <a:pt x="12" y="72"/>
                  </a:lnTo>
                  <a:lnTo>
                    <a:pt x="18" y="72"/>
                  </a:lnTo>
                  <a:lnTo>
                    <a:pt x="12" y="66"/>
                  </a:lnTo>
                  <a:lnTo>
                    <a:pt x="18" y="66"/>
                  </a:lnTo>
                  <a:lnTo>
                    <a:pt x="18" y="54"/>
                  </a:lnTo>
                  <a:lnTo>
                    <a:pt x="6" y="48"/>
                  </a:lnTo>
                  <a:lnTo>
                    <a:pt x="0" y="48"/>
                  </a:lnTo>
                  <a:lnTo>
                    <a:pt x="0" y="36"/>
                  </a:lnTo>
                  <a:lnTo>
                    <a:pt x="168" y="18"/>
                  </a:lnTo>
                  <a:lnTo>
                    <a:pt x="180" y="36"/>
                  </a:lnTo>
                  <a:lnTo>
                    <a:pt x="348" y="24"/>
                  </a:lnTo>
                  <a:lnTo>
                    <a:pt x="354" y="36"/>
                  </a:lnTo>
                  <a:lnTo>
                    <a:pt x="366" y="36"/>
                  </a:lnTo>
                  <a:lnTo>
                    <a:pt x="366" y="30"/>
                  </a:lnTo>
                  <a:lnTo>
                    <a:pt x="360" y="24"/>
                  </a:lnTo>
                  <a:lnTo>
                    <a:pt x="360" y="18"/>
                  </a:lnTo>
                  <a:lnTo>
                    <a:pt x="360" y="6"/>
                  </a:lnTo>
                  <a:lnTo>
                    <a:pt x="366" y="0"/>
                  </a:lnTo>
                  <a:lnTo>
                    <a:pt x="372" y="6"/>
                  </a:lnTo>
                  <a:lnTo>
                    <a:pt x="384" y="6"/>
                  </a:lnTo>
                  <a:lnTo>
                    <a:pt x="390" y="6"/>
                  </a:lnTo>
                  <a:lnTo>
                    <a:pt x="396" y="6"/>
                  </a:lnTo>
                  <a:lnTo>
                    <a:pt x="396" y="12"/>
                  </a:lnTo>
                  <a:lnTo>
                    <a:pt x="396" y="24"/>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09" name="Google Shape;577;p10">
              <a:extLst>
                <a:ext uri="{FF2B5EF4-FFF2-40B4-BE49-F238E27FC236}">
                  <a16:creationId xmlns:a16="http://schemas.microsoft.com/office/drawing/2014/main" id="{3B22490E-D2A8-D84D-87CB-B1BCBAF2EE9D}"/>
                </a:ext>
              </a:extLst>
            </p:cNvPr>
            <p:cNvSpPr/>
            <p:nvPr/>
          </p:nvSpPr>
          <p:spPr>
            <a:xfrm>
              <a:off x="5167422" y="4212562"/>
              <a:ext cx="73098" cy="157720"/>
            </a:xfrm>
            <a:custGeom>
              <a:avLst/>
              <a:gdLst/>
              <a:ahLst/>
              <a:cxnLst/>
              <a:rect l="l" t="t" r="r" b="b"/>
              <a:pathLst>
                <a:path w="54" h="108" extrusionOk="0">
                  <a:moveTo>
                    <a:pt x="0" y="0"/>
                  </a:moveTo>
                  <a:lnTo>
                    <a:pt x="0" y="0"/>
                  </a:lnTo>
                  <a:lnTo>
                    <a:pt x="0" y="6"/>
                  </a:lnTo>
                  <a:lnTo>
                    <a:pt x="18" y="24"/>
                  </a:lnTo>
                  <a:lnTo>
                    <a:pt x="12" y="24"/>
                  </a:lnTo>
                  <a:lnTo>
                    <a:pt x="6" y="24"/>
                  </a:lnTo>
                  <a:lnTo>
                    <a:pt x="12" y="30"/>
                  </a:lnTo>
                  <a:lnTo>
                    <a:pt x="18" y="30"/>
                  </a:lnTo>
                  <a:lnTo>
                    <a:pt x="24" y="30"/>
                  </a:lnTo>
                  <a:lnTo>
                    <a:pt x="24" y="36"/>
                  </a:lnTo>
                  <a:lnTo>
                    <a:pt x="24" y="54"/>
                  </a:lnTo>
                  <a:lnTo>
                    <a:pt x="30" y="66"/>
                  </a:lnTo>
                  <a:lnTo>
                    <a:pt x="42" y="84"/>
                  </a:lnTo>
                  <a:lnTo>
                    <a:pt x="54" y="108"/>
                  </a:lnTo>
                  <a:lnTo>
                    <a:pt x="42" y="84"/>
                  </a:lnTo>
                  <a:lnTo>
                    <a:pt x="36" y="78"/>
                  </a:lnTo>
                  <a:lnTo>
                    <a:pt x="30" y="60"/>
                  </a:lnTo>
                  <a:lnTo>
                    <a:pt x="30" y="42"/>
                  </a:lnTo>
                  <a:lnTo>
                    <a:pt x="30" y="36"/>
                  </a:lnTo>
                  <a:lnTo>
                    <a:pt x="30" y="30"/>
                  </a:lnTo>
                  <a:lnTo>
                    <a:pt x="24" y="30"/>
                  </a:lnTo>
                  <a:lnTo>
                    <a:pt x="24" y="24"/>
                  </a:lnTo>
                  <a:lnTo>
                    <a:pt x="18" y="18"/>
                  </a:lnTo>
                  <a:lnTo>
                    <a:pt x="0" y="0"/>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10" name="Google Shape;578;p10">
              <a:extLst>
                <a:ext uri="{FF2B5EF4-FFF2-40B4-BE49-F238E27FC236}">
                  <a16:creationId xmlns:a16="http://schemas.microsoft.com/office/drawing/2014/main" id="{6E6C66C1-0D37-2843-BF74-00036C4A1186}"/>
                </a:ext>
              </a:extLst>
            </p:cNvPr>
            <p:cNvSpPr/>
            <p:nvPr/>
          </p:nvSpPr>
          <p:spPr>
            <a:xfrm>
              <a:off x="5191788" y="4256372"/>
              <a:ext cx="8122" cy="35049"/>
            </a:xfrm>
            <a:custGeom>
              <a:avLst/>
              <a:gdLst/>
              <a:ahLst/>
              <a:cxnLst/>
              <a:rect l="l" t="t" r="r" b="b"/>
              <a:pathLst>
                <a:path w="6" h="24" extrusionOk="0">
                  <a:moveTo>
                    <a:pt x="0" y="0"/>
                  </a:moveTo>
                  <a:lnTo>
                    <a:pt x="0" y="6"/>
                  </a:lnTo>
                  <a:lnTo>
                    <a:pt x="0" y="18"/>
                  </a:lnTo>
                  <a:lnTo>
                    <a:pt x="6" y="24"/>
                  </a:lnTo>
                  <a:lnTo>
                    <a:pt x="6" y="6"/>
                  </a:lnTo>
                  <a:lnTo>
                    <a:pt x="0" y="0"/>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11" name="Google Shape;579;p10">
              <a:extLst>
                <a:ext uri="{FF2B5EF4-FFF2-40B4-BE49-F238E27FC236}">
                  <a16:creationId xmlns:a16="http://schemas.microsoft.com/office/drawing/2014/main" id="{BE895DBC-B74C-2443-8444-EFD860083163}"/>
                </a:ext>
              </a:extLst>
            </p:cNvPr>
            <p:cNvSpPr/>
            <p:nvPr/>
          </p:nvSpPr>
          <p:spPr>
            <a:xfrm>
              <a:off x="5248642" y="4606860"/>
              <a:ext cx="32489" cy="52573"/>
            </a:xfrm>
            <a:custGeom>
              <a:avLst/>
              <a:gdLst/>
              <a:ahLst/>
              <a:cxnLst/>
              <a:rect l="l" t="t" r="r" b="b"/>
              <a:pathLst>
                <a:path w="24" h="36" extrusionOk="0">
                  <a:moveTo>
                    <a:pt x="24" y="12"/>
                  </a:moveTo>
                  <a:lnTo>
                    <a:pt x="18" y="24"/>
                  </a:lnTo>
                  <a:lnTo>
                    <a:pt x="6" y="36"/>
                  </a:lnTo>
                  <a:lnTo>
                    <a:pt x="0" y="36"/>
                  </a:lnTo>
                  <a:lnTo>
                    <a:pt x="12" y="18"/>
                  </a:lnTo>
                  <a:lnTo>
                    <a:pt x="18" y="12"/>
                  </a:lnTo>
                  <a:lnTo>
                    <a:pt x="18" y="6"/>
                  </a:lnTo>
                  <a:lnTo>
                    <a:pt x="24" y="0"/>
                  </a:lnTo>
                  <a:lnTo>
                    <a:pt x="24" y="12"/>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12" name="Google Shape;580;p10">
              <a:extLst>
                <a:ext uri="{FF2B5EF4-FFF2-40B4-BE49-F238E27FC236}">
                  <a16:creationId xmlns:a16="http://schemas.microsoft.com/office/drawing/2014/main" id="{1B2B8427-B1B5-3447-833A-CA5A52AA1D1E}"/>
                </a:ext>
              </a:extLst>
            </p:cNvPr>
            <p:cNvSpPr/>
            <p:nvPr/>
          </p:nvSpPr>
          <p:spPr>
            <a:xfrm>
              <a:off x="5285192" y="4584955"/>
              <a:ext cx="8100" cy="17400"/>
            </a:xfrm>
            <a:prstGeom prst="ellipse">
              <a:avLst/>
            </a:pr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13" name="Google Shape;581;p10">
              <a:extLst>
                <a:ext uri="{FF2B5EF4-FFF2-40B4-BE49-F238E27FC236}">
                  <a16:creationId xmlns:a16="http://schemas.microsoft.com/office/drawing/2014/main" id="{5310A29D-B4E5-E144-B42B-B5F02629C8C8}"/>
                </a:ext>
              </a:extLst>
            </p:cNvPr>
            <p:cNvSpPr/>
            <p:nvPr/>
          </p:nvSpPr>
          <p:spPr>
            <a:xfrm>
              <a:off x="5293314" y="4567430"/>
              <a:ext cx="1500" cy="8700"/>
            </a:xfrm>
            <a:prstGeom prst="ellipse">
              <a:avLst/>
            </a:pr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14" name="Google Shape;582;p10">
              <a:extLst>
                <a:ext uri="{FF2B5EF4-FFF2-40B4-BE49-F238E27FC236}">
                  <a16:creationId xmlns:a16="http://schemas.microsoft.com/office/drawing/2014/main" id="{0C65175E-CC18-6040-B453-B96E8EFC552F}"/>
                </a:ext>
              </a:extLst>
            </p:cNvPr>
            <p:cNvSpPr/>
            <p:nvPr/>
          </p:nvSpPr>
          <p:spPr>
            <a:xfrm>
              <a:off x="5187727" y="4690102"/>
              <a:ext cx="8100" cy="8700"/>
            </a:xfrm>
            <a:prstGeom prst="ellipse">
              <a:avLst/>
            </a:pr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15" name="Google Shape;583;p10">
              <a:extLst>
                <a:ext uri="{FF2B5EF4-FFF2-40B4-BE49-F238E27FC236}">
                  <a16:creationId xmlns:a16="http://schemas.microsoft.com/office/drawing/2014/main" id="{9F4299EB-13C9-6C4F-9319-469C7417FCE4}"/>
                </a:ext>
              </a:extLst>
            </p:cNvPr>
            <p:cNvSpPr/>
            <p:nvPr/>
          </p:nvSpPr>
          <p:spPr>
            <a:xfrm>
              <a:off x="5179605" y="4698863"/>
              <a:ext cx="8100" cy="8700"/>
            </a:xfrm>
            <a:prstGeom prst="ellipse">
              <a:avLst/>
            </a:pr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16" name="Google Shape;584;p10">
              <a:extLst>
                <a:ext uri="{FF2B5EF4-FFF2-40B4-BE49-F238E27FC236}">
                  <a16:creationId xmlns:a16="http://schemas.microsoft.com/office/drawing/2014/main" id="{24DD5BDC-5477-6F4A-A001-4BEA2C3882C5}"/>
                </a:ext>
              </a:extLst>
            </p:cNvPr>
            <p:cNvSpPr/>
            <p:nvPr/>
          </p:nvSpPr>
          <p:spPr>
            <a:xfrm>
              <a:off x="5171483" y="4707625"/>
              <a:ext cx="8100" cy="1500"/>
            </a:xfrm>
            <a:prstGeom prst="ellipse">
              <a:avLst/>
            </a:pr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17" name="Google Shape;585;p10">
              <a:extLst>
                <a:ext uri="{FF2B5EF4-FFF2-40B4-BE49-F238E27FC236}">
                  <a16:creationId xmlns:a16="http://schemas.microsoft.com/office/drawing/2014/main" id="{4784D0EB-AE16-F042-8115-289EBB29E189}"/>
                </a:ext>
              </a:extLst>
            </p:cNvPr>
            <p:cNvSpPr/>
            <p:nvPr/>
          </p:nvSpPr>
          <p:spPr>
            <a:xfrm>
              <a:off x="5171483" y="4707625"/>
              <a:ext cx="1500" cy="8700"/>
            </a:xfrm>
            <a:prstGeom prst="ellipse">
              <a:avLst/>
            </a:pr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18" name="Google Shape;586;p10">
              <a:extLst>
                <a:ext uri="{FF2B5EF4-FFF2-40B4-BE49-F238E27FC236}">
                  <a16:creationId xmlns:a16="http://schemas.microsoft.com/office/drawing/2014/main" id="{73AC52C7-1E1A-0249-B8AD-948A51B741D8}"/>
                </a:ext>
              </a:extLst>
            </p:cNvPr>
            <p:cNvSpPr/>
            <p:nvPr/>
          </p:nvSpPr>
          <p:spPr>
            <a:xfrm>
              <a:off x="5163361" y="4716388"/>
              <a:ext cx="1500" cy="1500"/>
            </a:xfrm>
            <a:prstGeom prst="ellipse">
              <a:avLst/>
            </a:pr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19" name="Google Shape;587;p10">
              <a:extLst>
                <a:ext uri="{FF2B5EF4-FFF2-40B4-BE49-F238E27FC236}">
                  <a16:creationId xmlns:a16="http://schemas.microsoft.com/office/drawing/2014/main" id="{0FCFDFBB-089D-6F40-8577-A2FF7C0C346D}"/>
                </a:ext>
              </a:extLst>
            </p:cNvPr>
            <p:cNvSpPr/>
            <p:nvPr/>
          </p:nvSpPr>
          <p:spPr>
            <a:xfrm>
              <a:off x="5252704" y="4663815"/>
              <a:ext cx="1500" cy="8700"/>
            </a:xfrm>
            <a:prstGeom prst="ellipse">
              <a:avLst/>
            </a:pr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20" name="Google Shape;588;p10">
              <a:extLst>
                <a:ext uri="{FF2B5EF4-FFF2-40B4-BE49-F238E27FC236}">
                  <a16:creationId xmlns:a16="http://schemas.microsoft.com/office/drawing/2014/main" id="{7A0C429B-75BF-1A48-90BF-4749FA06AB5A}"/>
                </a:ext>
              </a:extLst>
            </p:cNvPr>
            <p:cNvSpPr/>
            <p:nvPr/>
          </p:nvSpPr>
          <p:spPr>
            <a:xfrm>
              <a:off x="5236459" y="4672576"/>
              <a:ext cx="8100" cy="8700"/>
            </a:xfrm>
            <a:prstGeom prst="ellipse">
              <a:avLst/>
            </a:pr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21" name="Google Shape;589;p10">
              <a:extLst>
                <a:ext uri="{FF2B5EF4-FFF2-40B4-BE49-F238E27FC236}">
                  <a16:creationId xmlns:a16="http://schemas.microsoft.com/office/drawing/2014/main" id="{D0FD4439-891D-F542-A881-E74537C20639}"/>
                </a:ext>
              </a:extLst>
            </p:cNvPr>
            <p:cNvSpPr/>
            <p:nvPr/>
          </p:nvSpPr>
          <p:spPr>
            <a:xfrm>
              <a:off x="5220216" y="4690102"/>
              <a:ext cx="8100" cy="1500"/>
            </a:xfrm>
            <a:prstGeom prst="ellipse">
              <a:avLst/>
            </a:pr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22" name="Google Shape;590;p10">
              <a:extLst>
                <a:ext uri="{FF2B5EF4-FFF2-40B4-BE49-F238E27FC236}">
                  <a16:creationId xmlns:a16="http://schemas.microsoft.com/office/drawing/2014/main" id="{957E00A1-F631-0C42-91BB-F522B72F2FFA}"/>
                </a:ext>
              </a:extLst>
            </p:cNvPr>
            <p:cNvSpPr/>
            <p:nvPr/>
          </p:nvSpPr>
          <p:spPr>
            <a:xfrm>
              <a:off x="4866904" y="3546636"/>
              <a:ext cx="414227" cy="332964"/>
            </a:xfrm>
            <a:custGeom>
              <a:avLst/>
              <a:gdLst/>
              <a:ahLst/>
              <a:cxnLst/>
              <a:rect l="l" t="t" r="r" b="b"/>
              <a:pathLst>
                <a:path w="306" h="228" extrusionOk="0">
                  <a:moveTo>
                    <a:pt x="168" y="222"/>
                  </a:moveTo>
                  <a:lnTo>
                    <a:pt x="168" y="210"/>
                  </a:lnTo>
                  <a:lnTo>
                    <a:pt x="150" y="192"/>
                  </a:lnTo>
                  <a:lnTo>
                    <a:pt x="144" y="186"/>
                  </a:lnTo>
                  <a:lnTo>
                    <a:pt x="144" y="168"/>
                  </a:lnTo>
                  <a:lnTo>
                    <a:pt x="126" y="162"/>
                  </a:lnTo>
                  <a:lnTo>
                    <a:pt x="120" y="156"/>
                  </a:lnTo>
                  <a:lnTo>
                    <a:pt x="114" y="150"/>
                  </a:lnTo>
                  <a:lnTo>
                    <a:pt x="102" y="144"/>
                  </a:lnTo>
                  <a:lnTo>
                    <a:pt x="102" y="132"/>
                  </a:lnTo>
                  <a:lnTo>
                    <a:pt x="96" y="126"/>
                  </a:lnTo>
                  <a:lnTo>
                    <a:pt x="90" y="126"/>
                  </a:lnTo>
                  <a:lnTo>
                    <a:pt x="84" y="120"/>
                  </a:lnTo>
                  <a:lnTo>
                    <a:pt x="78" y="108"/>
                  </a:lnTo>
                  <a:lnTo>
                    <a:pt x="72" y="108"/>
                  </a:lnTo>
                  <a:lnTo>
                    <a:pt x="60" y="108"/>
                  </a:lnTo>
                  <a:lnTo>
                    <a:pt x="54" y="96"/>
                  </a:lnTo>
                  <a:lnTo>
                    <a:pt x="48" y="90"/>
                  </a:lnTo>
                  <a:lnTo>
                    <a:pt x="42" y="72"/>
                  </a:lnTo>
                  <a:lnTo>
                    <a:pt x="36" y="66"/>
                  </a:lnTo>
                  <a:lnTo>
                    <a:pt x="30" y="66"/>
                  </a:lnTo>
                  <a:lnTo>
                    <a:pt x="24" y="66"/>
                  </a:lnTo>
                  <a:lnTo>
                    <a:pt x="18" y="60"/>
                  </a:lnTo>
                  <a:lnTo>
                    <a:pt x="12" y="60"/>
                  </a:lnTo>
                  <a:lnTo>
                    <a:pt x="0" y="60"/>
                  </a:lnTo>
                  <a:lnTo>
                    <a:pt x="0" y="42"/>
                  </a:lnTo>
                  <a:lnTo>
                    <a:pt x="12" y="30"/>
                  </a:lnTo>
                  <a:lnTo>
                    <a:pt x="18" y="30"/>
                  </a:lnTo>
                  <a:lnTo>
                    <a:pt x="24" y="24"/>
                  </a:lnTo>
                  <a:lnTo>
                    <a:pt x="54" y="6"/>
                  </a:lnTo>
                  <a:lnTo>
                    <a:pt x="72" y="6"/>
                  </a:lnTo>
                  <a:lnTo>
                    <a:pt x="132" y="0"/>
                  </a:lnTo>
                  <a:lnTo>
                    <a:pt x="144" y="0"/>
                  </a:lnTo>
                  <a:lnTo>
                    <a:pt x="150" y="6"/>
                  </a:lnTo>
                  <a:lnTo>
                    <a:pt x="156" y="12"/>
                  </a:lnTo>
                  <a:lnTo>
                    <a:pt x="156" y="18"/>
                  </a:lnTo>
                  <a:lnTo>
                    <a:pt x="222" y="12"/>
                  </a:lnTo>
                  <a:lnTo>
                    <a:pt x="306" y="66"/>
                  </a:lnTo>
                  <a:lnTo>
                    <a:pt x="300" y="72"/>
                  </a:lnTo>
                  <a:lnTo>
                    <a:pt x="276" y="90"/>
                  </a:lnTo>
                  <a:lnTo>
                    <a:pt x="270" y="114"/>
                  </a:lnTo>
                  <a:lnTo>
                    <a:pt x="264" y="114"/>
                  </a:lnTo>
                  <a:lnTo>
                    <a:pt x="264" y="120"/>
                  </a:lnTo>
                  <a:lnTo>
                    <a:pt x="276" y="126"/>
                  </a:lnTo>
                  <a:lnTo>
                    <a:pt x="276" y="132"/>
                  </a:lnTo>
                  <a:lnTo>
                    <a:pt x="264" y="138"/>
                  </a:lnTo>
                  <a:lnTo>
                    <a:pt x="252" y="138"/>
                  </a:lnTo>
                  <a:lnTo>
                    <a:pt x="246" y="156"/>
                  </a:lnTo>
                  <a:lnTo>
                    <a:pt x="240" y="162"/>
                  </a:lnTo>
                  <a:lnTo>
                    <a:pt x="234" y="162"/>
                  </a:lnTo>
                  <a:lnTo>
                    <a:pt x="234" y="168"/>
                  </a:lnTo>
                  <a:lnTo>
                    <a:pt x="240" y="168"/>
                  </a:lnTo>
                  <a:lnTo>
                    <a:pt x="222" y="180"/>
                  </a:lnTo>
                  <a:lnTo>
                    <a:pt x="222" y="174"/>
                  </a:lnTo>
                  <a:lnTo>
                    <a:pt x="216" y="180"/>
                  </a:lnTo>
                  <a:lnTo>
                    <a:pt x="222" y="186"/>
                  </a:lnTo>
                  <a:lnTo>
                    <a:pt x="216" y="192"/>
                  </a:lnTo>
                  <a:lnTo>
                    <a:pt x="210" y="192"/>
                  </a:lnTo>
                  <a:lnTo>
                    <a:pt x="198" y="192"/>
                  </a:lnTo>
                  <a:lnTo>
                    <a:pt x="192" y="192"/>
                  </a:lnTo>
                  <a:lnTo>
                    <a:pt x="186" y="192"/>
                  </a:lnTo>
                  <a:lnTo>
                    <a:pt x="180" y="204"/>
                  </a:lnTo>
                  <a:lnTo>
                    <a:pt x="186" y="210"/>
                  </a:lnTo>
                  <a:lnTo>
                    <a:pt x="180" y="228"/>
                  </a:lnTo>
                  <a:lnTo>
                    <a:pt x="174" y="228"/>
                  </a:lnTo>
                  <a:lnTo>
                    <a:pt x="168" y="228"/>
                  </a:lnTo>
                  <a:lnTo>
                    <a:pt x="168" y="222"/>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23" name="Google Shape;591;p10">
              <a:extLst>
                <a:ext uri="{FF2B5EF4-FFF2-40B4-BE49-F238E27FC236}">
                  <a16:creationId xmlns:a16="http://schemas.microsoft.com/office/drawing/2014/main" id="{E3C0945A-8446-DD42-A892-3EC7773E2359}"/>
                </a:ext>
              </a:extLst>
            </p:cNvPr>
            <p:cNvSpPr/>
            <p:nvPr/>
          </p:nvSpPr>
          <p:spPr>
            <a:xfrm>
              <a:off x="5134934" y="3827025"/>
              <a:ext cx="8122" cy="17524"/>
            </a:xfrm>
            <a:custGeom>
              <a:avLst/>
              <a:gdLst/>
              <a:ahLst/>
              <a:cxnLst/>
              <a:rect l="l" t="t" r="r" b="b"/>
              <a:pathLst>
                <a:path w="6" h="12" extrusionOk="0">
                  <a:moveTo>
                    <a:pt x="0" y="0"/>
                  </a:moveTo>
                  <a:lnTo>
                    <a:pt x="6" y="0"/>
                  </a:lnTo>
                  <a:lnTo>
                    <a:pt x="6" y="6"/>
                  </a:lnTo>
                  <a:lnTo>
                    <a:pt x="6" y="12"/>
                  </a:lnTo>
                  <a:lnTo>
                    <a:pt x="0" y="12"/>
                  </a:lnTo>
                  <a:lnTo>
                    <a:pt x="0" y="6"/>
                  </a:lnTo>
                  <a:lnTo>
                    <a:pt x="0" y="0"/>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24" name="Google Shape;592;p10">
              <a:extLst>
                <a:ext uri="{FF2B5EF4-FFF2-40B4-BE49-F238E27FC236}">
                  <a16:creationId xmlns:a16="http://schemas.microsoft.com/office/drawing/2014/main" id="{C1273BD5-537D-804A-9030-B0F26FAC60ED}"/>
                </a:ext>
              </a:extLst>
            </p:cNvPr>
            <p:cNvSpPr/>
            <p:nvPr/>
          </p:nvSpPr>
          <p:spPr>
            <a:xfrm>
              <a:off x="5122750" y="3831407"/>
              <a:ext cx="8100" cy="17400"/>
            </a:xfrm>
            <a:prstGeom prst="ellipse">
              <a:avLst/>
            </a:pr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25" name="Google Shape;593;p10">
              <a:extLst>
                <a:ext uri="{FF2B5EF4-FFF2-40B4-BE49-F238E27FC236}">
                  <a16:creationId xmlns:a16="http://schemas.microsoft.com/office/drawing/2014/main" id="{0296B8E8-0FC5-8C4D-99CE-4C973F720AD1}"/>
                </a:ext>
              </a:extLst>
            </p:cNvPr>
            <p:cNvSpPr/>
            <p:nvPr/>
          </p:nvSpPr>
          <p:spPr>
            <a:xfrm>
              <a:off x="5126812" y="3853312"/>
              <a:ext cx="8122" cy="17524"/>
            </a:xfrm>
            <a:custGeom>
              <a:avLst/>
              <a:gdLst/>
              <a:ahLst/>
              <a:cxnLst/>
              <a:rect l="l" t="t" r="r" b="b"/>
              <a:pathLst>
                <a:path w="6" h="12" extrusionOk="0">
                  <a:moveTo>
                    <a:pt x="0" y="6"/>
                  </a:moveTo>
                  <a:lnTo>
                    <a:pt x="0" y="6"/>
                  </a:lnTo>
                  <a:lnTo>
                    <a:pt x="6" y="0"/>
                  </a:lnTo>
                  <a:lnTo>
                    <a:pt x="6" y="6"/>
                  </a:lnTo>
                  <a:lnTo>
                    <a:pt x="6" y="12"/>
                  </a:lnTo>
                  <a:lnTo>
                    <a:pt x="0" y="12"/>
                  </a:lnTo>
                  <a:lnTo>
                    <a:pt x="0" y="6"/>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26" name="Google Shape;594;p10">
              <a:extLst>
                <a:ext uri="{FF2B5EF4-FFF2-40B4-BE49-F238E27FC236}">
                  <a16:creationId xmlns:a16="http://schemas.microsoft.com/office/drawing/2014/main" id="{A534432C-0DBA-E442-B17D-5207A143B253}"/>
                </a:ext>
              </a:extLst>
            </p:cNvPr>
            <p:cNvSpPr/>
            <p:nvPr/>
          </p:nvSpPr>
          <p:spPr>
            <a:xfrm>
              <a:off x="4785684" y="3310057"/>
              <a:ext cx="690378" cy="332964"/>
            </a:xfrm>
            <a:custGeom>
              <a:avLst/>
              <a:gdLst/>
              <a:ahLst/>
              <a:cxnLst/>
              <a:rect l="l" t="t" r="r" b="b"/>
              <a:pathLst>
                <a:path w="510" h="228" extrusionOk="0">
                  <a:moveTo>
                    <a:pt x="372" y="222"/>
                  </a:moveTo>
                  <a:lnTo>
                    <a:pt x="384" y="216"/>
                  </a:lnTo>
                  <a:lnTo>
                    <a:pt x="396" y="216"/>
                  </a:lnTo>
                  <a:lnTo>
                    <a:pt x="396" y="222"/>
                  </a:lnTo>
                  <a:lnTo>
                    <a:pt x="396" y="204"/>
                  </a:lnTo>
                  <a:lnTo>
                    <a:pt x="402" y="204"/>
                  </a:lnTo>
                  <a:lnTo>
                    <a:pt x="402" y="216"/>
                  </a:lnTo>
                  <a:lnTo>
                    <a:pt x="402" y="198"/>
                  </a:lnTo>
                  <a:lnTo>
                    <a:pt x="420" y="174"/>
                  </a:lnTo>
                  <a:lnTo>
                    <a:pt x="426" y="168"/>
                  </a:lnTo>
                  <a:lnTo>
                    <a:pt x="426" y="162"/>
                  </a:lnTo>
                  <a:lnTo>
                    <a:pt x="432" y="162"/>
                  </a:lnTo>
                  <a:lnTo>
                    <a:pt x="438" y="156"/>
                  </a:lnTo>
                  <a:lnTo>
                    <a:pt x="450" y="144"/>
                  </a:lnTo>
                  <a:lnTo>
                    <a:pt x="462" y="144"/>
                  </a:lnTo>
                  <a:lnTo>
                    <a:pt x="462" y="138"/>
                  </a:lnTo>
                  <a:lnTo>
                    <a:pt x="468" y="138"/>
                  </a:lnTo>
                  <a:lnTo>
                    <a:pt x="474" y="138"/>
                  </a:lnTo>
                  <a:lnTo>
                    <a:pt x="486" y="126"/>
                  </a:lnTo>
                  <a:lnTo>
                    <a:pt x="486" y="120"/>
                  </a:lnTo>
                  <a:lnTo>
                    <a:pt x="486" y="114"/>
                  </a:lnTo>
                  <a:lnTo>
                    <a:pt x="480" y="120"/>
                  </a:lnTo>
                  <a:lnTo>
                    <a:pt x="480" y="114"/>
                  </a:lnTo>
                  <a:lnTo>
                    <a:pt x="474" y="114"/>
                  </a:lnTo>
                  <a:lnTo>
                    <a:pt x="474" y="120"/>
                  </a:lnTo>
                  <a:lnTo>
                    <a:pt x="468" y="120"/>
                  </a:lnTo>
                  <a:lnTo>
                    <a:pt x="456" y="132"/>
                  </a:lnTo>
                  <a:lnTo>
                    <a:pt x="450" y="126"/>
                  </a:lnTo>
                  <a:lnTo>
                    <a:pt x="444" y="120"/>
                  </a:lnTo>
                  <a:lnTo>
                    <a:pt x="450" y="120"/>
                  </a:lnTo>
                  <a:lnTo>
                    <a:pt x="450" y="126"/>
                  </a:lnTo>
                  <a:lnTo>
                    <a:pt x="462" y="126"/>
                  </a:lnTo>
                  <a:lnTo>
                    <a:pt x="468" y="114"/>
                  </a:lnTo>
                  <a:lnTo>
                    <a:pt x="462" y="108"/>
                  </a:lnTo>
                  <a:lnTo>
                    <a:pt x="468" y="108"/>
                  </a:lnTo>
                  <a:lnTo>
                    <a:pt x="468" y="102"/>
                  </a:lnTo>
                  <a:lnTo>
                    <a:pt x="468" y="96"/>
                  </a:lnTo>
                  <a:lnTo>
                    <a:pt x="438" y="90"/>
                  </a:lnTo>
                  <a:lnTo>
                    <a:pt x="444" y="90"/>
                  </a:lnTo>
                  <a:lnTo>
                    <a:pt x="450" y="90"/>
                  </a:lnTo>
                  <a:lnTo>
                    <a:pt x="456" y="90"/>
                  </a:lnTo>
                  <a:lnTo>
                    <a:pt x="456" y="84"/>
                  </a:lnTo>
                  <a:lnTo>
                    <a:pt x="462" y="84"/>
                  </a:lnTo>
                  <a:lnTo>
                    <a:pt x="468" y="90"/>
                  </a:lnTo>
                  <a:lnTo>
                    <a:pt x="468" y="84"/>
                  </a:lnTo>
                  <a:lnTo>
                    <a:pt x="474" y="84"/>
                  </a:lnTo>
                  <a:lnTo>
                    <a:pt x="480" y="90"/>
                  </a:lnTo>
                  <a:lnTo>
                    <a:pt x="492" y="90"/>
                  </a:lnTo>
                  <a:lnTo>
                    <a:pt x="498" y="78"/>
                  </a:lnTo>
                  <a:lnTo>
                    <a:pt x="504" y="66"/>
                  </a:lnTo>
                  <a:lnTo>
                    <a:pt x="510" y="60"/>
                  </a:lnTo>
                  <a:lnTo>
                    <a:pt x="510" y="54"/>
                  </a:lnTo>
                  <a:lnTo>
                    <a:pt x="504" y="42"/>
                  </a:lnTo>
                  <a:lnTo>
                    <a:pt x="498" y="42"/>
                  </a:lnTo>
                  <a:lnTo>
                    <a:pt x="492" y="48"/>
                  </a:lnTo>
                  <a:lnTo>
                    <a:pt x="492" y="54"/>
                  </a:lnTo>
                  <a:lnTo>
                    <a:pt x="492" y="60"/>
                  </a:lnTo>
                  <a:lnTo>
                    <a:pt x="492" y="66"/>
                  </a:lnTo>
                  <a:lnTo>
                    <a:pt x="492" y="54"/>
                  </a:lnTo>
                  <a:lnTo>
                    <a:pt x="486" y="48"/>
                  </a:lnTo>
                  <a:lnTo>
                    <a:pt x="486" y="42"/>
                  </a:lnTo>
                  <a:lnTo>
                    <a:pt x="480" y="42"/>
                  </a:lnTo>
                  <a:lnTo>
                    <a:pt x="474" y="42"/>
                  </a:lnTo>
                  <a:lnTo>
                    <a:pt x="474" y="48"/>
                  </a:lnTo>
                  <a:lnTo>
                    <a:pt x="462" y="48"/>
                  </a:lnTo>
                  <a:lnTo>
                    <a:pt x="450" y="54"/>
                  </a:lnTo>
                  <a:lnTo>
                    <a:pt x="444" y="60"/>
                  </a:lnTo>
                  <a:lnTo>
                    <a:pt x="438" y="60"/>
                  </a:lnTo>
                  <a:lnTo>
                    <a:pt x="438" y="54"/>
                  </a:lnTo>
                  <a:lnTo>
                    <a:pt x="444" y="54"/>
                  </a:lnTo>
                  <a:lnTo>
                    <a:pt x="444" y="48"/>
                  </a:lnTo>
                  <a:lnTo>
                    <a:pt x="444" y="36"/>
                  </a:lnTo>
                  <a:lnTo>
                    <a:pt x="450" y="42"/>
                  </a:lnTo>
                  <a:lnTo>
                    <a:pt x="456" y="48"/>
                  </a:lnTo>
                  <a:lnTo>
                    <a:pt x="462" y="42"/>
                  </a:lnTo>
                  <a:lnTo>
                    <a:pt x="468" y="36"/>
                  </a:lnTo>
                  <a:lnTo>
                    <a:pt x="462" y="36"/>
                  </a:lnTo>
                  <a:lnTo>
                    <a:pt x="456" y="30"/>
                  </a:lnTo>
                  <a:lnTo>
                    <a:pt x="462" y="30"/>
                  </a:lnTo>
                  <a:lnTo>
                    <a:pt x="468" y="30"/>
                  </a:lnTo>
                  <a:lnTo>
                    <a:pt x="474" y="36"/>
                  </a:lnTo>
                  <a:lnTo>
                    <a:pt x="480" y="30"/>
                  </a:lnTo>
                  <a:lnTo>
                    <a:pt x="480" y="24"/>
                  </a:lnTo>
                  <a:lnTo>
                    <a:pt x="474" y="24"/>
                  </a:lnTo>
                  <a:lnTo>
                    <a:pt x="474" y="18"/>
                  </a:lnTo>
                  <a:lnTo>
                    <a:pt x="480" y="24"/>
                  </a:lnTo>
                  <a:lnTo>
                    <a:pt x="486" y="24"/>
                  </a:lnTo>
                  <a:lnTo>
                    <a:pt x="492" y="24"/>
                  </a:lnTo>
                  <a:lnTo>
                    <a:pt x="498" y="30"/>
                  </a:lnTo>
                  <a:lnTo>
                    <a:pt x="492" y="24"/>
                  </a:lnTo>
                  <a:lnTo>
                    <a:pt x="492" y="18"/>
                  </a:lnTo>
                  <a:lnTo>
                    <a:pt x="486" y="6"/>
                  </a:lnTo>
                  <a:lnTo>
                    <a:pt x="480" y="6"/>
                  </a:lnTo>
                  <a:lnTo>
                    <a:pt x="474" y="0"/>
                  </a:lnTo>
                  <a:lnTo>
                    <a:pt x="390" y="18"/>
                  </a:lnTo>
                  <a:lnTo>
                    <a:pt x="240" y="48"/>
                  </a:lnTo>
                  <a:lnTo>
                    <a:pt x="144" y="54"/>
                  </a:lnTo>
                  <a:lnTo>
                    <a:pt x="138" y="54"/>
                  </a:lnTo>
                  <a:lnTo>
                    <a:pt x="138" y="60"/>
                  </a:lnTo>
                  <a:lnTo>
                    <a:pt x="138" y="66"/>
                  </a:lnTo>
                  <a:lnTo>
                    <a:pt x="144" y="72"/>
                  </a:lnTo>
                  <a:lnTo>
                    <a:pt x="138" y="78"/>
                  </a:lnTo>
                  <a:lnTo>
                    <a:pt x="132" y="78"/>
                  </a:lnTo>
                  <a:lnTo>
                    <a:pt x="126" y="90"/>
                  </a:lnTo>
                  <a:lnTo>
                    <a:pt x="126" y="96"/>
                  </a:lnTo>
                  <a:lnTo>
                    <a:pt x="120" y="96"/>
                  </a:lnTo>
                  <a:lnTo>
                    <a:pt x="114" y="96"/>
                  </a:lnTo>
                  <a:lnTo>
                    <a:pt x="96" y="114"/>
                  </a:lnTo>
                  <a:lnTo>
                    <a:pt x="90" y="108"/>
                  </a:lnTo>
                  <a:lnTo>
                    <a:pt x="84" y="108"/>
                  </a:lnTo>
                  <a:lnTo>
                    <a:pt x="72" y="126"/>
                  </a:lnTo>
                  <a:lnTo>
                    <a:pt x="72" y="132"/>
                  </a:lnTo>
                  <a:lnTo>
                    <a:pt x="60" y="132"/>
                  </a:lnTo>
                  <a:lnTo>
                    <a:pt x="48" y="144"/>
                  </a:lnTo>
                  <a:lnTo>
                    <a:pt x="42" y="150"/>
                  </a:lnTo>
                  <a:lnTo>
                    <a:pt x="24" y="150"/>
                  </a:lnTo>
                  <a:lnTo>
                    <a:pt x="18" y="162"/>
                  </a:lnTo>
                  <a:lnTo>
                    <a:pt x="12" y="180"/>
                  </a:lnTo>
                  <a:lnTo>
                    <a:pt x="0" y="180"/>
                  </a:lnTo>
                  <a:lnTo>
                    <a:pt x="0" y="204"/>
                  </a:lnTo>
                  <a:lnTo>
                    <a:pt x="72" y="192"/>
                  </a:lnTo>
                  <a:lnTo>
                    <a:pt x="78" y="192"/>
                  </a:lnTo>
                  <a:lnTo>
                    <a:pt x="84" y="186"/>
                  </a:lnTo>
                  <a:lnTo>
                    <a:pt x="114" y="168"/>
                  </a:lnTo>
                  <a:lnTo>
                    <a:pt x="132" y="168"/>
                  </a:lnTo>
                  <a:lnTo>
                    <a:pt x="192" y="162"/>
                  </a:lnTo>
                  <a:lnTo>
                    <a:pt x="204" y="162"/>
                  </a:lnTo>
                  <a:lnTo>
                    <a:pt x="210" y="168"/>
                  </a:lnTo>
                  <a:lnTo>
                    <a:pt x="216" y="174"/>
                  </a:lnTo>
                  <a:lnTo>
                    <a:pt x="216" y="180"/>
                  </a:lnTo>
                  <a:lnTo>
                    <a:pt x="282" y="174"/>
                  </a:lnTo>
                  <a:lnTo>
                    <a:pt x="366" y="228"/>
                  </a:lnTo>
                  <a:lnTo>
                    <a:pt x="372" y="222"/>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27" name="Google Shape;595;p10">
              <a:extLst>
                <a:ext uri="{FF2B5EF4-FFF2-40B4-BE49-F238E27FC236}">
                  <a16:creationId xmlns:a16="http://schemas.microsoft.com/office/drawing/2014/main" id="{F3CAC96E-B99F-CB45-A6BA-311EA238E4E6}"/>
                </a:ext>
              </a:extLst>
            </p:cNvPr>
            <p:cNvSpPr/>
            <p:nvPr/>
          </p:nvSpPr>
          <p:spPr>
            <a:xfrm>
              <a:off x="5435451" y="3467776"/>
              <a:ext cx="32489" cy="52573"/>
            </a:xfrm>
            <a:custGeom>
              <a:avLst/>
              <a:gdLst/>
              <a:ahLst/>
              <a:cxnLst/>
              <a:rect l="l" t="t" r="r" b="b"/>
              <a:pathLst>
                <a:path w="24" h="36" extrusionOk="0">
                  <a:moveTo>
                    <a:pt x="0" y="24"/>
                  </a:moveTo>
                  <a:lnTo>
                    <a:pt x="12" y="6"/>
                  </a:lnTo>
                  <a:lnTo>
                    <a:pt x="18" y="0"/>
                  </a:lnTo>
                  <a:lnTo>
                    <a:pt x="24" y="0"/>
                  </a:lnTo>
                  <a:lnTo>
                    <a:pt x="18" y="6"/>
                  </a:lnTo>
                  <a:lnTo>
                    <a:pt x="6" y="18"/>
                  </a:lnTo>
                  <a:lnTo>
                    <a:pt x="0" y="36"/>
                  </a:lnTo>
                  <a:lnTo>
                    <a:pt x="0" y="24"/>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28" name="Google Shape;596;p10">
              <a:extLst>
                <a:ext uri="{FF2B5EF4-FFF2-40B4-BE49-F238E27FC236}">
                  <a16:creationId xmlns:a16="http://schemas.microsoft.com/office/drawing/2014/main" id="{46DFBB91-1E3C-F84B-8596-13B31C5EC8B4}"/>
                </a:ext>
              </a:extLst>
            </p:cNvPr>
            <p:cNvSpPr/>
            <p:nvPr/>
          </p:nvSpPr>
          <p:spPr>
            <a:xfrm>
              <a:off x="5443573" y="3301294"/>
              <a:ext cx="48732" cy="78860"/>
            </a:xfrm>
            <a:custGeom>
              <a:avLst/>
              <a:gdLst/>
              <a:ahLst/>
              <a:cxnLst/>
              <a:rect l="l" t="t" r="r" b="b"/>
              <a:pathLst>
                <a:path w="36" h="54" extrusionOk="0">
                  <a:moveTo>
                    <a:pt x="6" y="12"/>
                  </a:moveTo>
                  <a:lnTo>
                    <a:pt x="18" y="30"/>
                  </a:lnTo>
                  <a:lnTo>
                    <a:pt x="24" y="42"/>
                  </a:lnTo>
                  <a:lnTo>
                    <a:pt x="36" y="54"/>
                  </a:lnTo>
                  <a:lnTo>
                    <a:pt x="30" y="54"/>
                  </a:lnTo>
                  <a:lnTo>
                    <a:pt x="18" y="36"/>
                  </a:lnTo>
                  <a:lnTo>
                    <a:pt x="0" y="6"/>
                  </a:lnTo>
                  <a:lnTo>
                    <a:pt x="6" y="0"/>
                  </a:lnTo>
                  <a:lnTo>
                    <a:pt x="6" y="12"/>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29" name="Google Shape;597;p10">
              <a:extLst>
                <a:ext uri="{FF2B5EF4-FFF2-40B4-BE49-F238E27FC236}">
                  <a16:creationId xmlns:a16="http://schemas.microsoft.com/office/drawing/2014/main" id="{55DEB755-2730-1749-A16D-93C56FE74CB4}"/>
                </a:ext>
              </a:extLst>
            </p:cNvPr>
            <p:cNvSpPr/>
            <p:nvPr/>
          </p:nvSpPr>
          <p:spPr>
            <a:xfrm>
              <a:off x="5484184" y="3380154"/>
              <a:ext cx="16244" cy="70098"/>
            </a:xfrm>
            <a:custGeom>
              <a:avLst/>
              <a:gdLst/>
              <a:ahLst/>
              <a:cxnLst/>
              <a:rect l="l" t="t" r="r" b="b"/>
              <a:pathLst>
                <a:path w="12" h="48" extrusionOk="0">
                  <a:moveTo>
                    <a:pt x="12" y="12"/>
                  </a:moveTo>
                  <a:lnTo>
                    <a:pt x="12" y="12"/>
                  </a:lnTo>
                  <a:lnTo>
                    <a:pt x="12" y="42"/>
                  </a:lnTo>
                  <a:lnTo>
                    <a:pt x="6" y="48"/>
                  </a:lnTo>
                  <a:lnTo>
                    <a:pt x="0" y="42"/>
                  </a:lnTo>
                  <a:lnTo>
                    <a:pt x="12" y="36"/>
                  </a:lnTo>
                  <a:lnTo>
                    <a:pt x="12" y="12"/>
                  </a:lnTo>
                  <a:lnTo>
                    <a:pt x="6" y="6"/>
                  </a:lnTo>
                  <a:lnTo>
                    <a:pt x="6" y="0"/>
                  </a:lnTo>
                  <a:lnTo>
                    <a:pt x="12" y="12"/>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30" name="Google Shape;598;p10">
              <a:extLst>
                <a:ext uri="{FF2B5EF4-FFF2-40B4-BE49-F238E27FC236}">
                  <a16:creationId xmlns:a16="http://schemas.microsoft.com/office/drawing/2014/main" id="{1414D6A0-6149-BB4E-832F-83131895D92F}"/>
                </a:ext>
              </a:extLst>
            </p:cNvPr>
            <p:cNvSpPr/>
            <p:nvPr/>
          </p:nvSpPr>
          <p:spPr>
            <a:xfrm>
              <a:off x="5419206" y="3134813"/>
              <a:ext cx="32489" cy="105146"/>
            </a:xfrm>
            <a:custGeom>
              <a:avLst/>
              <a:gdLst/>
              <a:ahLst/>
              <a:cxnLst/>
              <a:rect l="l" t="t" r="r" b="b"/>
              <a:pathLst>
                <a:path w="24" h="72" extrusionOk="0">
                  <a:moveTo>
                    <a:pt x="6" y="6"/>
                  </a:moveTo>
                  <a:lnTo>
                    <a:pt x="18" y="0"/>
                  </a:lnTo>
                  <a:lnTo>
                    <a:pt x="24" y="0"/>
                  </a:lnTo>
                  <a:lnTo>
                    <a:pt x="24" y="12"/>
                  </a:lnTo>
                  <a:lnTo>
                    <a:pt x="18" y="18"/>
                  </a:lnTo>
                  <a:lnTo>
                    <a:pt x="18" y="24"/>
                  </a:lnTo>
                  <a:lnTo>
                    <a:pt x="18" y="30"/>
                  </a:lnTo>
                  <a:lnTo>
                    <a:pt x="12" y="36"/>
                  </a:lnTo>
                  <a:lnTo>
                    <a:pt x="12" y="42"/>
                  </a:lnTo>
                  <a:lnTo>
                    <a:pt x="6" y="48"/>
                  </a:lnTo>
                  <a:lnTo>
                    <a:pt x="6" y="60"/>
                  </a:lnTo>
                  <a:lnTo>
                    <a:pt x="6" y="66"/>
                  </a:lnTo>
                  <a:lnTo>
                    <a:pt x="6" y="72"/>
                  </a:lnTo>
                  <a:lnTo>
                    <a:pt x="0" y="72"/>
                  </a:lnTo>
                  <a:lnTo>
                    <a:pt x="0" y="66"/>
                  </a:lnTo>
                  <a:lnTo>
                    <a:pt x="0" y="60"/>
                  </a:lnTo>
                  <a:lnTo>
                    <a:pt x="0" y="54"/>
                  </a:lnTo>
                  <a:lnTo>
                    <a:pt x="0" y="42"/>
                  </a:lnTo>
                  <a:lnTo>
                    <a:pt x="0" y="36"/>
                  </a:lnTo>
                  <a:lnTo>
                    <a:pt x="6" y="36"/>
                  </a:lnTo>
                  <a:lnTo>
                    <a:pt x="6" y="24"/>
                  </a:lnTo>
                  <a:lnTo>
                    <a:pt x="6" y="18"/>
                  </a:lnTo>
                  <a:lnTo>
                    <a:pt x="12" y="18"/>
                  </a:lnTo>
                  <a:lnTo>
                    <a:pt x="12" y="12"/>
                  </a:lnTo>
                  <a:lnTo>
                    <a:pt x="6" y="12"/>
                  </a:lnTo>
                  <a:lnTo>
                    <a:pt x="6" y="6"/>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31" name="Google Shape;599;p10">
              <a:extLst>
                <a:ext uri="{FF2B5EF4-FFF2-40B4-BE49-F238E27FC236}">
                  <a16:creationId xmlns:a16="http://schemas.microsoft.com/office/drawing/2014/main" id="{E6C2F0FE-E1E1-6047-8F06-82718556A3D9}"/>
                </a:ext>
              </a:extLst>
            </p:cNvPr>
            <p:cNvSpPr/>
            <p:nvPr/>
          </p:nvSpPr>
          <p:spPr>
            <a:xfrm>
              <a:off x="4801928" y="3029667"/>
              <a:ext cx="641646" cy="394298"/>
            </a:xfrm>
            <a:custGeom>
              <a:avLst/>
              <a:gdLst/>
              <a:ahLst/>
              <a:cxnLst/>
              <a:rect l="l" t="t" r="r" b="b"/>
              <a:pathLst>
                <a:path w="474" h="270" extrusionOk="0">
                  <a:moveTo>
                    <a:pt x="468" y="192"/>
                  </a:moveTo>
                  <a:lnTo>
                    <a:pt x="468" y="192"/>
                  </a:lnTo>
                  <a:lnTo>
                    <a:pt x="468" y="180"/>
                  </a:lnTo>
                  <a:lnTo>
                    <a:pt x="474" y="192"/>
                  </a:lnTo>
                  <a:lnTo>
                    <a:pt x="474" y="186"/>
                  </a:lnTo>
                  <a:lnTo>
                    <a:pt x="462" y="162"/>
                  </a:lnTo>
                  <a:lnTo>
                    <a:pt x="456" y="162"/>
                  </a:lnTo>
                  <a:lnTo>
                    <a:pt x="450" y="162"/>
                  </a:lnTo>
                  <a:lnTo>
                    <a:pt x="444" y="162"/>
                  </a:lnTo>
                  <a:lnTo>
                    <a:pt x="444" y="168"/>
                  </a:lnTo>
                  <a:lnTo>
                    <a:pt x="438" y="168"/>
                  </a:lnTo>
                  <a:lnTo>
                    <a:pt x="432" y="168"/>
                  </a:lnTo>
                  <a:lnTo>
                    <a:pt x="432" y="162"/>
                  </a:lnTo>
                  <a:lnTo>
                    <a:pt x="426" y="162"/>
                  </a:lnTo>
                  <a:lnTo>
                    <a:pt x="420" y="156"/>
                  </a:lnTo>
                  <a:lnTo>
                    <a:pt x="408" y="150"/>
                  </a:lnTo>
                  <a:lnTo>
                    <a:pt x="402" y="150"/>
                  </a:lnTo>
                  <a:lnTo>
                    <a:pt x="390" y="150"/>
                  </a:lnTo>
                  <a:lnTo>
                    <a:pt x="396" y="144"/>
                  </a:lnTo>
                  <a:lnTo>
                    <a:pt x="420" y="150"/>
                  </a:lnTo>
                  <a:lnTo>
                    <a:pt x="438" y="162"/>
                  </a:lnTo>
                  <a:lnTo>
                    <a:pt x="444" y="156"/>
                  </a:lnTo>
                  <a:lnTo>
                    <a:pt x="432" y="144"/>
                  </a:lnTo>
                  <a:lnTo>
                    <a:pt x="420" y="144"/>
                  </a:lnTo>
                  <a:lnTo>
                    <a:pt x="408" y="132"/>
                  </a:lnTo>
                  <a:lnTo>
                    <a:pt x="420" y="138"/>
                  </a:lnTo>
                  <a:lnTo>
                    <a:pt x="426" y="144"/>
                  </a:lnTo>
                  <a:lnTo>
                    <a:pt x="432" y="138"/>
                  </a:lnTo>
                  <a:lnTo>
                    <a:pt x="426" y="138"/>
                  </a:lnTo>
                  <a:lnTo>
                    <a:pt x="426" y="132"/>
                  </a:lnTo>
                  <a:lnTo>
                    <a:pt x="438" y="132"/>
                  </a:lnTo>
                  <a:lnTo>
                    <a:pt x="438" y="126"/>
                  </a:lnTo>
                  <a:lnTo>
                    <a:pt x="432" y="120"/>
                  </a:lnTo>
                  <a:lnTo>
                    <a:pt x="432" y="114"/>
                  </a:lnTo>
                  <a:lnTo>
                    <a:pt x="420" y="114"/>
                  </a:lnTo>
                  <a:lnTo>
                    <a:pt x="402" y="102"/>
                  </a:lnTo>
                  <a:lnTo>
                    <a:pt x="390" y="90"/>
                  </a:lnTo>
                  <a:lnTo>
                    <a:pt x="408" y="102"/>
                  </a:lnTo>
                  <a:lnTo>
                    <a:pt x="420" y="114"/>
                  </a:lnTo>
                  <a:lnTo>
                    <a:pt x="426" y="114"/>
                  </a:lnTo>
                  <a:lnTo>
                    <a:pt x="432" y="102"/>
                  </a:lnTo>
                  <a:lnTo>
                    <a:pt x="432" y="96"/>
                  </a:lnTo>
                  <a:lnTo>
                    <a:pt x="432" y="90"/>
                  </a:lnTo>
                  <a:lnTo>
                    <a:pt x="426" y="90"/>
                  </a:lnTo>
                  <a:lnTo>
                    <a:pt x="414" y="84"/>
                  </a:lnTo>
                  <a:lnTo>
                    <a:pt x="402" y="78"/>
                  </a:lnTo>
                  <a:lnTo>
                    <a:pt x="390" y="78"/>
                  </a:lnTo>
                  <a:lnTo>
                    <a:pt x="378" y="72"/>
                  </a:lnTo>
                  <a:lnTo>
                    <a:pt x="378" y="66"/>
                  </a:lnTo>
                  <a:lnTo>
                    <a:pt x="366" y="72"/>
                  </a:lnTo>
                  <a:lnTo>
                    <a:pt x="360" y="72"/>
                  </a:lnTo>
                  <a:lnTo>
                    <a:pt x="360" y="60"/>
                  </a:lnTo>
                  <a:lnTo>
                    <a:pt x="360" y="54"/>
                  </a:lnTo>
                  <a:lnTo>
                    <a:pt x="366" y="48"/>
                  </a:lnTo>
                  <a:lnTo>
                    <a:pt x="372" y="42"/>
                  </a:lnTo>
                  <a:lnTo>
                    <a:pt x="372" y="30"/>
                  </a:lnTo>
                  <a:lnTo>
                    <a:pt x="360" y="18"/>
                  </a:lnTo>
                  <a:lnTo>
                    <a:pt x="342" y="18"/>
                  </a:lnTo>
                  <a:lnTo>
                    <a:pt x="342" y="12"/>
                  </a:lnTo>
                  <a:lnTo>
                    <a:pt x="342" y="6"/>
                  </a:lnTo>
                  <a:lnTo>
                    <a:pt x="342" y="0"/>
                  </a:lnTo>
                  <a:lnTo>
                    <a:pt x="330" y="0"/>
                  </a:lnTo>
                  <a:lnTo>
                    <a:pt x="324" y="6"/>
                  </a:lnTo>
                  <a:lnTo>
                    <a:pt x="324" y="12"/>
                  </a:lnTo>
                  <a:lnTo>
                    <a:pt x="318" y="12"/>
                  </a:lnTo>
                  <a:lnTo>
                    <a:pt x="300" y="6"/>
                  </a:lnTo>
                  <a:lnTo>
                    <a:pt x="294" y="6"/>
                  </a:lnTo>
                  <a:lnTo>
                    <a:pt x="288" y="0"/>
                  </a:lnTo>
                  <a:lnTo>
                    <a:pt x="288" y="18"/>
                  </a:lnTo>
                  <a:lnTo>
                    <a:pt x="282" y="24"/>
                  </a:lnTo>
                  <a:lnTo>
                    <a:pt x="282" y="30"/>
                  </a:lnTo>
                  <a:lnTo>
                    <a:pt x="276" y="42"/>
                  </a:lnTo>
                  <a:lnTo>
                    <a:pt x="270" y="42"/>
                  </a:lnTo>
                  <a:lnTo>
                    <a:pt x="270" y="48"/>
                  </a:lnTo>
                  <a:lnTo>
                    <a:pt x="270" y="54"/>
                  </a:lnTo>
                  <a:lnTo>
                    <a:pt x="264" y="54"/>
                  </a:lnTo>
                  <a:lnTo>
                    <a:pt x="258" y="54"/>
                  </a:lnTo>
                  <a:lnTo>
                    <a:pt x="252" y="54"/>
                  </a:lnTo>
                  <a:lnTo>
                    <a:pt x="252" y="66"/>
                  </a:lnTo>
                  <a:lnTo>
                    <a:pt x="252" y="72"/>
                  </a:lnTo>
                  <a:lnTo>
                    <a:pt x="252" y="78"/>
                  </a:lnTo>
                  <a:lnTo>
                    <a:pt x="252" y="84"/>
                  </a:lnTo>
                  <a:lnTo>
                    <a:pt x="240" y="84"/>
                  </a:lnTo>
                  <a:lnTo>
                    <a:pt x="228" y="78"/>
                  </a:lnTo>
                  <a:lnTo>
                    <a:pt x="222" y="78"/>
                  </a:lnTo>
                  <a:lnTo>
                    <a:pt x="222" y="84"/>
                  </a:lnTo>
                  <a:lnTo>
                    <a:pt x="222" y="90"/>
                  </a:lnTo>
                  <a:lnTo>
                    <a:pt x="222" y="96"/>
                  </a:lnTo>
                  <a:lnTo>
                    <a:pt x="222" y="102"/>
                  </a:lnTo>
                  <a:lnTo>
                    <a:pt x="216" y="108"/>
                  </a:lnTo>
                  <a:lnTo>
                    <a:pt x="216" y="114"/>
                  </a:lnTo>
                  <a:lnTo>
                    <a:pt x="216" y="126"/>
                  </a:lnTo>
                  <a:lnTo>
                    <a:pt x="210" y="132"/>
                  </a:lnTo>
                  <a:lnTo>
                    <a:pt x="204" y="144"/>
                  </a:lnTo>
                  <a:lnTo>
                    <a:pt x="204" y="150"/>
                  </a:lnTo>
                  <a:lnTo>
                    <a:pt x="204" y="156"/>
                  </a:lnTo>
                  <a:lnTo>
                    <a:pt x="198" y="162"/>
                  </a:lnTo>
                  <a:lnTo>
                    <a:pt x="204" y="168"/>
                  </a:lnTo>
                  <a:lnTo>
                    <a:pt x="192" y="174"/>
                  </a:lnTo>
                  <a:lnTo>
                    <a:pt x="180" y="174"/>
                  </a:lnTo>
                  <a:lnTo>
                    <a:pt x="180" y="180"/>
                  </a:lnTo>
                  <a:lnTo>
                    <a:pt x="174" y="180"/>
                  </a:lnTo>
                  <a:lnTo>
                    <a:pt x="168" y="180"/>
                  </a:lnTo>
                  <a:lnTo>
                    <a:pt x="168" y="186"/>
                  </a:lnTo>
                  <a:lnTo>
                    <a:pt x="162" y="192"/>
                  </a:lnTo>
                  <a:lnTo>
                    <a:pt x="156" y="192"/>
                  </a:lnTo>
                  <a:lnTo>
                    <a:pt x="150" y="192"/>
                  </a:lnTo>
                  <a:lnTo>
                    <a:pt x="144" y="192"/>
                  </a:lnTo>
                  <a:lnTo>
                    <a:pt x="138" y="192"/>
                  </a:lnTo>
                  <a:lnTo>
                    <a:pt x="132" y="204"/>
                  </a:lnTo>
                  <a:lnTo>
                    <a:pt x="126" y="204"/>
                  </a:lnTo>
                  <a:lnTo>
                    <a:pt x="120" y="198"/>
                  </a:lnTo>
                  <a:lnTo>
                    <a:pt x="108" y="198"/>
                  </a:lnTo>
                  <a:lnTo>
                    <a:pt x="102" y="186"/>
                  </a:lnTo>
                  <a:lnTo>
                    <a:pt x="102" y="180"/>
                  </a:lnTo>
                  <a:lnTo>
                    <a:pt x="90" y="198"/>
                  </a:lnTo>
                  <a:lnTo>
                    <a:pt x="90" y="192"/>
                  </a:lnTo>
                  <a:lnTo>
                    <a:pt x="90" y="198"/>
                  </a:lnTo>
                  <a:lnTo>
                    <a:pt x="84" y="204"/>
                  </a:lnTo>
                  <a:lnTo>
                    <a:pt x="66" y="216"/>
                  </a:lnTo>
                  <a:lnTo>
                    <a:pt x="66" y="222"/>
                  </a:lnTo>
                  <a:lnTo>
                    <a:pt x="60" y="228"/>
                  </a:lnTo>
                  <a:lnTo>
                    <a:pt x="54" y="240"/>
                  </a:lnTo>
                  <a:lnTo>
                    <a:pt x="42" y="240"/>
                  </a:lnTo>
                  <a:lnTo>
                    <a:pt x="42" y="246"/>
                  </a:lnTo>
                  <a:lnTo>
                    <a:pt x="30" y="258"/>
                  </a:lnTo>
                  <a:lnTo>
                    <a:pt x="12" y="264"/>
                  </a:lnTo>
                  <a:lnTo>
                    <a:pt x="0" y="270"/>
                  </a:lnTo>
                  <a:lnTo>
                    <a:pt x="114" y="252"/>
                  </a:lnTo>
                  <a:lnTo>
                    <a:pt x="120" y="246"/>
                  </a:lnTo>
                  <a:lnTo>
                    <a:pt x="126" y="246"/>
                  </a:lnTo>
                  <a:lnTo>
                    <a:pt x="180" y="246"/>
                  </a:lnTo>
                  <a:lnTo>
                    <a:pt x="336" y="222"/>
                  </a:lnTo>
                  <a:lnTo>
                    <a:pt x="462" y="192"/>
                  </a:lnTo>
                  <a:lnTo>
                    <a:pt x="468" y="192"/>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32" name="Google Shape;600;p10">
              <a:extLst>
                <a:ext uri="{FF2B5EF4-FFF2-40B4-BE49-F238E27FC236}">
                  <a16:creationId xmlns:a16="http://schemas.microsoft.com/office/drawing/2014/main" id="{E734FB6A-4736-BA48-A29E-2C4E480FE0AE}"/>
                </a:ext>
              </a:extLst>
            </p:cNvPr>
            <p:cNvSpPr/>
            <p:nvPr/>
          </p:nvSpPr>
          <p:spPr>
            <a:xfrm>
              <a:off x="5102446" y="2950807"/>
              <a:ext cx="365494" cy="201531"/>
            </a:xfrm>
            <a:custGeom>
              <a:avLst/>
              <a:gdLst/>
              <a:ahLst/>
              <a:cxnLst/>
              <a:rect l="l" t="t" r="r" b="b"/>
              <a:pathLst>
                <a:path w="270" h="138" extrusionOk="0">
                  <a:moveTo>
                    <a:pt x="156" y="78"/>
                  </a:moveTo>
                  <a:lnTo>
                    <a:pt x="156" y="78"/>
                  </a:lnTo>
                  <a:lnTo>
                    <a:pt x="150" y="90"/>
                  </a:lnTo>
                  <a:lnTo>
                    <a:pt x="144" y="114"/>
                  </a:lnTo>
                  <a:lnTo>
                    <a:pt x="144" y="120"/>
                  </a:lnTo>
                  <a:lnTo>
                    <a:pt x="150" y="120"/>
                  </a:lnTo>
                  <a:lnTo>
                    <a:pt x="150" y="114"/>
                  </a:lnTo>
                  <a:lnTo>
                    <a:pt x="156" y="114"/>
                  </a:lnTo>
                  <a:lnTo>
                    <a:pt x="156" y="120"/>
                  </a:lnTo>
                  <a:lnTo>
                    <a:pt x="168" y="126"/>
                  </a:lnTo>
                  <a:lnTo>
                    <a:pt x="168" y="120"/>
                  </a:lnTo>
                  <a:lnTo>
                    <a:pt x="174" y="126"/>
                  </a:lnTo>
                  <a:lnTo>
                    <a:pt x="180" y="126"/>
                  </a:lnTo>
                  <a:lnTo>
                    <a:pt x="186" y="126"/>
                  </a:lnTo>
                  <a:lnTo>
                    <a:pt x="198" y="132"/>
                  </a:lnTo>
                  <a:lnTo>
                    <a:pt x="198" y="138"/>
                  </a:lnTo>
                  <a:lnTo>
                    <a:pt x="204" y="132"/>
                  </a:lnTo>
                  <a:lnTo>
                    <a:pt x="198" y="126"/>
                  </a:lnTo>
                  <a:lnTo>
                    <a:pt x="198" y="120"/>
                  </a:lnTo>
                  <a:lnTo>
                    <a:pt x="186" y="120"/>
                  </a:lnTo>
                  <a:lnTo>
                    <a:pt x="180" y="114"/>
                  </a:lnTo>
                  <a:lnTo>
                    <a:pt x="174" y="108"/>
                  </a:lnTo>
                  <a:lnTo>
                    <a:pt x="174" y="102"/>
                  </a:lnTo>
                  <a:lnTo>
                    <a:pt x="180" y="108"/>
                  </a:lnTo>
                  <a:lnTo>
                    <a:pt x="186" y="114"/>
                  </a:lnTo>
                  <a:lnTo>
                    <a:pt x="192" y="114"/>
                  </a:lnTo>
                  <a:lnTo>
                    <a:pt x="192" y="108"/>
                  </a:lnTo>
                  <a:lnTo>
                    <a:pt x="186" y="102"/>
                  </a:lnTo>
                  <a:lnTo>
                    <a:pt x="180" y="90"/>
                  </a:lnTo>
                  <a:lnTo>
                    <a:pt x="180" y="78"/>
                  </a:lnTo>
                  <a:lnTo>
                    <a:pt x="180" y="72"/>
                  </a:lnTo>
                  <a:lnTo>
                    <a:pt x="180" y="60"/>
                  </a:lnTo>
                  <a:lnTo>
                    <a:pt x="174" y="48"/>
                  </a:lnTo>
                  <a:lnTo>
                    <a:pt x="168" y="48"/>
                  </a:lnTo>
                  <a:lnTo>
                    <a:pt x="180" y="48"/>
                  </a:lnTo>
                  <a:lnTo>
                    <a:pt x="180" y="42"/>
                  </a:lnTo>
                  <a:lnTo>
                    <a:pt x="180" y="36"/>
                  </a:lnTo>
                  <a:lnTo>
                    <a:pt x="186" y="36"/>
                  </a:lnTo>
                  <a:lnTo>
                    <a:pt x="186" y="42"/>
                  </a:lnTo>
                  <a:lnTo>
                    <a:pt x="186" y="36"/>
                  </a:lnTo>
                  <a:lnTo>
                    <a:pt x="192" y="30"/>
                  </a:lnTo>
                  <a:lnTo>
                    <a:pt x="192" y="18"/>
                  </a:lnTo>
                  <a:lnTo>
                    <a:pt x="198" y="18"/>
                  </a:lnTo>
                  <a:lnTo>
                    <a:pt x="198" y="24"/>
                  </a:lnTo>
                  <a:lnTo>
                    <a:pt x="204" y="24"/>
                  </a:lnTo>
                  <a:lnTo>
                    <a:pt x="198" y="30"/>
                  </a:lnTo>
                  <a:lnTo>
                    <a:pt x="192" y="36"/>
                  </a:lnTo>
                  <a:lnTo>
                    <a:pt x="192" y="42"/>
                  </a:lnTo>
                  <a:lnTo>
                    <a:pt x="192" y="54"/>
                  </a:lnTo>
                  <a:lnTo>
                    <a:pt x="192" y="60"/>
                  </a:lnTo>
                  <a:lnTo>
                    <a:pt x="198" y="48"/>
                  </a:lnTo>
                  <a:lnTo>
                    <a:pt x="204" y="54"/>
                  </a:lnTo>
                  <a:lnTo>
                    <a:pt x="198" y="54"/>
                  </a:lnTo>
                  <a:lnTo>
                    <a:pt x="198" y="60"/>
                  </a:lnTo>
                  <a:lnTo>
                    <a:pt x="198" y="72"/>
                  </a:lnTo>
                  <a:lnTo>
                    <a:pt x="192" y="78"/>
                  </a:lnTo>
                  <a:lnTo>
                    <a:pt x="204" y="90"/>
                  </a:lnTo>
                  <a:lnTo>
                    <a:pt x="198" y="90"/>
                  </a:lnTo>
                  <a:lnTo>
                    <a:pt x="198" y="96"/>
                  </a:lnTo>
                  <a:lnTo>
                    <a:pt x="204" y="96"/>
                  </a:lnTo>
                  <a:lnTo>
                    <a:pt x="198" y="102"/>
                  </a:lnTo>
                  <a:lnTo>
                    <a:pt x="204" y="114"/>
                  </a:lnTo>
                  <a:lnTo>
                    <a:pt x="204" y="108"/>
                  </a:lnTo>
                  <a:lnTo>
                    <a:pt x="210" y="114"/>
                  </a:lnTo>
                  <a:lnTo>
                    <a:pt x="216" y="114"/>
                  </a:lnTo>
                  <a:lnTo>
                    <a:pt x="216" y="108"/>
                  </a:lnTo>
                  <a:lnTo>
                    <a:pt x="216" y="114"/>
                  </a:lnTo>
                  <a:lnTo>
                    <a:pt x="222" y="114"/>
                  </a:lnTo>
                  <a:lnTo>
                    <a:pt x="228" y="114"/>
                  </a:lnTo>
                  <a:lnTo>
                    <a:pt x="222" y="120"/>
                  </a:lnTo>
                  <a:lnTo>
                    <a:pt x="222" y="126"/>
                  </a:lnTo>
                  <a:lnTo>
                    <a:pt x="228" y="126"/>
                  </a:lnTo>
                  <a:lnTo>
                    <a:pt x="228" y="120"/>
                  </a:lnTo>
                  <a:lnTo>
                    <a:pt x="228" y="126"/>
                  </a:lnTo>
                  <a:lnTo>
                    <a:pt x="228" y="132"/>
                  </a:lnTo>
                  <a:lnTo>
                    <a:pt x="228" y="138"/>
                  </a:lnTo>
                  <a:lnTo>
                    <a:pt x="234" y="138"/>
                  </a:lnTo>
                  <a:lnTo>
                    <a:pt x="240" y="138"/>
                  </a:lnTo>
                  <a:lnTo>
                    <a:pt x="240" y="132"/>
                  </a:lnTo>
                  <a:lnTo>
                    <a:pt x="252" y="126"/>
                  </a:lnTo>
                  <a:lnTo>
                    <a:pt x="258" y="126"/>
                  </a:lnTo>
                  <a:lnTo>
                    <a:pt x="258" y="108"/>
                  </a:lnTo>
                  <a:lnTo>
                    <a:pt x="264" y="108"/>
                  </a:lnTo>
                  <a:lnTo>
                    <a:pt x="264" y="90"/>
                  </a:lnTo>
                  <a:lnTo>
                    <a:pt x="270" y="90"/>
                  </a:lnTo>
                  <a:lnTo>
                    <a:pt x="264" y="114"/>
                  </a:lnTo>
                  <a:lnTo>
                    <a:pt x="264" y="126"/>
                  </a:lnTo>
                  <a:lnTo>
                    <a:pt x="264" y="132"/>
                  </a:lnTo>
                  <a:lnTo>
                    <a:pt x="264" y="138"/>
                  </a:lnTo>
                  <a:lnTo>
                    <a:pt x="264" y="132"/>
                  </a:lnTo>
                  <a:lnTo>
                    <a:pt x="270" y="126"/>
                  </a:lnTo>
                  <a:lnTo>
                    <a:pt x="270" y="96"/>
                  </a:lnTo>
                  <a:lnTo>
                    <a:pt x="270" y="90"/>
                  </a:lnTo>
                  <a:lnTo>
                    <a:pt x="234" y="96"/>
                  </a:lnTo>
                  <a:lnTo>
                    <a:pt x="210" y="0"/>
                  </a:lnTo>
                  <a:lnTo>
                    <a:pt x="0" y="42"/>
                  </a:lnTo>
                  <a:lnTo>
                    <a:pt x="6" y="78"/>
                  </a:lnTo>
                  <a:lnTo>
                    <a:pt x="24" y="60"/>
                  </a:lnTo>
                  <a:lnTo>
                    <a:pt x="30" y="60"/>
                  </a:lnTo>
                  <a:lnTo>
                    <a:pt x="36" y="54"/>
                  </a:lnTo>
                  <a:lnTo>
                    <a:pt x="42" y="48"/>
                  </a:lnTo>
                  <a:lnTo>
                    <a:pt x="54" y="48"/>
                  </a:lnTo>
                  <a:lnTo>
                    <a:pt x="60" y="48"/>
                  </a:lnTo>
                  <a:lnTo>
                    <a:pt x="66" y="36"/>
                  </a:lnTo>
                  <a:lnTo>
                    <a:pt x="78" y="36"/>
                  </a:lnTo>
                  <a:lnTo>
                    <a:pt x="84" y="36"/>
                  </a:lnTo>
                  <a:lnTo>
                    <a:pt x="90" y="36"/>
                  </a:lnTo>
                  <a:lnTo>
                    <a:pt x="96" y="36"/>
                  </a:lnTo>
                  <a:lnTo>
                    <a:pt x="96" y="42"/>
                  </a:lnTo>
                  <a:lnTo>
                    <a:pt x="108" y="48"/>
                  </a:lnTo>
                  <a:lnTo>
                    <a:pt x="108" y="60"/>
                  </a:lnTo>
                  <a:lnTo>
                    <a:pt x="102" y="60"/>
                  </a:lnTo>
                  <a:lnTo>
                    <a:pt x="108" y="54"/>
                  </a:lnTo>
                  <a:lnTo>
                    <a:pt x="120" y="54"/>
                  </a:lnTo>
                  <a:lnTo>
                    <a:pt x="120" y="60"/>
                  </a:lnTo>
                  <a:lnTo>
                    <a:pt x="120" y="66"/>
                  </a:lnTo>
                  <a:lnTo>
                    <a:pt x="120" y="72"/>
                  </a:lnTo>
                  <a:lnTo>
                    <a:pt x="138" y="72"/>
                  </a:lnTo>
                  <a:lnTo>
                    <a:pt x="144" y="78"/>
                  </a:lnTo>
                  <a:lnTo>
                    <a:pt x="150" y="72"/>
                  </a:lnTo>
                  <a:lnTo>
                    <a:pt x="156" y="78"/>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33" name="Google Shape;601;p10">
              <a:extLst>
                <a:ext uri="{FF2B5EF4-FFF2-40B4-BE49-F238E27FC236}">
                  <a16:creationId xmlns:a16="http://schemas.microsoft.com/office/drawing/2014/main" id="{B5F68592-C449-FF44-8224-D12803B9CF61}"/>
                </a:ext>
              </a:extLst>
            </p:cNvPr>
            <p:cNvSpPr/>
            <p:nvPr/>
          </p:nvSpPr>
          <p:spPr>
            <a:xfrm>
              <a:off x="5297375" y="3055953"/>
              <a:ext cx="16244" cy="26287"/>
            </a:xfrm>
            <a:custGeom>
              <a:avLst/>
              <a:gdLst/>
              <a:ahLst/>
              <a:cxnLst/>
              <a:rect l="l" t="t" r="r" b="b"/>
              <a:pathLst>
                <a:path w="12" h="18" extrusionOk="0">
                  <a:moveTo>
                    <a:pt x="6" y="0"/>
                  </a:moveTo>
                  <a:lnTo>
                    <a:pt x="6" y="0"/>
                  </a:lnTo>
                  <a:lnTo>
                    <a:pt x="12" y="6"/>
                  </a:lnTo>
                  <a:lnTo>
                    <a:pt x="6" y="18"/>
                  </a:lnTo>
                  <a:lnTo>
                    <a:pt x="6" y="12"/>
                  </a:lnTo>
                  <a:lnTo>
                    <a:pt x="0" y="6"/>
                  </a:lnTo>
                  <a:lnTo>
                    <a:pt x="6" y="0"/>
                  </a:lnTo>
                  <a:close/>
                </a:path>
              </a:pathLst>
            </a:custGeom>
            <a:solidFill>
              <a:srgbClr val="A5A5A5"/>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sp>
          <p:nvSpPr>
            <p:cNvPr id="134" name="Google Shape;602;p10">
              <a:extLst>
                <a:ext uri="{FF2B5EF4-FFF2-40B4-BE49-F238E27FC236}">
                  <a16:creationId xmlns:a16="http://schemas.microsoft.com/office/drawing/2014/main" id="{349A6361-8AA4-414E-9109-317D9600A9E0}"/>
                </a:ext>
              </a:extLst>
            </p:cNvPr>
            <p:cNvSpPr/>
            <p:nvPr/>
          </p:nvSpPr>
          <p:spPr>
            <a:xfrm>
              <a:off x="4680097" y="3590447"/>
              <a:ext cx="422349" cy="490683"/>
            </a:xfrm>
            <a:custGeom>
              <a:avLst/>
              <a:gdLst/>
              <a:ahLst/>
              <a:cxnLst/>
              <a:rect l="l" t="t" r="r" b="b"/>
              <a:pathLst>
                <a:path w="312" h="336" extrusionOk="0">
                  <a:moveTo>
                    <a:pt x="294" y="300"/>
                  </a:moveTo>
                  <a:lnTo>
                    <a:pt x="294" y="294"/>
                  </a:lnTo>
                  <a:lnTo>
                    <a:pt x="300" y="294"/>
                  </a:lnTo>
                  <a:lnTo>
                    <a:pt x="300" y="288"/>
                  </a:lnTo>
                  <a:lnTo>
                    <a:pt x="294" y="288"/>
                  </a:lnTo>
                  <a:lnTo>
                    <a:pt x="294" y="282"/>
                  </a:lnTo>
                  <a:lnTo>
                    <a:pt x="300" y="282"/>
                  </a:lnTo>
                  <a:lnTo>
                    <a:pt x="294" y="282"/>
                  </a:lnTo>
                  <a:lnTo>
                    <a:pt x="294" y="276"/>
                  </a:lnTo>
                  <a:lnTo>
                    <a:pt x="288" y="270"/>
                  </a:lnTo>
                  <a:lnTo>
                    <a:pt x="294" y="270"/>
                  </a:lnTo>
                  <a:lnTo>
                    <a:pt x="294" y="276"/>
                  </a:lnTo>
                  <a:lnTo>
                    <a:pt x="294" y="264"/>
                  </a:lnTo>
                  <a:lnTo>
                    <a:pt x="294" y="258"/>
                  </a:lnTo>
                  <a:lnTo>
                    <a:pt x="300" y="258"/>
                  </a:lnTo>
                  <a:lnTo>
                    <a:pt x="300" y="246"/>
                  </a:lnTo>
                  <a:lnTo>
                    <a:pt x="300" y="240"/>
                  </a:lnTo>
                  <a:lnTo>
                    <a:pt x="306" y="240"/>
                  </a:lnTo>
                  <a:lnTo>
                    <a:pt x="306" y="234"/>
                  </a:lnTo>
                  <a:lnTo>
                    <a:pt x="300" y="234"/>
                  </a:lnTo>
                  <a:lnTo>
                    <a:pt x="300" y="228"/>
                  </a:lnTo>
                  <a:lnTo>
                    <a:pt x="306" y="228"/>
                  </a:lnTo>
                  <a:lnTo>
                    <a:pt x="306" y="222"/>
                  </a:lnTo>
                  <a:lnTo>
                    <a:pt x="306" y="216"/>
                  </a:lnTo>
                  <a:lnTo>
                    <a:pt x="306" y="210"/>
                  </a:lnTo>
                  <a:lnTo>
                    <a:pt x="312" y="204"/>
                  </a:lnTo>
                  <a:lnTo>
                    <a:pt x="312" y="198"/>
                  </a:lnTo>
                  <a:lnTo>
                    <a:pt x="306" y="198"/>
                  </a:lnTo>
                  <a:lnTo>
                    <a:pt x="306" y="192"/>
                  </a:lnTo>
                  <a:lnTo>
                    <a:pt x="306" y="180"/>
                  </a:lnTo>
                  <a:lnTo>
                    <a:pt x="288" y="162"/>
                  </a:lnTo>
                  <a:lnTo>
                    <a:pt x="282" y="156"/>
                  </a:lnTo>
                  <a:lnTo>
                    <a:pt x="282" y="138"/>
                  </a:lnTo>
                  <a:lnTo>
                    <a:pt x="264" y="132"/>
                  </a:lnTo>
                  <a:lnTo>
                    <a:pt x="258" y="126"/>
                  </a:lnTo>
                  <a:lnTo>
                    <a:pt x="252" y="120"/>
                  </a:lnTo>
                  <a:lnTo>
                    <a:pt x="240" y="114"/>
                  </a:lnTo>
                  <a:lnTo>
                    <a:pt x="240" y="102"/>
                  </a:lnTo>
                  <a:lnTo>
                    <a:pt x="234" y="96"/>
                  </a:lnTo>
                  <a:lnTo>
                    <a:pt x="228" y="96"/>
                  </a:lnTo>
                  <a:lnTo>
                    <a:pt x="222" y="90"/>
                  </a:lnTo>
                  <a:lnTo>
                    <a:pt x="216" y="78"/>
                  </a:lnTo>
                  <a:lnTo>
                    <a:pt x="210" y="78"/>
                  </a:lnTo>
                  <a:lnTo>
                    <a:pt x="198" y="78"/>
                  </a:lnTo>
                  <a:lnTo>
                    <a:pt x="192" y="66"/>
                  </a:lnTo>
                  <a:lnTo>
                    <a:pt x="186" y="60"/>
                  </a:lnTo>
                  <a:lnTo>
                    <a:pt x="180" y="42"/>
                  </a:lnTo>
                  <a:lnTo>
                    <a:pt x="174" y="36"/>
                  </a:lnTo>
                  <a:lnTo>
                    <a:pt x="168" y="36"/>
                  </a:lnTo>
                  <a:lnTo>
                    <a:pt x="162" y="36"/>
                  </a:lnTo>
                  <a:lnTo>
                    <a:pt x="156" y="30"/>
                  </a:lnTo>
                  <a:lnTo>
                    <a:pt x="150" y="30"/>
                  </a:lnTo>
                  <a:lnTo>
                    <a:pt x="138" y="30"/>
                  </a:lnTo>
                  <a:lnTo>
                    <a:pt x="138" y="12"/>
                  </a:lnTo>
                  <a:lnTo>
                    <a:pt x="150" y="0"/>
                  </a:lnTo>
                  <a:lnTo>
                    <a:pt x="78" y="12"/>
                  </a:lnTo>
                  <a:lnTo>
                    <a:pt x="0" y="18"/>
                  </a:lnTo>
                  <a:lnTo>
                    <a:pt x="42" y="174"/>
                  </a:lnTo>
                  <a:lnTo>
                    <a:pt x="54" y="198"/>
                  </a:lnTo>
                  <a:lnTo>
                    <a:pt x="60" y="204"/>
                  </a:lnTo>
                  <a:lnTo>
                    <a:pt x="60" y="216"/>
                  </a:lnTo>
                  <a:lnTo>
                    <a:pt x="66" y="216"/>
                  </a:lnTo>
                  <a:lnTo>
                    <a:pt x="66" y="222"/>
                  </a:lnTo>
                  <a:lnTo>
                    <a:pt x="54" y="228"/>
                  </a:lnTo>
                  <a:lnTo>
                    <a:pt x="54" y="234"/>
                  </a:lnTo>
                  <a:lnTo>
                    <a:pt x="54" y="252"/>
                  </a:lnTo>
                  <a:lnTo>
                    <a:pt x="54" y="270"/>
                  </a:lnTo>
                  <a:lnTo>
                    <a:pt x="60" y="276"/>
                  </a:lnTo>
                  <a:lnTo>
                    <a:pt x="60" y="288"/>
                  </a:lnTo>
                  <a:lnTo>
                    <a:pt x="60" y="294"/>
                  </a:lnTo>
                  <a:lnTo>
                    <a:pt x="72" y="318"/>
                  </a:lnTo>
                  <a:lnTo>
                    <a:pt x="84" y="336"/>
                  </a:lnTo>
                  <a:lnTo>
                    <a:pt x="252" y="324"/>
                  </a:lnTo>
                  <a:lnTo>
                    <a:pt x="258" y="336"/>
                  </a:lnTo>
                  <a:lnTo>
                    <a:pt x="270" y="336"/>
                  </a:lnTo>
                  <a:lnTo>
                    <a:pt x="270" y="330"/>
                  </a:lnTo>
                  <a:lnTo>
                    <a:pt x="264" y="324"/>
                  </a:lnTo>
                  <a:lnTo>
                    <a:pt x="264" y="318"/>
                  </a:lnTo>
                  <a:lnTo>
                    <a:pt x="264" y="306"/>
                  </a:lnTo>
                  <a:lnTo>
                    <a:pt x="270" y="300"/>
                  </a:lnTo>
                  <a:lnTo>
                    <a:pt x="276" y="306"/>
                  </a:lnTo>
                  <a:lnTo>
                    <a:pt x="288" y="306"/>
                  </a:lnTo>
                  <a:lnTo>
                    <a:pt x="294" y="306"/>
                  </a:lnTo>
                  <a:lnTo>
                    <a:pt x="300" y="306"/>
                  </a:lnTo>
                  <a:lnTo>
                    <a:pt x="300" y="300"/>
                  </a:lnTo>
                  <a:lnTo>
                    <a:pt x="294" y="300"/>
                  </a:lnTo>
                  <a:close/>
                </a:path>
              </a:pathLst>
            </a:custGeom>
            <a:solidFill>
              <a:schemeClr val="accent3"/>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dirty="0">
                <a:solidFill>
                  <a:srgbClr val="FFFFFF"/>
                </a:solidFill>
                <a:latin typeface="Calibri"/>
                <a:ea typeface="Calibri"/>
                <a:cs typeface="Calibri"/>
                <a:sym typeface="Calibri"/>
              </a:endParaRPr>
            </a:p>
          </p:txBody>
        </p:sp>
        <p:cxnSp>
          <p:nvCxnSpPr>
            <p:cNvPr id="135" name="Google Shape;603;p10">
              <a:extLst>
                <a:ext uri="{FF2B5EF4-FFF2-40B4-BE49-F238E27FC236}">
                  <a16:creationId xmlns:a16="http://schemas.microsoft.com/office/drawing/2014/main" id="{8B0836F0-FCF9-1248-A50F-954ECBCB646F}"/>
                </a:ext>
              </a:extLst>
            </p:cNvPr>
            <p:cNvCxnSpPr/>
            <p:nvPr/>
          </p:nvCxnSpPr>
          <p:spPr>
            <a:xfrm>
              <a:off x="5500070" y="2258736"/>
              <a:ext cx="0" cy="58800"/>
            </a:xfrm>
            <a:prstGeom prst="straightConnector1">
              <a:avLst/>
            </a:prstGeom>
            <a:noFill/>
            <a:ln w="9525" cap="flat" cmpd="sng">
              <a:solidFill>
                <a:schemeClr val="lt1"/>
              </a:solidFill>
              <a:prstDash val="solid"/>
              <a:round/>
              <a:headEnd type="none" w="sm" len="sm"/>
              <a:tailEnd type="none" w="sm" len="sm"/>
            </a:ln>
          </p:spPr>
        </p:cxnSp>
        <p:cxnSp>
          <p:nvCxnSpPr>
            <p:cNvPr id="136" name="Google Shape;604;p10">
              <a:extLst>
                <a:ext uri="{FF2B5EF4-FFF2-40B4-BE49-F238E27FC236}">
                  <a16:creationId xmlns:a16="http://schemas.microsoft.com/office/drawing/2014/main" id="{96AD256B-D5C3-F64F-8877-F4D98CA4E028}"/>
                </a:ext>
              </a:extLst>
            </p:cNvPr>
            <p:cNvCxnSpPr/>
            <p:nvPr/>
          </p:nvCxnSpPr>
          <p:spPr>
            <a:xfrm rot="10800000">
              <a:off x="5688056" y="2498114"/>
              <a:ext cx="80400" cy="0"/>
            </a:xfrm>
            <a:prstGeom prst="straightConnector1">
              <a:avLst/>
            </a:prstGeom>
            <a:noFill/>
            <a:ln w="9525" cap="flat" cmpd="sng">
              <a:solidFill>
                <a:schemeClr val="lt1"/>
              </a:solidFill>
              <a:prstDash val="solid"/>
              <a:round/>
              <a:headEnd type="none" w="sm" len="sm"/>
              <a:tailEnd type="none" w="sm" len="sm"/>
            </a:ln>
          </p:spPr>
        </p:cxnSp>
        <p:cxnSp>
          <p:nvCxnSpPr>
            <p:cNvPr id="137" name="Google Shape;605;p10">
              <a:extLst>
                <a:ext uri="{FF2B5EF4-FFF2-40B4-BE49-F238E27FC236}">
                  <a16:creationId xmlns:a16="http://schemas.microsoft.com/office/drawing/2014/main" id="{6E383642-1989-784D-8E11-279EFEBC24C1}"/>
                </a:ext>
              </a:extLst>
            </p:cNvPr>
            <p:cNvCxnSpPr/>
            <p:nvPr/>
          </p:nvCxnSpPr>
          <p:spPr>
            <a:xfrm rot="10800000">
              <a:off x="5780064" y="2613195"/>
              <a:ext cx="80400" cy="0"/>
            </a:xfrm>
            <a:prstGeom prst="straightConnector1">
              <a:avLst/>
            </a:prstGeom>
            <a:noFill/>
            <a:ln w="9525" cap="flat" cmpd="sng">
              <a:solidFill>
                <a:schemeClr val="lt1"/>
              </a:solidFill>
              <a:prstDash val="solid"/>
              <a:round/>
              <a:headEnd type="none" w="sm" len="sm"/>
              <a:tailEnd type="none" w="sm" len="sm"/>
            </a:ln>
          </p:spPr>
        </p:cxnSp>
        <p:cxnSp>
          <p:nvCxnSpPr>
            <p:cNvPr id="138" name="Google Shape;606;p10">
              <a:extLst>
                <a:ext uri="{FF2B5EF4-FFF2-40B4-BE49-F238E27FC236}">
                  <a16:creationId xmlns:a16="http://schemas.microsoft.com/office/drawing/2014/main" id="{5506B313-E3E4-9641-8DC9-A1A69732A09E}"/>
                </a:ext>
              </a:extLst>
            </p:cNvPr>
            <p:cNvCxnSpPr/>
            <p:nvPr/>
          </p:nvCxnSpPr>
          <p:spPr>
            <a:xfrm rot="10800000">
              <a:off x="5681003" y="2690981"/>
              <a:ext cx="80400" cy="51900"/>
            </a:xfrm>
            <a:prstGeom prst="straightConnector1">
              <a:avLst/>
            </a:prstGeom>
            <a:noFill/>
            <a:ln w="9525" cap="flat" cmpd="sng">
              <a:solidFill>
                <a:schemeClr val="lt1"/>
              </a:solidFill>
              <a:prstDash val="solid"/>
              <a:round/>
              <a:headEnd type="none" w="sm" len="sm"/>
              <a:tailEnd type="none" w="sm" len="sm"/>
            </a:ln>
          </p:spPr>
        </p:cxnSp>
        <p:cxnSp>
          <p:nvCxnSpPr>
            <p:cNvPr id="139" name="Google Shape;607;p10">
              <a:extLst>
                <a:ext uri="{FF2B5EF4-FFF2-40B4-BE49-F238E27FC236}">
                  <a16:creationId xmlns:a16="http://schemas.microsoft.com/office/drawing/2014/main" id="{8B271E6C-55C1-AD43-A02F-177720CE573F}"/>
                </a:ext>
              </a:extLst>
            </p:cNvPr>
            <p:cNvCxnSpPr/>
            <p:nvPr/>
          </p:nvCxnSpPr>
          <p:spPr>
            <a:xfrm rot="10800000">
              <a:off x="5630520" y="2721964"/>
              <a:ext cx="124500" cy="112200"/>
            </a:xfrm>
            <a:prstGeom prst="straightConnector1">
              <a:avLst/>
            </a:prstGeom>
            <a:noFill/>
            <a:ln w="9525" cap="flat" cmpd="sng">
              <a:solidFill>
                <a:schemeClr val="lt1"/>
              </a:solidFill>
              <a:prstDash val="solid"/>
              <a:round/>
              <a:headEnd type="none" w="sm" len="sm"/>
              <a:tailEnd type="none" w="sm" len="sm"/>
            </a:ln>
          </p:spPr>
        </p:cxnSp>
        <p:cxnSp>
          <p:nvCxnSpPr>
            <p:cNvPr id="140" name="Google Shape;608;p10">
              <a:extLst>
                <a:ext uri="{FF2B5EF4-FFF2-40B4-BE49-F238E27FC236}">
                  <a16:creationId xmlns:a16="http://schemas.microsoft.com/office/drawing/2014/main" id="{87879B4C-0FB0-724D-AF1D-746B32BF8CA5}"/>
                </a:ext>
              </a:extLst>
            </p:cNvPr>
            <p:cNvCxnSpPr/>
            <p:nvPr/>
          </p:nvCxnSpPr>
          <p:spPr>
            <a:xfrm rot="10800000">
              <a:off x="5513626" y="2883534"/>
              <a:ext cx="80400" cy="51900"/>
            </a:xfrm>
            <a:prstGeom prst="straightConnector1">
              <a:avLst/>
            </a:prstGeom>
            <a:noFill/>
            <a:ln w="9525" cap="flat" cmpd="sng">
              <a:solidFill>
                <a:schemeClr val="lt1"/>
              </a:solidFill>
              <a:prstDash val="solid"/>
              <a:round/>
              <a:headEnd type="none" w="sm" len="sm"/>
              <a:tailEnd type="none" w="sm" len="sm"/>
            </a:ln>
          </p:spPr>
        </p:cxnSp>
        <p:cxnSp>
          <p:nvCxnSpPr>
            <p:cNvPr id="141" name="Google Shape;609;p10">
              <a:extLst>
                <a:ext uri="{FF2B5EF4-FFF2-40B4-BE49-F238E27FC236}">
                  <a16:creationId xmlns:a16="http://schemas.microsoft.com/office/drawing/2014/main" id="{6BF5C088-AF86-064A-A380-206AF1460BB4}"/>
                </a:ext>
              </a:extLst>
            </p:cNvPr>
            <p:cNvCxnSpPr/>
            <p:nvPr/>
          </p:nvCxnSpPr>
          <p:spPr>
            <a:xfrm rot="10800000">
              <a:off x="5460638" y="3120072"/>
              <a:ext cx="80400" cy="51900"/>
            </a:xfrm>
            <a:prstGeom prst="straightConnector1">
              <a:avLst/>
            </a:prstGeom>
            <a:noFill/>
            <a:ln w="9525" cap="flat" cmpd="sng">
              <a:solidFill>
                <a:schemeClr val="lt1"/>
              </a:solidFill>
              <a:prstDash val="solid"/>
              <a:round/>
              <a:headEnd type="none" w="sm" len="sm"/>
              <a:tailEnd type="none" w="sm" len="sm"/>
            </a:ln>
          </p:spPr>
        </p:cxnSp>
        <p:sp>
          <p:nvSpPr>
            <p:cNvPr id="142" name="Google Shape;610;p10">
              <a:extLst>
                <a:ext uri="{FF2B5EF4-FFF2-40B4-BE49-F238E27FC236}">
                  <a16:creationId xmlns:a16="http://schemas.microsoft.com/office/drawing/2014/main" id="{F05D6294-3388-B542-9288-394B8D8A6125}"/>
                </a:ext>
              </a:extLst>
            </p:cNvPr>
            <p:cNvSpPr/>
            <p:nvPr/>
          </p:nvSpPr>
          <p:spPr>
            <a:xfrm>
              <a:off x="2508382" y="2957294"/>
              <a:ext cx="252000" cy="263400"/>
            </a:xfrm>
            <a:prstGeom prst="star5">
              <a:avLst>
                <a:gd name="adj" fmla="val 19098"/>
                <a:gd name="hf" fmla="val 105146"/>
                <a:gd name="vf" fmla="val 110557"/>
              </a:avLst>
            </a:prstGeom>
            <a:solidFill>
              <a:schemeClr val="dk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dirty="0">
                <a:solidFill>
                  <a:srgbClr val="FFFFFF"/>
                </a:solidFill>
                <a:latin typeface="Calibri"/>
                <a:ea typeface="Calibri"/>
                <a:cs typeface="Calibri"/>
                <a:sym typeface="Calibri"/>
              </a:endParaRPr>
            </a:p>
          </p:txBody>
        </p:sp>
        <p:sp>
          <p:nvSpPr>
            <p:cNvPr id="143" name="Google Shape;611;p10">
              <a:extLst>
                <a:ext uri="{FF2B5EF4-FFF2-40B4-BE49-F238E27FC236}">
                  <a16:creationId xmlns:a16="http://schemas.microsoft.com/office/drawing/2014/main" id="{94DB9BF2-5C14-C44F-AC0D-8A9704010B86}"/>
                </a:ext>
              </a:extLst>
            </p:cNvPr>
            <p:cNvSpPr/>
            <p:nvPr/>
          </p:nvSpPr>
          <p:spPr>
            <a:xfrm>
              <a:off x="1621395" y="2957294"/>
              <a:ext cx="252000" cy="263400"/>
            </a:xfrm>
            <a:prstGeom prst="star5">
              <a:avLst>
                <a:gd name="adj" fmla="val 19098"/>
                <a:gd name="hf" fmla="val 105146"/>
                <a:gd name="vf" fmla="val 110557"/>
              </a:avLst>
            </a:prstGeom>
            <a:solidFill>
              <a:schemeClr val="dk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dirty="0">
                <a:solidFill>
                  <a:srgbClr val="FFFFFF"/>
                </a:solidFill>
                <a:latin typeface="Calibri"/>
                <a:ea typeface="Calibri"/>
                <a:cs typeface="Calibri"/>
                <a:sym typeface="Calibri"/>
              </a:endParaRPr>
            </a:p>
          </p:txBody>
        </p:sp>
        <p:sp>
          <p:nvSpPr>
            <p:cNvPr id="144" name="Google Shape;612;p10">
              <a:extLst>
                <a:ext uri="{FF2B5EF4-FFF2-40B4-BE49-F238E27FC236}">
                  <a16:creationId xmlns:a16="http://schemas.microsoft.com/office/drawing/2014/main" id="{299577C5-2001-F347-B55C-1DF282C1AB6C}"/>
                </a:ext>
              </a:extLst>
            </p:cNvPr>
            <p:cNvSpPr/>
            <p:nvPr/>
          </p:nvSpPr>
          <p:spPr>
            <a:xfrm>
              <a:off x="1869877" y="3416465"/>
              <a:ext cx="252000" cy="263400"/>
            </a:xfrm>
            <a:prstGeom prst="star5">
              <a:avLst>
                <a:gd name="adj" fmla="val 19098"/>
                <a:gd name="hf" fmla="val 105146"/>
                <a:gd name="vf" fmla="val 110557"/>
              </a:avLst>
            </a:prstGeom>
            <a:solidFill>
              <a:schemeClr val="dk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dirty="0">
                <a:solidFill>
                  <a:srgbClr val="FFFFFF"/>
                </a:solidFill>
                <a:latin typeface="Calibri"/>
                <a:ea typeface="Calibri"/>
                <a:cs typeface="Calibri"/>
                <a:sym typeface="Calibri"/>
              </a:endParaRPr>
            </a:p>
          </p:txBody>
        </p:sp>
        <p:sp>
          <p:nvSpPr>
            <p:cNvPr id="145" name="Google Shape;613;p10">
              <a:extLst>
                <a:ext uri="{FF2B5EF4-FFF2-40B4-BE49-F238E27FC236}">
                  <a16:creationId xmlns:a16="http://schemas.microsoft.com/office/drawing/2014/main" id="{7A6F2DBC-B645-CF4F-B1BB-F7F10A6FFB05}"/>
                </a:ext>
              </a:extLst>
            </p:cNvPr>
            <p:cNvSpPr/>
            <p:nvPr/>
          </p:nvSpPr>
          <p:spPr>
            <a:xfrm>
              <a:off x="5497719" y="2462244"/>
              <a:ext cx="252000" cy="263400"/>
            </a:xfrm>
            <a:prstGeom prst="star5">
              <a:avLst>
                <a:gd name="adj" fmla="val 19098"/>
                <a:gd name="hf" fmla="val 105146"/>
                <a:gd name="vf" fmla="val 110557"/>
              </a:avLst>
            </a:prstGeom>
            <a:solidFill>
              <a:schemeClr val="dk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dirty="0">
                <a:solidFill>
                  <a:srgbClr val="FFFFFF"/>
                </a:solidFill>
                <a:latin typeface="Calibri"/>
                <a:ea typeface="Calibri"/>
                <a:cs typeface="Calibri"/>
                <a:sym typeface="Calibri"/>
              </a:endParaRPr>
            </a:p>
          </p:txBody>
        </p:sp>
        <p:sp>
          <p:nvSpPr>
            <p:cNvPr id="146" name="Google Shape;614;p10">
              <a:extLst>
                <a:ext uri="{FF2B5EF4-FFF2-40B4-BE49-F238E27FC236}">
                  <a16:creationId xmlns:a16="http://schemas.microsoft.com/office/drawing/2014/main" id="{46454DF3-F3A6-FE4F-B8A8-18C95A6DE41D}"/>
                </a:ext>
              </a:extLst>
            </p:cNvPr>
            <p:cNvSpPr/>
            <p:nvPr/>
          </p:nvSpPr>
          <p:spPr>
            <a:xfrm>
              <a:off x="1973930" y="1865787"/>
              <a:ext cx="252000" cy="263400"/>
            </a:xfrm>
            <a:prstGeom prst="star5">
              <a:avLst>
                <a:gd name="adj" fmla="val 19098"/>
                <a:gd name="hf" fmla="val 105146"/>
                <a:gd name="vf" fmla="val 110557"/>
              </a:avLst>
            </a:prstGeom>
            <a:solidFill>
              <a:schemeClr val="dk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dirty="0">
                <a:solidFill>
                  <a:srgbClr val="FFFFFF"/>
                </a:solidFill>
                <a:latin typeface="Calibri"/>
                <a:ea typeface="Calibri"/>
                <a:cs typeface="Calibri"/>
                <a:sym typeface="Calibri"/>
              </a:endParaRPr>
            </a:p>
          </p:txBody>
        </p:sp>
        <p:pic>
          <p:nvPicPr>
            <p:cNvPr id="147" name="Google Shape;615;p10" descr="https://d30y9cdsu7xlg0.cloudfront.net/png/989285-200.png">
              <a:extLst>
                <a:ext uri="{FF2B5EF4-FFF2-40B4-BE49-F238E27FC236}">
                  <a16:creationId xmlns:a16="http://schemas.microsoft.com/office/drawing/2014/main" id="{1DE6E6F8-8B9D-8648-A70D-30C0DADFDC58}"/>
                </a:ext>
              </a:extLst>
            </p:cNvPr>
            <p:cNvPicPr preferRelativeResize="0"/>
            <p:nvPr/>
          </p:nvPicPr>
          <p:blipFill rotWithShape="1">
            <a:blip r:embed="rId3">
              <a:alphaModFix/>
            </a:blip>
            <a:srcRect/>
            <a:stretch/>
          </p:blipFill>
          <p:spPr>
            <a:xfrm>
              <a:off x="1710780" y="3962466"/>
              <a:ext cx="993508" cy="993508"/>
            </a:xfrm>
            <a:prstGeom prst="rect">
              <a:avLst/>
            </a:prstGeom>
            <a:solidFill>
              <a:srgbClr val="FFFFFF"/>
            </a:solidFill>
            <a:ln>
              <a:noFill/>
            </a:ln>
          </p:spPr>
        </p:pic>
        <p:pic>
          <p:nvPicPr>
            <p:cNvPr id="148" name="Google Shape;616;p10" descr="https://d30y9cdsu7xlg0.cloudfront.net/png/648288-200.png">
              <a:hlinkClick r:id="rId4"/>
              <a:extLst>
                <a:ext uri="{FF2B5EF4-FFF2-40B4-BE49-F238E27FC236}">
                  <a16:creationId xmlns:a16="http://schemas.microsoft.com/office/drawing/2014/main" id="{E8D76150-E801-F04B-93CF-71E1187C2795}"/>
                </a:ext>
              </a:extLst>
            </p:cNvPr>
            <p:cNvPicPr preferRelativeResize="0"/>
            <p:nvPr/>
          </p:nvPicPr>
          <p:blipFill rotWithShape="1">
            <a:blip r:embed="rId5">
              <a:alphaModFix/>
            </a:blip>
            <a:srcRect/>
            <a:stretch/>
          </p:blipFill>
          <p:spPr>
            <a:xfrm>
              <a:off x="2633743" y="4235248"/>
              <a:ext cx="780482" cy="780483"/>
            </a:xfrm>
            <a:prstGeom prst="rect">
              <a:avLst/>
            </a:prstGeom>
            <a:solidFill>
              <a:srgbClr val="FFFFFF"/>
            </a:solidFill>
            <a:ln>
              <a:noFill/>
            </a:ln>
          </p:spPr>
        </p:pic>
      </p:grpSp>
      <p:sp>
        <p:nvSpPr>
          <p:cNvPr id="149" name="Google Shape;617;p10">
            <a:extLst>
              <a:ext uri="{FF2B5EF4-FFF2-40B4-BE49-F238E27FC236}">
                <a16:creationId xmlns:a16="http://schemas.microsoft.com/office/drawing/2014/main" id="{75FD3B9B-1D5A-C146-9F0F-00B03C4E0668}"/>
              </a:ext>
            </a:extLst>
          </p:cNvPr>
          <p:cNvSpPr txBox="1">
            <a:spLocks noGrp="1"/>
          </p:cNvSpPr>
          <p:nvPr>
            <p:ph type="title"/>
          </p:nvPr>
        </p:nvSpPr>
        <p:spPr>
          <a:xfrm>
            <a:off x="608076" y="228600"/>
            <a:ext cx="7927800" cy="7896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latin typeface="Calibri Light" panose="020F0302020204030204" pitchFamily="34" charset="0"/>
                <a:cs typeface="Calibri Light" panose="020F0302020204030204" pitchFamily="34" charset="0"/>
                <a:sym typeface="Calibri"/>
              </a:rPr>
              <a:t>Third Sector has supported state and local agencies to deploy </a:t>
            </a:r>
            <a:r>
              <a:rPr lang="en-US" dirty="0">
                <a:solidFill>
                  <a:schemeClr val="dk2"/>
                </a:solidFill>
                <a:latin typeface="Calibri Light" panose="020F0302020204030204" pitchFamily="34" charset="0"/>
                <a:cs typeface="Calibri Light" panose="020F0302020204030204" pitchFamily="34" charset="0"/>
                <a:sym typeface="Calibri"/>
              </a:rPr>
              <a:t>$806M </a:t>
            </a:r>
            <a:r>
              <a:rPr lang="en-US" dirty="0">
                <a:latin typeface="Calibri Light" panose="020F0302020204030204" pitchFamily="34" charset="0"/>
                <a:cs typeface="Calibri Light" panose="020F0302020204030204" pitchFamily="34" charset="0"/>
                <a:sym typeface="Calibri"/>
              </a:rPr>
              <a:t>in public funding via outcomes contracts</a:t>
            </a:r>
            <a:endParaRPr dirty="0">
              <a:latin typeface="Calibri Light" panose="020F0302020204030204" pitchFamily="34" charset="0"/>
              <a:cs typeface="Calibri Light" panose="020F0302020204030204" pitchFamily="34" charset="0"/>
              <a:sym typeface="Calibri"/>
            </a:endParaRPr>
          </a:p>
        </p:txBody>
      </p:sp>
      <p:sp>
        <p:nvSpPr>
          <p:cNvPr id="150" name="Google Shape;621;p10">
            <a:extLst>
              <a:ext uri="{FF2B5EF4-FFF2-40B4-BE49-F238E27FC236}">
                <a16:creationId xmlns:a16="http://schemas.microsoft.com/office/drawing/2014/main" id="{7DE56236-101F-3F42-9563-08BDA453AE93}"/>
              </a:ext>
            </a:extLst>
          </p:cNvPr>
          <p:cNvSpPr/>
          <p:nvPr/>
        </p:nvSpPr>
        <p:spPr>
          <a:xfrm>
            <a:off x="1770516" y="5497800"/>
            <a:ext cx="353700" cy="369600"/>
          </a:xfrm>
          <a:prstGeom prst="star5">
            <a:avLst>
              <a:gd name="adj" fmla="val 19098"/>
              <a:gd name="hf" fmla="val 105146"/>
              <a:gd name="vf" fmla="val 110557"/>
            </a:avLst>
          </a:prstGeom>
          <a:solidFill>
            <a:schemeClr val="dk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dirty="0">
              <a:solidFill>
                <a:srgbClr val="FFFFFF"/>
              </a:solidFill>
              <a:latin typeface="Calibri"/>
              <a:ea typeface="Calibri"/>
              <a:cs typeface="Calibri"/>
              <a:sym typeface="Calibri"/>
            </a:endParaRPr>
          </a:p>
        </p:txBody>
      </p:sp>
      <p:sp>
        <p:nvSpPr>
          <p:cNvPr id="151" name="Google Shape;622;p10">
            <a:extLst>
              <a:ext uri="{FF2B5EF4-FFF2-40B4-BE49-F238E27FC236}">
                <a16:creationId xmlns:a16="http://schemas.microsoft.com/office/drawing/2014/main" id="{9EC27293-467F-EF4F-9423-8CBD42746F56}"/>
              </a:ext>
            </a:extLst>
          </p:cNvPr>
          <p:cNvSpPr/>
          <p:nvPr/>
        </p:nvSpPr>
        <p:spPr>
          <a:xfrm>
            <a:off x="445456" y="2968876"/>
            <a:ext cx="253200" cy="264600"/>
          </a:xfrm>
          <a:prstGeom prst="star5">
            <a:avLst>
              <a:gd name="adj" fmla="val 19098"/>
              <a:gd name="hf" fmla="val 105146"/>
              <a:gd name="vf" fmla="val 110557"/>
            </a:avLst>
          </a:prstGeom>
          <a:solidFill>
            <a:schemeClr val="dk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dirty="0">
              <a:solidFill>
                <a:srgbClr val="FFFFFF"/>
              </a:solidFill>
              <a:latin typeface="Calibri"/>
              <a:ea typeface="Calibri"/>
              <a:cs typeface="Calibri"/>
              <a:sym typeface="Calibri"/>
            </a:endParaRPr>
          </a:p>
        </p:txBody>
      </p:sp>
      <p:sp>
        <p:nvSpPr>
          <p:cNvPr id="152" name="Google Shape;623;p10">
            <a:extLst>
              <a:ext uri="{FF2B5EF4-FFF2-40B4-BE49-F238E27FC236}">
                <a16:creationId xmlns:a16="http://schemas.microsoft.com/office/drawing/2014/main" id="{1C60C7F3-7133-594B-97BA-BB217447C2A8}"/>
              </a:ext>
            </a:extLst>
          </p:cNvPr>
          <p:cNvSpPr/>
          <p:nvPr/>
        </p:nvSpPr>
        <p:spPr>
          <a:xfrm>
            <a:off x="1707836" y="5075049"/>
            <a:ext cx="442800" cy="355500"/>
          </a:xfrm>
          <a:prstGeom prst="rect">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sp>
        <p:nvSpPr>
          <p:cNvPr id="153" name="Google Shape;624;p10">
            <a:extLst>
              <a:ext uri="{FF2B5EF4-FFF2-40B4-BE49-F238E27FC236}">
                <a16:creationId xmlns:a16="http://schemas.microsoft.com/office/drawing/2014/main" id="{3C7D85A1-899F-4C45-9847-9659DF4DF3E1}"/>
              </a:ext>
            </a:extLst>
          </p:cNvPr>
          <p:cNvSpPr/>
          <p:nvPr/>
        </p:nvSpPr>
        <p:spPr>
          <a:xfrm>
            <a:off x="1602383" y="4995664"/>
            <a:ext cx="2905800" cy="955800"/>
          </a:xfrm>
          <a:prstGeom prst="rect">
            <a:avLst/>
          </a:prstGeom>
          <a:noFill/>
          <a:ln w="25400" cap="flat" cmpd="sng">
            <a:solidFill>
              <a:srgbClr val="D4D4D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a:ea typeface="Arial"/>
              <a:cs typeface="Arial"/>
              <a:sym typeface="Arial"/>
            </a:endParaRPr>
          </a:p>
        </p:txBody>
      </p:sp>
      <p:sp>
        <p:nvSpPr>
          <p:cNvPr id="154" name="Google Shape;625;p10">
            <a:extLst>
              <a:ext uri="{FF2B5EF4-FFF2-40B4-BE49-F238E27FC236}">
                <a16:creationId xmlns:a16="http://schemas.microsoft.com/office/drawing/2014/main" id="{2521C8DC-859A-4F4A-A921-F8EBF1A08843}"/>
              </a:ext>
            </a:extLst>
          </p:cNvPr>
          <p:cNvSpPr/>
          <p:nvPr/>
        </p:nvSpPr>
        <p:spPr>
          <a:xfrm>
            <a:off x="2166054" y="5116664"/>
            <a:ext cx="2087951" cy="26221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58585A"/>
                </a:solidFill>
                <a:latin typeface="Calibri"/>
                <a:ea typeface="Calibri"/>
                <a:cs typeface="Calibri"/>
                <a:sym typeface="Calibri"/>
              </a:rPr>
              <a:t>Third Sector Engagements</a:t>
            </a:r>
            <a:endParaRPr sz="1800" b="0" i="0" u="none" strike="noStrike" cap="none" dirty="0">
              <a:solidFill>
                <a:schemeClr val="dk1"/>
              </a:solidFill>
              <a:latin typeface="Arial"/>
              <a:ea typeface="Arial"/>
              <a:cs typeface="Arial"/>
              <a:sym typeface="Arial"/>
            </a:endParaRPr>
          </a:p>
        </p:txBody>
      </p:sp>
      <p:sp>
        <p:nvSpPr>
          <p:cNvPr id="155" name="Google Shape;626;p10">
            <a:extLst>
              <a:ext uri="{FF2B5EF4-FFF2-40B4-BE49-F238E27FC236}">
                <a16:creationId xmlns:a16="http://schemas.microsoft.com/office/drawing/2014/main" id="{902E0060-58A1-7248-A92E-D964ED69102A}"/>
              </a:ext>
            </a:extLst>
          </p:cNvPr>
          <p:cNvSpPr/>
          <p:nvPr/>
        </p:nvSpPr>
        <p:spPr>
          <a:xfrm>
            <a:off x="2176998" y="5540849"/>
            <a:ext cx="2191171" cy="28421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58585A"/>
                </a:solidFill>
                <a:latin typeface="Calibri"/>
                <a:ea typeface="Calibri"/>
                <a:cs typeface="Calibri"/>
                <a:sym typeface="Calibri"/>
              </a:rPr>
              <a:t>Workforce-focused Projects</a:t>
            </a:r>
            <a:endParaRPr sz="1800" b="0" i="0" u="none" strike="noStrike" cap="none" dirty="0">
              <a:solidFill>
                <a:schemeClr val="dk1"/>
              </a:solidFill>
              <a:latin typeface="Arial"/>
              <a:ea typeface="Arial"/>
              <a:cs typeface="Arial"/>
              <a:sym typeface="Arial"/>
            </a:endParaRPr>
          </a:p>
        </p:txBody>
      </p:sp>
      <p:sp>
        <p:nvSpPr>
          <p:cNvPr id="156" name="Google Shape;627;p10">
            <a:extLst>
              <a:ext uri="{FF2B5EF4-FFF2-40B4-BE49-F238E27FC236}">
                <a16:creationId xmlns:a16="http://schemas.microsoft.com/office/drawing/2014/main" id="{B5A2C80F-2640-1A4A-81E5-28D225D5015C}"/>
              </a:ext>
            </a:extLst>
          </p:cNvPr>
          <p:cNvSpPr/>
          <p:nvPr/>
        </p:nvSpPr>
        <p:spPr>
          <a:xfrm>
            <a:off x="4807777" y="2215864"/>
            <a:ext cx="3730752" cy="3735600"/>
          </a:xfrm>
          <a:prstGeom prst="rect">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58585A"/>
                </a:solidFill>
                <a:latin typeface="Calibri"/>
                <a:ea typeface="Calibri"/>
                <a:cs typeface="Calibri"/>
                <a:sym typeface="Calibri"/>
              </a:rPr>
              <a:t>Improved Educational Functioning Level</a:t>
            </a:r>
            <a:endParaRPr sz="1800" b="0" i="0" u="none" strike="noStrike" cap="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58585A"/>
                </a:solidFill>
                <a:latin typeface="Calibri"/>
                <a:ea typeface="Calibri"/>
                <a:cs typeface="Calibri"/>
                <a:sym typeface="Calibri"/>
              </a:rPr>
              <a:t>High School Equivalency</a:t>
            </a:r>
            <a:endParaRPr sz="1800" b="0" i="0" u="none" strike="noStrike" cap="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58585A"/>
                </a:solidFill>
                <a:latin typeface="Calibri"/>
                <a:ea typeface="Calibri"/>
                <a:cs typeface="Calibri"/>
                <a:sym typeface="Calibri"/>
              </a:rPr>
              <a:t>English Language Proficiency</a:t>
            </a:r>
            <a:endParaRPr sz="1800" b="0" i="0" u="none" strike="noStrike" cap="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58585A"/>
                </a:solidFill>
                <a:latin typeface="Calibri"/>
                <a:ea typeface="Calibri"/>
                <a:cs typeface="Calibri"/>
                <a:sym typeface="Calibri"/>
              </a:rPr>
              <a:t>Measurable Skill Gain</a:t>
            </a:r>
            <a:endParaRPr sz="1800" b="0" i="0" u="none" strike="noStrike" cap="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58585A"/>
                </a:solidFill>
                <a:latin typeface="Calibri"/>
                <a:ea typeface="Calibri"/>
                <a:cs typeface="Calibri"/>
                <a:sym typeface="Calibri"/>
              </a:rPr>
              <a:t>Nationally-recognized Credential Attainment</a:t>
            </a:r>
            <a:endParaRPr sz="1800" b="0" i="0" u="none" strike="noStrike" cap="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58585A"/>
                </a:solidFill>
                <a:latin typeface="Calibri"/>
                <a:ea typeface="Calibri"/>
                <a:cs typeface="Calibri"/>
                <a:sym typeface="Calibri"/>
              </a:rPr>
              <a:t>12+ College Credits</a:t>
            </a:r>
            <a:endParaRPr sz="1800" b="0" i="0" u="none" strike="noStrike" cap="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58585A"/>
                </a:solidFill>
                <a:latin typeface="Calibri"/>
                <a:ea typeface="Calibri"/>
                <a:cs typeface="Calibri"/>
                <a:sym typeface="Calibri"/>
              </a:rPr>
              <a:t>Job Placement</a:t>
            </a:r>
            <a:endParaRPr sz="1800" b="0" i="0" u="none" strike="noStrike" cap="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58585A"/>
                </a:solidFill>
                <a:latin typeface="Calibri"/>
                <a:ea typeface="Calibri"/>
                <a:cs typeface="Calibri"/>
                <a:sym typeface="Calibri"/>
              </a:rPr>
              <a:t>Job Retention (30, 90, &amp; 180 days)</a:t>
            </a:r>
            <a:endParaRPr sz="1800" b="0" i="0" u="none" strike="noStrike" cap="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58585A"/>
                </a:solidFill>
                <a:latin typeface="Calibri"/>
                <a:ea typeface="Calibri"/>
                <a:cs typeface="Calibri"/>
                <a:sym typeface="Calibri"/>
              </a:rPr>
              <a:t>Wages (above minimum wage or Area Median Income)</a:t>
            </a:r>
            <a:endParaRPr sz="1800" b="0" i="0" u="none" strike="noStrike" cap="none" dirty="0">
              <a:solidFill>
                <a:schemeClr val="dk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Arial"/>
              <a:buChar char="•"/>
            </a:pPr>
            <a:r>
              <a:rPr lang="en-US" sz="1800" b="0" i="0" u="none" strike="noStrike" cap="none" dirty="0">
                <a:solidFill>
                  <a:srgbClr val="58585A"/>
                </a:solidFill>
                <a:latin typeface="Calibri"/>
                <a:ea typeface="Calibri"/>
                <a:cs typeface="Calibri"/>
                <a:sym typeface="Calibri"/>
              </a:rPr>
              <a:t>Wage growth over time</a:t>
            </a:r>
            <a:endParaRPr sz="1800" b="0" i="0" u="none" strike="noStrike" cap="none" dirty="0">
              <a:solidFill>
                <a:schemeClr val="dk1"/>
              </a:solidFill>
              <a:latin typeface="Arial"/>
              <a:ea typeface="Arial"/>
              <a:cs typeface="Arial"/>
              <a:sym typeface="Arial"/>
            </a:endParaRPr>
          </a:p>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dirty="0">
              <a:solidFill>
                <a:srgbClr val="58585A"/>
              </a:solidFill>
              <a:latin typeface="Calibri"/>
              <a:ea typeface="Calibri"/>
              <a:cs typeface="Calibri"/>
              <a:sym typeface="Calibri"/>
            </a:endParaRPr>
          </a:p>
        </p:txBody>
      </p:sp>
      <p:sp>
        <p:nvSpPr>
          <p:cNvPr id="157" name="Google Shape;628;p10">
            <a:extLst>
              <a:ext uri="{FF2B5EF4-FFF2-40B4-BE49-F238E27FC236}">
                <a16:creationId xmlns:a16="http://schemas.microsoft.com/office/drawing/2014/main" id="{4A46CCC0-80F5-2B43-B6A0-6FE229352D35}"/>
              </a:ext>
            </a:extLst>
          </p:cNvPr>
          <p:cNvSpPr txBox="1"/>
          <p:nvPr/>
        </p:nvSpPr>
        <p:spPr>
          <a:xfrm>
            <a:off x="4805081" y="1600200"/>
            <a:ext cx="3733448" cy="608700"/>
          </a:xfrm>
          <a:prstGeom prst="rect">
            <a:avLst/>
          </a:prstGeom>
          <a:solidFill>
            <a:schemeClr val="accent1"/>
          </a:solidFill>
          <a:ln w="2857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600"/>
              <a:buFont typeface="Arial"/>
              <a:buNone/>
            </a:pPr>
            <a:r>
              <a:rPr lang="en-US" sz="1800" b="1" i="0" u="none" strike="noStrike" cap="none" dirty="0">
                <a:solidFill>
                  <a:srgbClr val="FFFFFF"/>
                </a:solidFill>
                <a:latin typeface="Calibri"/>
                <a:ea typeface="Calibri"/>
                <a:cs typeface="Calibri"/>
                <a:sym typeface="Calibri"/>
              </a:rPr>
              <a:t>Sample Outcomes Prioritized</a:t>
            </a:r>
            <a:endParaRPr sz="1800" b="0" i="0" u="none" strike="noStrike" cap="none" dirty="0">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600"/>
              <a:buFont typeface="Arial"/>
              <a:buNone/>
            </a:pPr>
            <a:r>
              <a:rPr lang="en-US" sz="1800" b="1" i="0" u="none" strike="noStrike" cap="none" dirty="0">
                <a:solidFill>
                  <a:srgbClr val="FFFFFF"/>
                </a:solidFill>
                <a:latin typeface="Calibri"/>
                <a:ea typeface="Calibri"/>
                <a:cs typeface="Calibri"/>
                <a:sym typeface="Calibri"/>
              </a:rPr>
              <a:t>in Workforce Contracts</a:t>
            </a:r>
            <a:endParaRPr sz="1800" b="0" i="0" u="none" strike="noStrike" cap="none" dirty="0">
              <a:solidFill>
                <a:srgbClr val="000000"/>
              </a:solidFill>
              <a:latin typeface="Arial"/>
              <a:ea typeface="Arial"/>
              <a:cs typeface="Arial"/>
              <a:sym typeface="Arial"/>
            </a:endParaRPr>
          </a:p>
        </p:txBody>
      </p:sp>
      <p:sp>
        <p:nvSpPr>
          <p:cNvPr id="158" name="Google Shape;629;p10">
            <a:extLst>
              <a:ext uri="{FF2B5EF4-FFF2-40B4-BE49-F238E27FC236}">
                <a16:creationId xmlns:a16="http://schemas.microsoft.com/office/drawing/2014/main" id="{FDC5B46E-F8AE-C640-AD7F-0825C403C509}"/>
              </a:ext>
            </a:extLst>
          </p:cNvPr>
          <p:cNvSpPr/>
          <p:nvPr/>
        </p:nvSpPr>
        <p:spPr>
          <a:xfrm>
            <a:off x="3810000" y="2935866"/>
            <a:ext cx="253200" cy="264600"/>
          </a:xfrm>
          <a:prstGeom prst="star5">
            <a:avLst>
              <a:gd name="adj" fmla="val 19098"/>
              <a:gd name="hf" fmla="val 105146"/>
              <a:gd name="vf" fmla="val 110557"/>
            </a:avLst>
          </a:prstGeom>
          <a:solidFill>
            <a:schemeClr val="dk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dirty="0">
              <a:solidFill>
                <a:srgbClr val="FFFFFF"/>
              </a:solidFill>
              <a:latin typeface="Calibri"/>
              <a:ea typeface="Calibri"/>
              <a:cs typeface="Calibri"/>
              <a:sym typeface="Calibri"/>
            </a:endParaRPr>
          </a:p>
        </p:txBody>
      </p:sp>
      <p:sp>
        <p:nvSpPr>
          <p:cNvPr id="159" name="Google Shape;630;p10">
            <a:extLst>
              <a:ext uri="{FF2B5EF4-FFF2-40B4-BE49-F238E27FC236}">
                <a16:creationId xmlns:a16="http://schemas.microsoft.com/office/drawing/2014/main" id="{84944737-A83A-2649-83C4-B7DB15D99C71}"/>
              </a:ext>
            </a:extLst>
          </p:cNvPr>
          <p:cNvSpPr txBox="1">
            <a:spLocks/>
          </p:cNvSpPr>
          <p:nvPr/>
        </p:nvSpPr>
        <p:spPr>
          <a:xfrm>
            <a:off x="560559" y="1063534"/>
            <a:ext cx="7973700" cy="307800"/>
          </a:xfrm>
          <a:prstGeom prst="rect">
            <a:avLst/>
          </a:prstGeom>
          <a:noFill/>
          <a:ln>
            <a:noFill/>
          </a:ln>
        </p:spPr>
        <p:txBody>
          <a:bodyPr spcFirstLastPara="1" wrap="square" lIns="91425" tIns="45700" rIns="91425" bIns="45700" anchor="t" anchorCtr="0">
            <a:noAutofit/>
          </a:bodyPr>
          <a:lstStyle>
            <a:lvl1pPr marL="457200" marR="0" lvl="0" indent="-228600" algn="ctr" defTabSz="457200" rtl="0" eaLnBrk="1" fontAlgn="base" hangingPunct="1">
              <a:lnSpc>
                <a:spcPct val="100000"/>
              </a:lnSpc>
              <a:spcBef>
                <a:spcPts val="280"/>
              </a:spcBef>
              <a:spcAft>
                <a:spcPts val="0"/>
              </a:spcAft>
              <a:buClr>
                <a:schemeClr val="dk1"/>
              </a:buClr>
              <a:buSzPts val="1400"/>
              <a:buFont typeface="Arial"/>
              <a:buNone/>
              <a:defRPr sz="1400" b="1" i="0" u="none" strike="noStrike" kern="1200" cap="none">
                <a:solidFill>
                  <a:schemeClr val="dk1"/>
                </a:solidFill>
                <a:latin typeface="Calibri"/>
                <a:ea typeface="Calibri"/>
                <a:cs typeface="Calibri"/>
                <a:sym typeface="Calibri"/>
              </a:defRPr>
            </a:lvl1pPr>
            <a:lvl2pPr marL="914400" marR="0" lvl="1" indent="-406400" algn="l" defTabSz="457200" rtl="0" eaLnBrk="1" fontAlgn="base" hangingPunct="1">
              <a:lnSpc>
                <a:spcPct val="100000"/>
              </a:lnSpc>
              <a:spcBef>
                <a:spcPts val="560"/>
              </a:spcBef>
              <a:spcAft>
                <a:spcPts val="0"/>
              </a:spcAft>
              <a:buClr>
                <a:srgbClr val="000000"/>
              </a:buClr>
              <a:buSzPts val="2800"/>
              <a:buFont typeface="Arial"/>
              <a:buChar char="–"/>
              <a:defRPr sz="2800" b="0" i="0" u="none" strike="noStrike" kern="1200" cap="none">
                <a:solidFill>
                  <a:srgbClr val="000000"/>
                </a:solidFill>
                <a:latin typeface="Calibri"/>
                <a:ea typeface="Calibri"/>
                <a:cs typeface="Calibri"/>
                <a:sym typeface="Calibri"/>
              </a:defRPr>
            </a:lvl2pPr>
            <a:lvl3pPr marL="1371600" marR="0" lvl="2" indent="-381000" algn="l" defTabSz="457200" rtl="0" eaLnBrk="1" fontAlgn="base" hangingPunct="1">
              <a:lnSpc>
                <a:spcPct val="100000"/>
              </a:lnSpc>
              <a:spcBef>
                <a:spcPts val="480"/>
              </a:spcBef>
              <a:spcAft>
                <a:spcPts val="0"/>
              </a:spcAft>
              <a:buClr>
                <a:srgbClr val="000000"/>
              </a:buClr>
              <a:buSzPts val="2400"/>
              <a:buFont typeface="Arial"/>
              <a:buChar char="•"/>
              <a:defRPr sz="2400" b="0" i="0" u="none" strike="noStrike" kern="1200" cap="none">
                <a:solidFill>
                  <a:srgbClr val="000000"/>
                </a:solidFill>
                <a:latin typeface="Calibri"/>
                <a:ea typeface="Calibri"/>
                <a:cs typeface="Calibri"/>
                <a:sym typeface="Calibri"/>
              </a:defRPr>
            </a:lvl3pPr>
            <a:lvl4pPr marL="1828800" marR="0" lvl="3" indent="-355600" algn="l" defTabSz="457200" rtl="0" eaLnBrk="1" fontAlgn="base" hangingPunct="1">
              <a:lnSpc>
                <a:spcPct val="100000"/>
              </a:lnSpc>
              <a:spcBef>
                <a:spcPts val="400"/>
              </a:spcBef>
              <a:spcAft>
                <a:spcPts val="0"/>
              </a:spcAft>
              <a:buClr>
                <a:srgbClr val="000000"/>
              </a:buClr>
              <a:buSzPts val="2000"/>
              <a:buFont typeface="Arial"/>
              <a:buChar char="–"/>
              <a:defRPr sz="2000" b="0" i="0" u="none" strike="noStrike" kern="1200" cap="none">
                <a:solidFill>
                  <a:srgbClr val="000000"/>
                </a:solidFill>
                <a:latin typeface="Calibri"/>
                <a:ea typeface="Calibri"/>
                <a:cs typeface="Calibri"/>
                <a:sym typeface="Calibri"/>
              </a:defRPr>
            </a:lvl4pPr>
            <a:lvl5pPr marL="2286000" marR="0" lvl="4" indent="-355600" algn="l" defTabSz="457200" rtl="0" eaLnBrk="1" fontAlgn="base" hangingPunct="1">
              <a:lnSpc>
                <a:spcPct val="100000"/>
              </a:lnSpc>
              <a:spcBef>
                <a:spcPts val="400"/>
              </a:spcBef>
              <a:spcAft>
                <a:spcPts val="0"/>
              </a:spcAft>
              <a:buClr>
                <a:srgbClr val="000000"/>
              </a:buClr>
              <a:buSzPts val="2000"/>
              <a:buFont typeface="Arial"/>
              <a:buChar char="»"/>
              <a:defRPr sz="2000" b="0" i="0" u="none" strike="noStrike" kern="1200" cap="none">
                <a:solidFill>
                  <a:srgbClr val="000000"/>
                </a:solidFill>
                <a:latin typeface="Calibri"/>
                <a:ea typeface="Calibri"/>
                <a:cs typeface="Calibri"/>
                <a:sym typeface="Calibri"/>
              </a:defRPr>
            </a:lvl5pPr>
            <a:lvl6pPr marL="2743200" marR="0" lvl="5" indent="-355600" algn="l" defTabSz="457200" rtl="0" eaLnBrk="1" latinLnBrk="0" hangingPunct="1">
              <a:lnSpc>
                <a:spcPct val="100000"/>
              </a:lnSpc>
              <a:spcBef>
                <a:spcPts val="4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6pPr>
            <a:lvl7pPr marL="3200400" marR="0" lvl="6" indent="-355600" algn="l" defTabSz="457200" rtl="0" eaLnBrk="1" latinLnBrk="0" hangingPunct="1">
              <a:lnSpc>
                <a:spcPct val="100000"/>
              </a:lnSpc>
              <a:spcBef>
                <a:spcPts val="4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7pPr>
            <a:lvl8pPr marL="3657600" marR="0" lvl="7" indent="-355600" algn="l" defTabSz="457200" rtl="0" eaLnBrk="1" latinLnBrk="0" hangingPunct="1">
              <a:lnSpc>
                <a:spcPct val="100000"/>
              </a:lnSpc>
              <a:spcBef>
                <a:spcPts val="4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8pPr>
            <a:lvl9pPr marL="4114800" marR="0" lvl="8" indent="-355600" algn="l" defTabSz="457200" rtl="0" eaLnBrk="1" latinLnBrk="0" hangingPunct="1">
              <a:lnSpc>
                <a:spcPct val="100000"/>
              </a:lnSpc>
              <a:spcBef>
                <a:spcPts val="400"/>
              </a:spcBef>
              <a:spcAft>
                <a:spcPts val="0"/>
              </a:spcAft>
              <a:buClr>
                <a:schemeClr val="dk1"/>
              </a:buClr>
              <a:buSzPts val="2000"/>
              <a:buFont typeface="Arial"/>
              <a:buChar char="•"/>
              <a:defRPr sz="2000" b="0" i="0" u="none" strike="noStrike" kern="1200" cap="none">
                <a:solidFill>
                  <a:schemeClr val="dk1"/>
                </a:solidFill>
                <a:latin typeface="Calibri"/>
                <a:ea typeface="Calibri"/>
                <a:cs typeface="Calibri"/>
                <a:sym typeface="Calibri"/>
              </a:defRPr>
            </a:lvl9pPr>
          </a:lstStyle>
          <a:p>
            <a:pPr marL="0" indent="0">
              <a:spcBef>
                <a:spcPts val="0"/>
              </a:spcBef>
            </a:pPr>
            <a:r>
              <a:rPr lang="en-US" sz="1600"/>
              <a:t>Third Sector’s mission is to accelerate the transition to a performance-driven social sector</a:t>
            </a:r>
            <a:endParaRPr lang="en-US" sz="1600" dirty="0"/>
          </a:p>
        </p:txBody>
      </p:sp>
      <p:sp>
        <p:nvSpPr>
          <p:cNvPr id="160" name="Google Shape;629;p10">
            <a:extLst>
              <a:ext uri="{FF2B5EF4-FFF2-40B4-BE49-F238E27FC236}">
                <a16:creationId xmlns:a16="http://schemas.microsoft.com/office/drawing/2014/main" id="{1A390972-6704-BB41-BC42-79BD75038EDD}"/>
              </a:ext>
            </a:extLst>
          </p:cNvPr>
          <p:cNvSpPr/>
          <p:nvPr/>
        </p:nvSpPr>
        <p:spPr>
          <a:xfrm>
            <a:off x="3300247" y="3081406"/>
            <a:ext cx="253200" cy="264600"/>
          </a:xfrm>
          <a:prstGeom prst="star5">
            <a:avLst>
              <a:gd name="adj" fmla="val 19098"/>
              <a:gd name="hf" fmla="val 105146"/>
              <a:gd name="vf" fmla="val 110557"/>
            </a:avLst>
          </a:prstGeom>
          <a:solidFill>
            <a:schemeClr val="dk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dirty="0">
              <a:solidFill>
                <a:srgbClr val="FFFFFF"/>
              </a:solidFill>
              <a:latin typeface="Calibri"/>
              <a:ea typeface="Calibri"/>
              <a:cs typeface="Calibri"/>
              <a:sym typeface="Calibri"/>
            </a:endParaRPr>
          </a:p>
        </p:txBody>
      </p:sp>
      <p:sp>
        <p:nvSpPr>
          <p:cNvPr id="161" name="Google Shape;629;p10">
            <a:extLst>
              <a:ext uri="{FF2B5EF4-FFF2-40B4-BE49-F238E27FC236}">
                <a16:creationId xmlns:a16="http://schemas.microsoft.com/office/drawing/2014/main" id="{33F945CB-1B9A-7647-913C-CD348BB2F022}"/>
              </a:ext>
            </a:extLst>
          </p:cNvPr>
          <p:cNvSpPr/>
          <p:nvPr/>
        </p:nvSpPr>
        <p:spPr>
          <a:xfrm>
            <a:off x="2871000" y="4002600"/>
            <a:ext cx="253200" cy="264600"/>
          </a:xfrm>
          <a:prstGeom prst="star5">
            <a:avLst>
              <a:gd name="adj" fmla="val 19098"/>
              <a:gd name="hf" fmla="val 105146"/>
              <a:gd name="vf" fmla="val 110557"/>
            </a:avLst>
          </a:prstGeom>
          <a:solidFill>
            <a:schemeClr val="dk2"/>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581319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2718537" y="1057941"/>
            <a:ext cx="3753119" cy="326015"/>
          </a:xfrm>
        </p:spPr>
        <p:txBody>
          <a:bodyPr/>
          <a:lstStyle/>
          <a:p>
            <a:pPr marL="0" indent="6350"/>
            <a:r>
              <a:rPr lang="en-US" dirty="0"/>
              <a:t>Traditional vs. Outcomes-Based Contracting</a:t>
            </a:r>
          </a:p>
        </p:txBody>
      </p:sp>
      <p:sp>
        <p:nvSpPr>
          <p:cNvPr id="5" name="Title 4"/>
          <p:cNvSpPr>
            <a:spLocks noGrp="1"/>
          </p:cNvSpPr>
          <p:nvPr>
            <p:ph type="title"/>
          </p:nvPr>
        </p:nvSpPr>
        <p:spPr>
          <a:xfrm>
            <a:off x="608075" y="228600"/>
            <a:ext cx="7926325" cy="789708"/>
          </a:xfrm>
        </p:spPr>
        <p:txBody>
          <a:bodyPr/>
          <a:lstStyle/>
          <a:p>
            <a:r>
              <a:rPr lang="en-US" dirty="0">
                <a:latin typeface="Calibri Light" panose="020F0302020204030204" pitchFamily="34" charset="0"/>
              </a:rPr>
              <a:t>Outcomes-oriented contracting offers a range of </a:t>
            </a:r>
            <a:r>
              <a:rPr lang="en-US" dirty="0"/>
              <a:t>benefits to workforce boards, service providers, job-seekers, and employers</a:t>
            </a:r>
            <a:endParaRPr lang="en-US" dirty="0">
              <a:latin typeface="Calibri Light" panose="020F0302020204030204" pitchFamily="34" charset="0"/>
            </a:endParaRPr>
          </a:p>
        </p:txBody>
      </p:sp>
      <p:sp>
        <p:nvSpPr>
          <p:cNvPr id="6" name="Date Placeholder 5"/>
          <p:cNvSpPr>
            <a:spLocks noGrp="1"/>
          </p:cNvSpPr>
          <p:nvPr>
            <p:ph type="dt" idx="10"/>
          </p:nvPr>
        </p:nvSpPr>
        <p:spPr/>
        <p:txBody>
          <a:bodyPr/>
          <a:lstStyle/>
          <a:p>
            <a:fld id="{24360573-F87C-4E5A-BB82-2AD00F5368F9}" type="datetime1">
              <a:rPr lang="en-US" smtClean="0"/>
              <a:t>2/21/20</a:t>
            </a:fld>
            <a:endParaRPr lang="en-US" dirty="0"/>
          </a:p>
        </p:txBody>
      </p:sp>
      <p:sp>
        <p:nvSpPr>
          <p:cNvPr id="13" name="Google Shape;479;p24"/>
          <p:cNvSpPr txBox="1">
            <a:spLocks/>
          </p:cNvSpPr>
          <p:nvPr/>
        </p:nvSpPr>
        <p:spPr>
          <a:xfrm>
            <a:off x="7229475" y="6146800"/>
            <a:ext cx="889000" cy="47307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900" b="0" i="0" u="none" strike="noStrike" cap="none">
                <a:solidFill>
                  <a:srgbClr val="98989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dirty="0"/>
          </a:p>
        </p:txBody>
      </p:sp>
      <p:sp>
        <p:nvSpPr>
          <p:cNvPr id="14" name="Google Shape;480;p24"/>
          <p:cNvSpPr txBox="1">
            <a:spLocks/>
          </p:cNvSpPr>
          <p:nvPr/>
        </p:nvSpPr>
        <p:spPr>
          <a:xfrm>
            <a:off x="8140700" y="6146800"/>
            <a:ext cx="374650" cy="47307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900" b="0" i="0" u="none" strike="noStrike" cap="none">
                <a:solidFill>
                  <a:srgbClr val="989899"/>
                </a:solidFill>
                <a:latin typeface="Calibri"/>
                <a:ea typeface="Calibri"/>
                <a:cs typeface="Calibri"/>
                <a:sym typeface="Calibri"/>
              </a:defRPr>
            </a:lvl9pPr>
          </a:lstStyle>
          <a:p>
            <a:fld id="{00000000-1234-1234-1234-123412341234}" type="slidenum">
              <a:rPr lang="en-US" smtClean="0"/>
              <a:pPr/>
              <a:t>6</a:t>
            </a:fld>
            <a:endParaRPr lang="en-US" dirty="0"/>
          </a:p>
        </p:txBody>
      </p:sp>
      <p:sp>
        <p:nvSpPr>
          <p:cNvPr id="15" name="Google Shape;481;p24"/>
          <p:cNvSpPr/>
          <p:nvPr/>
        </p:nvSpPr>
        <p:spPr>
          <a:xfrm>
            <a:off x="4691798" y="1869627"/>
            <a:ext cx="3842602" cy="4150173"/>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400" dirty="0">
              <a:solidFill>
                <a:schemeClr val="accent2"/>
              </a:solidFill>
              <a:latin typeface="Calibri"/>
              <a:ea typeface="Calibri"/>
              <a:cs typeface="Calibri"/>
              <a:sym typeface="Calibri"/>
            </a:endParaRPr>
          </a:p>
        </p:txBody>
      </p:sp>
      <p:sp>
        <p:nvSpPr>
          <p:cNvPr id="16" name="Google Shape;482;p24"/>
          <p:cNvSpPr/>
          <p:nvPr/>
        </p:nvSpPr>
        <p:spPr>
          <a:xfrm>
            <a:off x="3107913" y="1956409"/>
            <a:ext cx="513793" cy="405689"/>
          </a:xfrm>
          <a:prstGeom prst="rightArrow">
            <a:avLst>
              <a:gd name="adj1" fmla="val 50000"/>
              <a:gd name="adj2" fmla="val 50000"/>
            </a:avLst>
          </a:prstGeom>
          <a:solidFill>
            <a:srgbClr val="FBFBFC"/>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200" i="1" dirty="0">
              <a:solidFill>
                <a:schemeClr val="lt1"/>
              </a:solidFill>
              <a:latin typeface="Calibri"/>
              <a:ea typeface="Calibri"/>
              <a:cs typeface="Calibri"/>
              <a:sym typeface="Calibri"/>
            </a:endParaRPr>
          </a:p>
        </p:txBody>
      </p:sp>
      <p:sp>
        <p:nvSpPr>
          <p:cNvPr id="17" name="Google Shape;483;p24"/>
          <p:cNvSpPr/>
          <p:nvPr/>
        </p:nvSpPr>
        <p:spPr>
          <a:xfrm>
            <a:off x="5131301" y="1933555"/>
            <a:ext cx="513793" cy="405689"/>
          </a:xfrm>
          <a:prstGeom prst="rightArrow">
            <a:avLst>
              <a:gd name="adj1" fmla="val 50000"/>
              <a:gd name="adj2" fmla="val 50000"/>
            </a:avLst>
          </a:prstGeom>
          <a:solidFill>
            <a:srgbClr val="FBFBFC"/>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200" i="1" dirty="0">
              <a:solidFill>
                <a:schemeClr val="accent2"/>
              </a:solidFill>
              <a:latin typeface="Calibri"/>
              <a:ea typeface="Calibri"/>
              <a:cs typeface="Calibri"/>
              <a:sym typeface="Calibri"/>
            </a:endParaRPr>
          </a:p>
        </p:txBody>
      </p:sp>
      <p:sp>
        <p:nvSpPr>
          <p:cNvPr id="18" name="Google Shape;484;p24"/>
          <p:cNvSpPr/>
          <p:nvPr/>
        </p:nvSpPr>
        <p:spPr>
          <a:xfrm>
            <a:off x="631942" y="1869627"/>
            <a:ext cx="3877790" cy="4150173"/>
          </a:xfrm>
          <a:prstGeom prst="rect">
            <a:avLst/>
          </a:prstGeom>
          <a:solidFill>
            <a:schemeClr val="lt1"/>
          </a:solidFill>
          <a:ln w="25400" cap="flat" cmpd="sng">
            <a:solidFill>
              <a:schemeClr val="dk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endParaRPr sz="14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400" dirty="0">
              <a:solidFill>
                <a:schemeClr val="dk1"/>
              </a:solidFill>
              <a:latin typeface="Calibri"/>
              <a:ea typeface="Calibri"/>
              <a:cs typeface="Calibri"/>
              <a:sym typeface="Calibri"/>
            </a:endParaRPr>
          </a:p>
          <a:p>
            <a:pPr marL="0" marR="0" lvl="0" indent="0" algn="ctr" rtl="0">
              <a:spcBef>
                <a:spcPts val="0"/>
              </a:spcBef>
              <a:spcAft>
                <a:spcPts val="0"/>
              </a:spcAft>
              <a:buNone/>
            </a:pPr>
            <a:endParaRPr sz="1400" dirty="0">
              <a:solidFill>
                <a:schemeClr val="dk1"/>
              </a:solidFill>
              <a:latin typeface="Calibri"/>
              <a:ea typeface="Calibri"/>
              <a:cs typeface="Calibri"/>
              <a:sym typeface="Calibri"/>
            </a:endParaRPr>
          </a:p>
        </p:txBody>
      </p:sp>
      <p:sp>
        <p:nvSpPr>
          <p:cNvPr id="19" name="Google Shape;485;p24"/>
          <p:cNvSpPr txBox="1"/>
          <p:nvPr/>
        </p:nvSpPr>
        <p:spPr>
          <a:xfrm>
            <a:off x="650390" y="1902864"/>
            <a:ext cx="3815212" cy="338554"/>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600" b="1" dirty="0">
                <a:solidFill>
                  <a:schemeClr val="dk1"/>
                </a:solidFill>
                <a:latin typeface="Calibri"/>
                <a:ea typeface="Calibri"/>
                <a:cs typeface="Calibri"/>
                <a:sym typeface="Calibri"/>
              </a:rPr>
              <a:t>Periodic Enrollment</a:t>
            </a:r>
            <a:endParaRPr sz="1600" b="1" dirty="0">
              <a:solidFill>
                <a:schemeClr val="dk1"/>
              </a:solidFill>
              <a:latin typeface="Calibri"/>
              <a:ea typeface="Calibri"/>
              <a:cs typeface="Calibri"/>
              <a:sym typeface="Calibri"/>
            </a:endParaRPr>
          </a:p>
        </p:txBody>
      </p:sp>
      <p:sp>
        <p:nvSpPr>
          <p:cNvPr id="20" name="Google Shape;486;p24"/>
          <p:cNvSpPr txBox="1"/>
          <p:nvPr/>
        </p:nvSpPr>
        <p:spPr>
          <a:xfrm>
            <a:off x="4730284" y="3931179"/>
            <a:ext cx="3340100" cy="41222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600" b="1" dirty="0">
                <a:solidFill>
                  <a:schemeClr val="dk1"/>
                </a:solidFill>
                <a:latin typeface="Calibri"/>
                <a:ea typeface="Calibri"/>
                <a:cs typeface="Calibri"/>
                <a:sym typeface="Calibri"/>
              </a:rPr>
              <a:t>Outcomes Tracking &amp; Data Sharing</a:t>
            </a:r>
            <a:endParaRPr dirty="0"/>
          </a:p>
        </p:txBody>
      </p:sp>
      <p:sp>
        <p:nvSpPr>
          <p:cNvPr id="21" name="Google Shape;487;p24"/>
          <p:cNvSpPr txBox="1"/>
          <p:nvPr/>
        </p:nvSpPr>
        <p:spPr>
          <a:xfrm>
            <a:off x="4730284" y="4953000"/>
            <a:ext cx="3320706" cy="338554"/>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600" b="1" dirty="0">
                <a:solidFill>
                  <a:schemeClr val="dk1"/>
                </a:solidFill>
                <a:latin typeface="Calibri"/>
                <a:ea typeface="Calibri"/>
                <a:cs typeface="Calibri"/>
                <a:sym typeface="Calibri"/>
              </a:rPr>
              <a:t>Financial and Nonfinancial Incentives</a:t>
            </a:r>
            <a:endParaRPr dirty="0"/>
          </a:p>
        </p:txBody>
      </p:sp>
      <p:sp>
        <p:nvSpPr>
          <p:cNvPr id="22" name="Google Shape;488;p24"/>
          <p:cNvSpPr txBox="1"/>
          <p:nvPr/>
        </p:nvSpPr>
        <p:spPr>
          <a:xfrm>
            <a:off x="4730284" y="1902864"/>
            <a:ext cx="3752630" cy="338554"/>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600" b="1" dirty="0">
                <a:solidFill>
                  <a:schemeClr val="dk1"/>
                </a:solidFill>
                <a:latin typeface="Calibri"/>
                <a:ea typeface="Calibri"/>
                <a:cs typeface="Calibri"/>
                <a:sym typeface="Calibri"/>
              </a:rPr>
              <a:t>Coordination and Outreach</a:t>
            </a:r>
            <a:endParaRPr sz="1600" b="1" dirty="0">
              <a:solidFill>
                <a:schemeClr val="dk1"/>
              </a:solidFill>
              <a:latin typeface="Calibri"/>
              <a:ea typeface="Calibri"/>
              <a:cs typeface="Calibri"/>
              <a:sym typeface="Calibri"/>
            </a:endParaRPr>
          </a:p>
        </p:txBody>
      </p:sp>
      <p:sp>
        <p:nvSpPr>
          <p:cNvPr id="23" name="Google Shape;489;p24"/>
          <p:cNvSpPr txBox="1"/>
          <p:nvPr/>
        </p:nvSpPr>
        <p:spPr>
          <a:xfrm>
            <a:off x="650390" y="3931179"/>
            <a:ext cx="2519308" cy="338554"/>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600" b="1" dirty="0">
                <a:solidFill>
                  <a:schemeClr val="dk1"/>
                </a:solidFill>
                <a:latin typeface="Calibri"/>
                <a:ea typeface="Calibri"/>
                <a:cs typeface="Calibri"/>
                <a:sym typeface="Calibri"/>
              </a:rPr>
              <a:t>Ad Hoc Data Gathering</a:t>
            </a:r>
            <a:endParaRPr sz="1600" b="1" dirty="0">
              <a:solidFill>
                <a:schemeClr val="dk1"/>
              </a:solidFill>
              <a:latin typeface="Calibri"/>
              <a:ea typeface="Calibri"/>
              <a:cs typeface="Calibri"/>
              <a:sym typeface="Calibri"/>
            </a:endParaRPr>
          </a:p>
        </p:txBody>
      </p:sp>
      <p:sp>
        <p:nvSpPr>
          <p:cNvPr id="24" name="Google Shape;490;p24"/>
          <p:cNvSpPr txBox="1"/>
          <p:nvPr/>
        </p:nvSpPr>
        <p:spPr>
          <a:xfrm>
            <a:off x="650390" y="4953000"/>
            <a:ext cx="2860930" cy="338554"/>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600" b="1" dirty="0">
                <a:solidFill>
                  <a:schemeClr val="dk1"/>
                </a:solidFill>
                <a:latin typeface="Calibri"/>
                <a:ea typeface="Calibri"/>
                <a:cs typeface="Calibri"/>
                <a:sym typeface="Calibri"/>
              </a:rPr>
              <a:t>Cost Reimbursement</a:t>
            </a:r>
            <a:endParaRPr sz="1600" b="1" dirty="0">
              <a:solidFill>
                <a:schemeClr val="dk1"/>
              </a:solidFill>
              <a:latin typeface="Calibri"/>
              <a:ea typeface="Calibri"/>
              <a:cs typeface="Calibri"/>
              <a:sym typeface="Calibri"/>
            </a:endParaRPr>
          </a:p>
        </p:txBody>
      </p:sp>
      <p:sp>
        <p:nvSpPr>
          <p:cNvPr id="26" name="Google Shape;492;p24"/>
          <p:cNvSpPr/>
          <p:nvPr/>
        </p:nvSpPr>
        <p:spPr>
          <a:xfrm>
            <a:off x="1541730" y="2240246"/>
            <a:ext cx="2954070" cy="696543"/>
          </a:xfrm>
          <a:prstGeom prst="rect">
            <a:avLst/>
          </a:prstGeom>
          <a:noFill/>
          <a:ln>
            <a:noFill/>
          </a:ln>
        </p:spPr>
        <p:txBody>
          <a:bodyPr spcFirstLastPara="1" wrap="square" lIns="91425" tIns="45700" rIns="91425" bIns="45700" anchor="t" anchorCtr="0">
            <a:noAutofit/>
          </a:bodyPr>
          <a:lstStyle/>
          <a:p>
            <a:pPr marL="91440" marR="0" lvl="0" indent="0" algn="l" rtl="0">
              <a:spcBef>
                <a:spcPts val="0"/>
              </a:spcBef>
              <a:spcAft>
                <a:spcPts val="0"/>
              </a:spcAft>
              <a:buNone/>
            </a:pPr>
            <a:r>
              <a:rPr lang="en-US" sz="1400" dirty="0">
                <a:solidFill>
                  <a:schemeClr val="dk1"/>
                </a:solidFill>
                <a:latin typeface="Calibri"/>
                <a:sym typeface="Calibri"/>
              </a:rPr>
              <a:t>Providers serve clients who walk in the door</a:t>
            </a:r>
            <a:endParaRPr sz="1400" dirty="0"/>
          </a:p>
        </p:txBody>
      </p:sp>
      <p:sp>
        <p:nvSpPr>
          <p:cNvPr id="27" name="Google Shape;493;p24"/>
          <p:cNvSpPr/>
          <p:nvPr/>
        </p:nvSpPr>
        <p:spPr>
          <a:xfrm>
            <a:off x="5588638" y="2177307"/>
            <a:ext cx="2932762" cy="642732"/>
          </a:xfrm>
          <a:prstGeom prst="rect">
            <a:avLst/>
          </a:prstGeom>
          <a:noFill/>
          <a:ln>
            <a:noFill/>
          </a:ln>
        </p:spPr>
        <p:txBody>
          <a:bodyPr spcFirstLastPara="1" wrap="square" lIns="91425" tIns="45700" rIns="91425" bIns="45700" anchor="t" anchorCtr="0">
            <a:noAutofit/>
          </a:bodyPr>
          <a:lstStyle/>
          <a:p>
            <a:pPr marL="91440" marR="0" lvl="0" indent="0" algn="l" rtl="0">
              <a:spcBef>
                <a:spcPts val="0"/>
              </a:spcBef>
              <a:spcAft>
                <a:spcPts val="0"/>
              </a:spcAft>
              <a:buNone/>
            </a:pPr>
            <a:r>
              <a:rPr lang="en-US" sz="1400" dirty="0">
                <a:solidFill>
                  <a:schemeClr val="dk1"/>
                </a:solidFill>
                <a:latin typeface="Calibri"/>
                <a:sym typeface="Calibri"/>
              </a:rPr>
              <a:t>Partners use data to coordinate proactive recruitment and referrals of specific, underserved populations</a:t>
            </a:r>
            <a:endParaRPr sz="1400" dirty="0"/>
          </a:p>
        </p:txBody>
      </p:sp>
      <p:sp>
        <p:nvSpPr>
          <p:cNvPr id="28" name="Google Shape;494;p24"/>
          <p:cNvSpPr/>
          <p:nvPr/>
        </p:nvSpPr>
        <p:spPr>
          <a:xfrm>
            <a:off x="1540056" y="4261089"/>
            <a:ext cx="2969676" cy="696543"/>
          </a:xfrm>
          <a:prstGeom prst="rect">
            <a:avLst/>
          </a:prstGeom>
          <a:noFill/>
          <a:ln>
            <a:noFill/>
          </a:ln>
        </p:spPr>
        <p:txBody>
          <a:bodyPr spcFirstLastPara="1" wrap="square" lIns="91425" tIns="45700" rIns="91425" bIns="45700" anchor="t" anchorCtr="0">
            <a:noAutofit/>
          </a:bodyPr>
          <a:lstStyle/>
          <a:p>
            <a:pPr marL="91440" marR="0" lvl="0" indent="0" algn="l" rtl="0">
              <a:spcBef>
                <a:spcPts val="0"/>
              </a:spcBef>
              <a:spcAft>
                <a:spcPts val="0"/>
              </a:spcAft>
              <a:buNone/>
            </a:pPr>
            <a:r>
              <a:rPr lang="en-US" sz="1400" dirty="0">
                <a:solidFill>
                  <a:schemeClr val="dk1"/>
                </a:solidFill>
                <a:latin typeface="Calibri"/>
                <a:sym typeface="Calibri"/>
              </a:rPr>
              <a:t>Minimal, self-reported data is tracked at the beginning and end of services</a:t>
            </a:r>
            <a:endParaRPr sz="1400" dirty="0"/>
          </a:p>
        </p:txBody>
      </p:sp>
      <p:sp>
        <p:nvSpPr>
          <p:cNvPr id="29" name="Google Shape;495;p24"/>
          <p:cNvSpPr/>
          <p:nvPr/>
        </p:nvSpPr>
        <p:spPr>
          <a:xfrm>
            <a:off x="5580774" y="4246945"/>
            <a:ext cx="2953626" cy="705518"/>
          </a:xfrm>
          <a:prstGeom prst="rect">
            <a:avLst/>
          </a:prstGeom>
          <a:noFill/>
          <a:ln>
            <a:noFill/>
          </a:ln>
        </p:spPr>
        <p:txBody>
          <a:bodyPr spcFirstLastPara="1" wrap="square" lIns="91425" tIns="45700" rIns="91425" bIns="45700" anchor="t" anchorCtr="0">
            <a:noAutofit/>
          </a:bodyPr>
          <a:lstStyle/>
          <a:p>
            <a:pPr marL="91440" marR="0" lvl="0" indent="0" algn="l" rtl="0">
              <a:spcBef>
                <a:spcPts val="0"/>
              </a:spcBef>
              <a:spcAft>
                <a:spcPts val="0"/>
              </a:spcAft>
              <a:buNone/>
            </a:pPr>
            <a:r>
              <a:rPr lang="en-US" sz="1400" dirty="0">
                <a:solidFill>
                  <a:schemeClr val="dk1"/>
                </a:solidFill>
                <a:latin typeface="Calibri"/>
                <a:ea typeface="Calibri"/>
                <a:cs typeface="Calibri"/>
                <a:sym typeface="Calibri"/>
              </a:rPr>
              <a:t>Education and employment outcomes are tracked in real time and data is shared across agencies</a:t>
            </a:r>
            <a:endParaRPr sz="1400" b="1" dirty="0">
              <a:solidFill>
                <a:schemeClr val="dk1"/>
              </a:solidFill>
              <a:latin typeface="Calibri"/>
              <a:ea typeface="Calibri"/>
              <a:cs typeface="Calibri"/>
              <a:sym typeface="Calibri"/>
            </a:endParaRPr>
          </a:p>
        </p:txBody>
      </p:sp>
      <p:sp>
        <p:nvSpPr>
          <p:cNvPr id="30" name="Google Shape;496;p24"/>
          <p:cNvSpPr/>
          <p:nvPr/>
        </p:nvSpPr>
        <p:spPr>
          <a:xfrm>
            <a:off x="5580774" y="5260467"/>
            <a:ext cx="2953626" cy="705518"/>
          </a:xfrm>
          <a:prstGeom prst="rect">
            <a:avLst/>
          </a:prstGeom>
          <a:noFill/>
          <a:ln>
            <a:noFill/>
          </a:ln>
        </p:spPr>
        <p:txBody>
          <a:bodyPr spcFirstLastPara="1" wrap="square" lIns="91425" tIns="45700" rIns="91425" bIns="45700" anchor="t" anchorCtr="0">
            <a:noAutofit/>
          </a:bodyPr>
          <a:lstStyle/>
          <a:p>
            <a:pPr marL="91440" marR="0" lvl="0" indent="0" algn="l" rtl="0">
              <a:spcBef>
                <a:spcPts val="0"/>
              </a:spcBef>
              <a:spcAft>
                <a:spcPts val="0"/>
              </a:spcAft>
              <a:buNone/>
            </a:pPr>
            <a:r>
              <a:rPr lang="en-US" sz="1400" dirty="0">
                <a:solidFill>
                  <a:schemeClr val="dk1"/>
                </a:solidFill>
                <a:latin typeface="Calibri"/>
                <a:ea typeface="Calibri"/>
                <a:cs typeface="Calibri"/>
                <a:sym typeface="Calibri"/>
              </a:rPr>
              <a:t>Providers earn financial and/or nonfinancial benefits for measurable results</a:t>
            </a:r>
            <a:endParaRPr sz="1400" dirty="0"/>
          </a:p>
          <a:p>
            <a:pPr marL="91440" marR="0" lvl="0" indent="0" algn="l" rtl="0">
              <a:spcBef>
                <a:spcPts val="0"/>
              </a:spcBef>
              <a:spcAft>
                <a:spcPts val="0"/>
              </a:spcAft>
              <a:buNone/>
            </a:pPr>
            <a:endParaRPr sz="1400" dirty="0">
              <a:solidFill>
                <a:schemeClr val="dk1"/>
              </a:solidFill>
              <a:latin typeface="Calibri"/>
              <a:ea typeface="Calibri"/>
              <a:cs typeface="Calibri"/>
              <a:sym typeface="Calibri"/>
            </a:endParaRPr>
          </a:p>
        </p:txBody>
      </p:sp>
      <p:sp>
        <p:nvSpPr>
          <p:cNvPr id="31" name="Google Shape;497;p24"/>
          <p:cNvSpPr/>
          <p:nvPr/>
        </p:nvSpPr>
        <p:spPr>
          <a:xfrm>
            <a:off x="1536529" y="5293356"/>
            <a:ext cx="2959271" cy="696543"/>
          </a:xfrm>
          <a:prstGeom prst="rect">
            <a:avLst/>
          </a:prstGeom>
          <a:noFill/>
          <a:ln>
            <a:noFill/>
          </a:ln>
        </p:spPr>
        <p:txBody>
          <a:bodyPr spcFirstLastPara="1" wrap="square" lIns="91425" tIns="45700" rIns="91425" bIns="45700" anchor="t" anchorCtr="0">
            <a:noAutofit/>
          </a:bodyPr>
          <a:lstStyle/>
          <a:p>
            <a:pPr marL="91440" marR="0" lvl="0" indent="0" algn="l" rtl="0">
              <a:spcBef>
                <a:spcPts val="0"/>
              </a:spcBef>
              <a:spcAft>
                <a:spcPts val="0"/>
              </a:spcAft>
              <a:buNone/>
            </a:pPr>
            <a:r>
              <a:rPr lang="en-US" sz="1400" dirty="0">
                <a:solidFill>
                  <a:schemeClr val="dk1"/>
                </a:solidFill>
                <a:latin typeface="Calibri"/>
                <a:sym typeface="Calibri"/>
              </a:rPr>
              <a:t>Providers are reimbursed for time and materials</a:t>
            </a:r>
            <a:endParaRPr sz="1400" dirty="0"/>
          </a:p>
        </p:txBody>
      </p:sp>
      <p:sp>
        <p:nvSpPr>
          <p:cNvPr id="34" name="Google Shape;500;p24"/>
          <p:cNvSpPr txBox="1"/>
          <p:nvPr/>
        </p:nvSpPr>
        <p:spPr>
          <a:xfrm>
            <a:off x="627370" y="1538417"/>
            <a:ext cx="3886934" cy="338554"/>
          </a:xfrm>
          <a:prstGeom prst="rect">
            <a:avLst/>
          </a:prstGeom>
          <a:solidFill>
            <a:schemeClr val="accent1"/>
          </a:solidFill>
          <a:ln w="19050"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1600"/>
              <a:buFont typeface="Arial"/>
              <a:buNone/>
            </a:pPr>
            <a:r>
              <a:rPr lang="en-US" sz="1600" b="1" dirty="0">
                <a:solidFill>
                  <a:schemeClr val="lt1"/>
                </a:solidFill>
                <a:latin typeface="Calibri"/>
                <a:ea typeface="Calibri"/>
                <a:cs typeface="Calibri"/>
                <a:sym typeface="Calibri"/>
              </a:rPr>
              <a:t>Traditional Contracting</a:t>
            </a:r>
            <a:endParaRPr dirty="0"/>
          </a:p>
        </p:txBody>
      </p:sp>
      <p:sp>
        <p:nvSpPr>
          <p:cNvPr id="35" name="Google Shape;501;p24"/>
          <p:cNvSpPr txBox="1"/>
          <p:nvPr/>
        </p:nvSpPr>
        <p:spPr>
          <a:xfrm>
            <a:off x="4687226" y="1538417"/>
            <a:ext cx="3847174" cy="338554"/>
          </a:xfrm>
          <a:prstGeom prst="rect">
            <a:avLst/>
          </a:prstGeom>
          <a:solidFill>
            <a:schemeClr val="accent2"/>
          </a:solidFill>
          <a:ln w="19050" cap="flat" cmpd="sng">
            <a:solidFill>
              <a:schemeClr val="accent2"/>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1600"/>
              <a:buFont typeface="Arial"/>
              <a:buNone/>
            </a:pPr>
            <a:r>
              <a:rPr lang="en-US" sz="1600" b="1" dirty="0">
                <a:solidFill>
                  <a:schemeClr val="lt1"/>
                </a:solidFill>
                <a:latin typeface="Calibri"/>
                <a:ea typeface="Calibri"/>
                <a:cs typeface="Calibri"/>
                <a:sym typeface="Calibri"/>
              </a:rPr>
              <a:t>Outcomes-Based Contracting</a:t>
            </a:r>
            <a:endParaRPr dirty="0"/>
          </a:p>
        </p:txBody>
      </p:sp>
      <p:sp>
        <p:nvSpPr>
          <p:cNvPr id="36" name="Google Shape;502;p24"/>
          <p:cNvSpPr txBox="1">
            <a:spLocks/>
          </p:cNvSpPr>
          <p:nvPr/>
        </p:nvSpPr>
        <p:spPr>
          <a:xfrm>
            <a:off x="2143125" y="6146800"/>
            <a:ext cx="5064125" cy="47307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SzPts val="1400"/>
              <a:buFont typeface="Arial"/>
              <a:buNone/>
              <a:defRPr sz="900" b="0" i="0" u="none" strike="noStrike" cap="none">
                <a:solidFill>
                  <a:srgbClr val="98989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algn="l"/>
            <a:r>
              <a:rPr lang="en-US" dirty="0"/>
              <a:t>www.thirdsectorcap.org            	 © THIRD SECTOR CAPITAL PARTNERS, INC.</a:t>
            </a:r>
          </a:p>
        </p:txBody>
      </p:sp>
      <p:sp>
        <p:nvSpPr>
          <p:cNvPr id="37" name="Google Shape;503;p24"/>
          <p:cNvSpPr/>
          <p:nvPr/>
        </p:nvSpPr>
        <p:spPr>
          <a:xfrm>
            <a:off x="4999673" y="4339959"/>
            <a:ext cx="489256" cy="485977"/>
          </a:xfrm>
          <a:custGeom>
            <a:avLst/>
            <a:gdLst/>
            <a:ahLst/>
            <a:cxnLst/>
            <a:rect l="l" t="t" r="r" b="b"/>
            <a:pathLst>
              <a:path w="3406" h="3406" extrusionOk="0">
                <a:moveTo>
                  <a:pt x="1339" y="516"/>
                </a:moveTo>
                <a:lnTo>
                  <a:pt x="1251" y="535"/>
                </a:lnTo>
                <a:lnTo>
                  <a:pt x="1164" y="559"/>
                </a:lnTo>
                <a:lnTo>
                  <a:pt x="1080" y="589"/>
                </a:lnTo>
                <a:lnTo>
                  <a:pt x="999" y="625"/>
                </a:lnTo>
                <a:lnTo>
                  <a:pt x="920" y="665"/>
                </a:lnTo>
                <a:lnTo>
                  <a:pt x="845" y="711"/>
                </a:lnTo>
                <a:lnTo>
                  <a:pt x="772" y="760"/>
                </a:lnTo>
                <a:lnTo>
                  <a:pt x="704" y="815"/>
                </a:lnTo>
                <a:lnTo>
                  <a:pt x="639" y="874"/>
                </a:lnTo>
                <a:lnTo>
                  <a:pt x="578" y="937"/>
                </a:lnTo>
                <a:lnTo>
                  <a:pt x="523" y="1004"/>
                </a:lnTo>
                <a:lnTo>
                  <a:pt x="470" y="1074"/>
                </a:lnTo>
                <a:lnTo>
                  <a:pt x="422" y="1147"/>
                </a:lnTo>
                <a:lnTo>
                  <a:pt x="379" y="1225"/>
                </a:lnTo>
                <a:lnTo>
                  <a:pt x="342" y="1304"/>
                </a:lnTo>
                <a:lnTo>
                  <a:pt x="309" y="1387"/>
                </a:lnTo>
                <a:lnTo>
                  <a:pt x="282" y="1473"/>
                </a:lnTo>
                <a:lnTo>
                  <a:pt x="260" y="1561"/>
                </a:lnTo>
                <a:lnTo>
                  <a:pt x="245" y="1650"/>
                </a:lnTo>
                <a:lnTo>
                  <a:pt x="235" y="1741"/>
                </a:lnTo>
                <a:lnTo>
                  <a:pt x="232" y="1835"/>
                </a:lnTo>
                <a:lnTo>
                  <a:pt x="235" y="1926"/>
                </a:lnTo>
                <a:lnTo>
                  <a:pt x="244" y="2016"/>
                </a:lnTo>
                <a:lnTo>
                  <a:pt x="259" y="2105"/>
                </a:lnTo>
                <a:lnTo>
                  <a:pt x="280" y="2190"/>
                </a:lnTo>
                <a:lnTo>
                  <a:pt x="306" y="2274"/>
                </a:lnTo>
                <a:lnTo>
                  <a:pt x="338" y="2356"/>
                </a:lnTo>
                <a:lnTo>
                  <a:pt x="374" y="2434"/>
                </a:lnTo>
                <a:lnTo>
                  <a:pt x="415" y="2511"/>
                </a:lnTo>
                <a:lnTo>
                  <a:pt x="461" y="2583"/>
                </a:lnTo>
                <a:lnTo>
                  <a:pt x="511" y="2653"/>
                </a:lnTo>
                <a:lnTo>
                  <a:pt x="566" y="2719"/>
                </a:lnTo>
                <a:lnTo>
                  <a:pt x="625" y="2781"/>
                </a:lnTo>
                <a:lnTo>
                  <a:pt x="687" y="2840"/>
                </a:lnTo>
                <a:lnTo>
                  <a:pt x="753" y="2895"/>
                </a:lnTo>
                <a:lnTo>
                  <a:pt x="823" y="2945"/>
                </a:lnTo>
                <a:lnTo>
                  <a:pt x="895" y="2991"/>
                </a:lnTo>
                <a:lnTo>
                  <a:pt x="972" y="3032"/>
                </a:lnTo>
                <a:lnTo>
                  <a:pt x="1050" y="3068"/>
                </a:lnTo>
                <a:lnTo>
                  <a:pt x="1132" y="3100"/>
                </a:lnTo>
                <a:lnTo>
                  <a:pt x="1216" y="3126"/>
                </a:lnTo>
                <a:lnTo>
                  <a:pt x="1301" y="3147"/>
                </a:lnTo>
                <a:lnTo>
                  <a:pt x="1390" y="3162"/>
                </a:lnTo>
                <a:lnTo>
                  <a:pt x="1480" y="3171"/>
                </a:lnTo>
                <a:lnTo>
                  <a:pt x="1571" y="3174"/>
                </a:lnTo>
                <a:lnTo>
                  <a:pt x="1665" y="3171"/>
                </a:lnTo>
                <a:lnTo>
                  <a:pt x="1756" y="3161"/>
                </a:lnTo>
                <a:lnTo>
                  <a:pt x="1845" y="3146"/>
                </a:lnTo>
                <a:lnTo>
                  <a:pt x="1933" y="3124"/>
                </a:lnTo>
                <a:lnTo>
                  <a:pt x="2019" y="3097"/>
                </a:lnTo>
                <a:lnTo>
                  <a:pt x="2102" y="3064"/>
                </a:lnTo>
                <a:lnTo>
                  <a:pt x="2181" y="3027"/>
                </a:lnTo>
                <a:lnTo>
                  <a:pt x="2259" y="2984"/>
                </a:lnTo>
                <a:lnTo>
                  <a:pt x="2332" y="2936"/>
                </a:lnTo>
                <a:lnTo>
                  <a:pt x="2402" y="2883"/>
                </a:lnTo>
                <a:lnTo>
                  <a:pt x="2469" y="2828"/>
                </a:lnTo>
                <a:lnTo>
                  <a:pt x="2532" y="2767"/>
                </a:lnTo>
                <a:lnTo>
                  <a:pt x="2591" y="2702"/>
                </a:lnTo>
                <a:lnTo>
                  <a:pt x="2646" y="2634"/>
                </a:lnTo>
                <a:lnTo>
                  <a:pt x="2695" y="2561"/>
                </a:lnTo>
                <a:lnTo>
                  <a:pt x="2741" y="2486"/>
                </a:lnTo>
                <a:lnTo>
                  <a:pt x="2781" y="2407"/>
                </a:lnTo>
                <a:lnTo>
                  <a:pt x="2817" y="2326"/>
                </a:lnTo>
                <a:lnTo>
                  <a:pt x="2847" y="2242"/>
                </a:lnTo>
                <a:lnTo>
                  <a:pt x="2871" y="2155"/>
                </a:lnTo>
                <a:lnTo>
                  <a:pt x="2890" y="2067"/>
                </a:lnTo>
                <a:lnTo>
                  <a:pt x="1339" y="2067"/>
                </a:lnTo>
                <a:lnTo>
                  <a:pt x="1339" y="516"/>
                </a:lnTo>
                <a:close/>
                <a:moveTo>
                  <a:pt x="1571" y="263"/>
                </a:moveTo>
                <a:lnTo>
                  <a:pt x="1571" y="1835"/>
                </a:lnTo>
                <a:lnTo>
                  <a:pt x="3143" y="1835"/>
                </a:lnTo>
                <a:lnTo>
                  <a:pt x="3139" y="1934"/>
                </a:lnTo>
                <a:lnTo>
                  <a:pt x="3130" y="2032"/>
                </a:lnTo>
                <a:lnTo>
                  <a:pt x="3115" y="2127"/>
                </a:lnTo>
                <a:lnTo>
                  <a:pt x="3094" y="2221"/>
                </a:lnTo>
                <a:lnTo>
                  <a:pt x="3068" y="2313"/>
                </a:lnTo>
                <a:lnTo>
                  <a:pt x="3036" y="2403"/>
                </a:lnTo>
                <a:lnTo>
                  <a:pt x="3000" y="2490"/>
                </a:lnTo>
                <a:lnTo>
                  <a:pt x="2958" y="2574"/>
                </a:lnTo>
                <a:lnTo>
                  <a:pt x="2911" y="2654"/>
                </a:lnTo>
                <a:lnTo>
                  <a:pt x="2861" y="2733"/>
                </a:lnTo>
                <a:lnTo>
                  <a:pt x="2805" y="2807"/>
                </a:lnTo>
                <a:lnTo>
                  <a:pt x="2746" y="2878"/>
                </a:lnTo>
                <a:lnTo>
                  <a:pt x="2682" y="2945"/>
                </a:lnTo>
                <a:lnTo>
                  <a:pt x="2615" y="3009"/>
                </a:lnTo>
                <a:lnTo>
                  <a:pt x="2544" y="3069"/>
                </a:lnTo>
                <a:lnTo>
                  <a:pt x="2468" y="3124"/>
                </a:lnTo>
                <a:lnTo>
                  <a:pt x="2391" y="3176"/>
                </a:lnTo>
                <a:lnTo>
                  <a:pt x="2309" y="3222"/>
                </a:lnTo>
                <a:lnTo>
                  <a:pt x="2226" y="3263"/>
                </a:lnTo>
                <a:lnTo>
                  <a:pt x="2139" y="3301"/>
                </a:lnTo>
                <a:lnTo>
                  <a:pt x="2050" y="3332"/>
                </a:lnTo>
                <a:lnTo>
                  <a:pt x="1958" y="3358"/>
                </a:lnTo>
                <a:lnTo>
                  <a:pt x="1864" y="3379"/>
                </a:lnTo>
                <a:lnTo>
                  <a:pt x="1768" y="3394"/>
                </a:lnTo>
                <a:lnTo>
                  <a:pt x="1670" y="3403"/>
                </a:lnTo>
                <a:lnTo>
                  <a:pt x="1571" y="3406"/>
                </a:lnTo>
                <a:lnTo>
                  <a:pt x="1472" y="3403"/>
                </a:lnTo>
                <a:lnTo>
                  <a:pt x="1374" y="3394"/>
                </a:lnTo>
                <a:lnTo>
                  <a:pt x="1279" y="3379"/>
                </a:lnTo>
                <a:lnTo>
                  <a:pt x="1185" y="3358"/>
                </a:lnTo>
                <a:lnTo>
                  <a:pt x="1093" y="3332"/>
                </a:lnTo>
                <a:lnTo>
                  <a:pt x="1003" y="3301"/>
                </a:lnTo>
                <a:lnTo>
                  <a:pt x="916" y="3263"/>
                </a:lnTo>
                <a:lnTo>
                  <a:pt x="832" y="3222"/>
                </a:lnTo>
                <a:lnTo>
                  <a:pt x="752" y="3176"/>
                </a:lnTo>
                <a:lnTo>
                  <a:pt x="673" y="3124"/>
                </a:lnTo>
                <a:lnTo>
                  <a:pt x="599" y="3069"/>
                </a:lnTo>
                <a:lnTo>
                  <a:pt x="528" y="3009"/>
                </a:lnTo>
                <a:lnTo>
                  <a:pt x="461" y="2945"/>
                </a:lnTo>
                <a:lnTo>
                  <a:pt x="397" y="2878"/>
                </a:lnTo>
                <a:lnTo>
                  <a:pt x="337" y="2807"/>
                </a:lnTo>
                <a:lnTo>
                  <a:pt x="282" y="2733"/>
                </a:lnTo>
                <a:lnTo>
                  <a:pt x="230" y="2654"/>
                </a:lnTo>
                <a:lnTo>
                  <a:pt x="184" y="2574"/>
                </a:lnTo>
                <a:lnTo>
                  <a:pt x="143" y="2490"/>
                </a:lnTo>
                <a:lnTo>
                  <a:pt x="105" y="2403"/>
                </a:lnTo>
                <a:lnTo>
                  <a:pt x="74" y="2313"/>
                </a:lnTo>
                <a:lnTo>
                  <a:pt x="48" y="2221"/>
                </a:lnTo>
                <a:lnTo>
                  <a:pt x="27" y="2127"/>
                </a:lnTo>
                <a:lnTo>
                  <a:pt x="12" y="2032"/>
                </a:lnTo>
                <a:lnTo>
                  <a:pt x="3" y="1934"/>
                </a:lnTo>
                <a:lnTo>
                  <a:pt x="0" y="1835"/>
                </a:lnTo>
                <a:lnTo>
                  <a:pt x="3" y="1736"/>
                </a:lnTo>
                <a:lnTo>
                  <a:pt x="12" y="1638"/>
                </a:lnTo>
                <a:lnTo>
                  <a:pt x="27" y="1542"/>
                </a:lnTo>
                <a:lnTo>
                  <a:pt x="48" y="1448"/>
                </a:lnTo>
                <a:lnTo>
                  <a:pt x="74" y="1356"/>
                </a:lnTo>
                <a:lnTo>
                  <a:pt x="105" y="1267"/>
                </a:lnTo>
                <a:lnTo>
                  <a:pt x="143" y="1180"/>
                </a:lnTo>
                <a:lnTo>
                  <a:pt x="184" y="1097"/>
                </a:lnTo>
                <a:lnTo>
                  <a:pt x="230" y="1015"/>
                </a:lnTo>
                <a:lnTo>
                  <a:pt x="282" y="938"/>
                </a:lnTo>
                <a:lnTo>
                  <a:pt x="337" y="862"/>
                </a:lnTo>
                <a:lnTo>
                  <a:pt x="397" y="791"/>
                </a:lnTo>
                <a:lnTo>
                  <a:pt x="461" y="724"/>
                </a:lnTo>
                <a:lnTo>
                  <a:pt x="528" y="660"/>
                </a:lnTo>
                <a:lnTo>
                  <a:pt x="599" y="601"/>
                </a:lnTo>
                <a:lnTo>
                  <a:pt x="673" y="545"/>
                </a:lnTo>
                <a:lnTo>
                  <a:pt x="752" y="495"/>
                </a:lnTo>
                <a:lnTo>
                  <a:pt x="832" y="448"/>
                </a:lnTo>
                <a:lnTo>
                  <a:pt x="916" y="406"/>
                </a:lnTo>
                <a:lnTo>
                  <a:pt x="1003" y="370"/>
                </a:lnTo>
                <a:lnTo>
                  <a:pt x="1093" y="338"/>
                </a:lnTo>
                <a:lnTo>
                  <a:pt x="1185" y="312"/>
                </a:lnTo>
                <a:lnTo>
                  <a:pt x="1279" y="291"/>
                </a:lnTo>
                <a:lnTo>
                  <a:pt x="1374" y="276"/>
                </a:lnTo>
                <a:lnTo>
                  <a:pt x="1472" y="267"/>
                </a:lnTo>
                <a:lnTo>
                  <a:pt x="1571" y="263"/>
                </a:lnTo>
                <a:close/>
                <a:moveTo>
                  <a:pt x="1835" y="0"/>
                </a:moveTo>
                <a:lnTo>
                  <a:pt x="1934" y="3"/>
                </a:lnTo>
                <a:lnTo>
                  <a:pt x="2032" y="12"/>
                </a:lnTo>
                <a:lnTo>
                  <a:pt x="2128" y="27"/>
                </a:lnTo>
                <a:lnTo>
                  <a:pt x="2221" y="48"/>
                </a:lnTo>
                <a:lnTo>
                  <a:pt x="2313" y="74"/>
                </a:lnTo>
                <a:lnTo>
                  <a:pt x="2403" y="105"/>
                </a:lnTo>
                <a:lnTo>
                  <a:pt x="2490" y="143"/>
                </a:lnTo>
                <a:lnTo>
                  <a:pt x="2574" y="184"/>
                </a:lnTo>
                <a:lnTo>
                  <a:pt x="2655" y="230"/>
                </a:lnTo>
                <a:lnTo>
                  <a:pt x="2733" y="281"/>
                </a:lnTo>
                <a:lnTo>
                  <a:pt x="2807" y="337"/>
                </a:lnTo>
                <a:lnTo>
                  <a:pt x="2878" y="397"/>
                </a:lnTo>
                <a:lnTo>
                  <a:pt x="2946" y="460"/>
                </a:lnTo>
                <a:lnTo>
                  <a:pt x="3009" y="528"/>
                </a:lnTo>
                <a:lnTo>
                  <a:pt x="3069" y="599"/>
                </a:lnTo>
                <a:lnTo>
                  <a:pt x="3125" y="673"/>
                </a:lnTo>
                <a:lnTo>
                  <a:pt x="3176" y="751"/>
                </a:lnTo>
                <a:lnTo>
                  <a:pt x="3222" y="832"/>
                </a:lnTo>
                <a:lnTo>
                  <a:pt x="3263" y="916"/>
                </a:lnTo>
                <a:lnTo>
                  <a:pt x="3301" y="1003"/>
                </a:lnTo>
                <a:lnTo>
                  <a:pt x="3332" y="1093"/>
                </a:lnTo>
                <a:lnTo>
                  <a:pt x="3358" y="1185"/>
                </a:lnTo>
                <a:lnTo>
                  <a:pt x="3379" y="1278"/>
                </a:lnTo>
                <a:lnTo>
                  <a:pt x="3394" y="1374"/>
                </a:lnTo>
                <a:lnTo>
                  <a:pt x="3403" y="1472"/>
                </a:lnTo>
                <a:lnTo>
                  <a:pt x="3406" y="1571"/>
                </a:lnTo>
                <a:lnTo>
                  <a:pt x="1835" y="1571"/>
                </a:lnTo>
                <a:lnTo>
                  <a:pt x="1835" y="0"/>
                </a:lnTo>
                <a:close/>
              </a:path>
            </a:pathLst>
          </a:custGeom>
          <a:solidFill>
            <a:schemeClr val="accent2"/>
          </a:solidFill>
          <a:ln>
            <a:noFill/>
          </a:ln>
        </p:spPr>
        <p:txBody>
          <a:bodyPr spcFirstLastPara="1" wrap="square" lIns="68750" tIns="34375" rIns="68750" bIns="34375" anchor="t" anchorCtr="0">
            <a:noAutofit/>
          </a:bodyPr>
          <a:lstStyle/>
          <a:p>
            <a:pPr marL="0" marR="0" lvl="0" indent="0" algn="l" rtl="0">
              <a:spcBef>
                <a:spcPts val="0"/>
              </a:spcBef>
              <a:spcAft>
                <a:spcPts val="0"/>
              </a:spcAft>
              <a:buNone/>
            </a:pPr>
            <a:endParaRPr sz="1353" dirty="0">
              <a:solidFill>
                <a:srgbClr val="000000"/>
              </a:solidFill>
              <a:latin typeface="Calibri"/>
              <a:ea typeface="Calibri"/>
              <a:cs typeface="Calibri"/>
              <a:sym typeface="Calibri"/>
            </a:endParaRPr>
          </a:p>
        </p:txBody>
      </p:sp>
      <p:sp>
        <p:nvSpPr>
          <p:cNvPr id="38" name="Google Shape;504;p24"/>
          <p:cNvSpPr/>
          <p:nvPr/>
        </p:nvSpPr>
        <p:spPr>
          <a:xfrm>
            <a:off x="4988893" y="5345188"/>
            <a:ext cx="510815" cy="495252"/>
          </a:xfrm>
          <a:custGeom>
            <a:avLst/>
            <a:gdLst/>
            <a:ahLst/>
            <a:cxnLst/>
            <a:rect l="l" t="t" r="r" b="b"/>
            <a:pathLst>
              <a:path w="138" h="137" extrusionOk="0">
                <a:moveTo>
                  <a:pt x="64" y="59"/>
                </a:moveTo>
                <a:cubicBezTo>
                  <a:pt x="64" y="60"/>
                  <a:pt x="65" y="61"/>
                  <a:pt x="68" y="62"/>
                </a:cubicBezTo>
                <a:cubicBezTo>
                  <a:pt x="68" y="56"/>
                  <a:pt x="68" y="56"/>
                  <a:pt x="68" y="56"/>
                </a:cubicBezTo>
                <a:cubicBezTo>
                  <a:pt x="66" y="56"/>
                  <a:pt x="64" y="57"/>
                  <a:pt x="64" y="59"/>
                </a:cubicBezTo>
                <a:close/>
                <a:moveTo>
                  <a:pt x="71" y="73"/>
                </a:moveTo>
                <a:cubicBezTo>
                  <a:pt x="71" y="80"/>
                  <a:pt x="71" y="80"/>
                  <a:pt x="71" y="80"/>
                </a:cubicBezTo>
                <a:cubicBezTo>
                  <a:pt x="73" y="79"/>
                  <a:pt x="75" y="79"/>
                  <a:pt x="75" y="76"/>
                </a:cubicBezTo>
                <a:cubicBezTo>
                  <a:pt x="75" y="75"/>
                  <a:pt x="74" y="74"/>
                  <a:pt x="71" y="73"/>
                </a:cubicBezTo>
                <a:close/>
                <a:moveTo>
                  <a:pt x="104" y="68"/>
                </a:moveTo>
                <a:cubicBezTo>
                  <a:pt x="104" y="49"/>
                  <a:pt x="88" y="34"/>
                  <a:pt x="69" y="34"/>
                </a:cubicBezTo>
                <a:cubicBezTo>
                  <a:pt x="50" y="34"/>
                  <a:pt x="35" y="49"/>
                  <a:pt x="35" y="68"/>
                </a:cubicBezTo>
                <a:cubicBezTo>
                  <a:pt x="35" y="88"/>
                  <a:pt x="50" y="103"/>
                  <a:pt x="69" y="103"/>
                </a:cubicBezTo>
                <a:cubicBezTo>
                  <a:pt x="88" y="103"/>
                  <a:pt x="104" y="88"/>
                  <a:pt x="104" y="68"/>
                </a:cubicBezTo>
                <a:close/>
                <a:moveTo>
                  <a:pt x="71" y="88"/>
                </a:moveTo>
                <a:cubicBezTo>
                  <a:pt x="71" y="94"/>
                  <a:pt x="71" y="94"/>
                  <a:pt x="71" y="94"/>
                </a:cubicBezTo>
                <a:cubicBezTo>
                  <a:pt x="68" y="94"/>
                  <a:pt x="68" y="94"/>
                  <a:pt x="68" y="94"/>
                </a:cubicBezTo>
                <a:cubicBezTo>
                  <a:pt x="68" y="88"/>
                  <a:pt x="68" y="88"/>
                  <a:pt x="68" y="88"/>
                </a:cubicBezTo>
                <a:cubicBezTo>
                  <a:pt x="56" y="88"/>
                  <a:pt x="52" y="82"/>
                  <a:pt x="52" y="74"/>
                </a:cubicBezTo>
                <a:cubicBezTo>
                  <a:pt x="63" y="74"/>
                  <a:pt x="63" y="74"/>
                  <a:pt x="63" y="74"/>
                </a:cubicBezTo>
                <a:cubicBezTo>
                  <a:pt x="63" y="76"/>
                  <a:pt x="64" y="79"/>
                  <a:pt x="68" y="80"/>
                </a:cubicBezTo>
                <a:cubicBezTo>
                  <a:pt x="68" y="72"/>
                  <a:pt x="68" y="72"/>
                  <a:pt x="68" y="72"/>
                </a:cubicBezTo>
                <a:cubicBezTo>
                  <a:pt x="66" y="72"/>
                  <a:pt x="65" y="71"/>
                  <a:pt x="63" y="71"/>
                </a:cubicBezTo>
                <a:cubicBezTo>
                  <a:pt x="57" y="69"/>
                  <a:pt x="53" y="67"/>
                  <a:pt x="53" y="60"/>
                </a:cubicBezTo>
                <a:cubicBezTo>
                  <a:pt x="53" y="51"/>
                  <a:pt x="61" y="48"/>
                  <a:pt x="68" y="48"/>
                </a:cubicBezTo>
                <a:cubicBezTo>
                  <a:pt x="68" y="43"/>
                  <a:pt x="68" y="43"/>
                  <a:pt x="68" y="43"/>
                </a:cubicBezTo>
                <a:cubicBezTo>
                  <a:pt x="71" y="43"/>
                  <a:pt x="71" y="43"/>
                  <a:pt x="71" y="43"/>
                </a:cubicBezTo>
                <a:cubicBezTo>
                  <a:pt x="71" y="48"/>
                  <a:pt x="71" y="48"/>
                  <a:pt x="71" y="48"/>
                </a:cubicBezTo>
                <a:cubicBezTo>
                  <a:pt x="78" y="48"/>
                  <a:pt x="85" y="51"/>
                  <a:pt x="85" y="60"/>
                </a:cubicBezTo>
                <a:cubicBezTo>
                  <a:pt x="75" y="60"/>
                  <a:pt x="75" y="60"/>
                  <a:pt x="75" y="60"/>
                </a:cubicBezTo>
                <a:cubicBezTo>
                  <a:pt x="74" y="57"/>
                  <a:pt x="74" y="57"/>
                  <a:pt x="71" y="56"/>
                </a:cubicBezTo>
                <a:cubicBezTo>
                  <a:pt x="71" y="62"/>
                  <a:pt x="71" y="62"/>
                  <a:pt x="71" y="62"/>
                </a:cubicBezTo>
                <a:cubicBezTo>
                  <a:pt x="85" y="65"/>
                  <a:pt x="87" y="70"/>
                  <a:pt x="87" y="76"/>
                </a:cubicBezTo>
                <a:cubicBezTo>
                  <a:pt x="87" y="82"/>
                  <a:pt x="82" y="88"/>
                  <a:pt x="71" y="88"/>
                </a:cubicBezTo>
                <a:close/>
                <a:moveTo>
                  <a:pt x="38" y="29"/>
                </a:moveTo>
                <a:cubicBezTo>
                  <a:pt x="39" y="34"/>
                  <a:pt x="39" y="34"/>
                  <a:pt x="39" y="34"/>
                </a:cubicBezTo>
                <a:cubicBezTo>
                  <a:pt x="56" y="11"/>
                  <a:pt x="56" y="11"/>
                  <a:pt x="56" y="11"/>
                </a:cubicBezTo>
                <a:cubicBezTo>
                  <a:pt x="29" y="5"/>
                  <a:pt x="29" y="5"/>
                  <a:pt x="29" y="5"/>
                </a:cubicBezTo>
                <a:cubicBezTo>
                  <a:pt x="30" y="9"/>
                  <a:pt x="30" y="9"/>
                  <a:pt x="30" y="9"/>
                </a:cubicBezTo>
                <a:cubicBezTo>
                  <a:pt x="15" y="20"/>
                  <a:pt x="4" y="35"/>
                  <a:pt x="0" y="54"/>
                </a:cubicBezTo>
                <a:cubicBezTo>
                  <a:pt x="21" y="54"/>
                  <a:pt x="21" y="54"/>
                  <a:pt x="21" y="54"/>
                </a:cubicBezTo>
                <a:cubicBezTo>
                  <a:pt x="24" y="44"/>
                  <a:pt x="30" y="36"/>
                  <a:pt x="38" y="29"/>
                </a:cubicBezTo>
                <a:close/>
                <a:moveTo>
                  <a:pt x="117" y="54"/>
                </a:moveTo>
                <a:cubicBezTo>
                  <a:pt x="138" y="54"/>
                  <a:pt x="138" y="54"/>
                  <a:pt x="138" y="54"/>
                </a:cubicBezTo>
                <a:cubicBezTo>
                  <a:pt x="133" y="28"/>
                  <a:pt x="113" y="7"/>
                  <a:pt x="88" y="0"/>
                </a:cubicBezTo>
                <a:cubicBezTo>
                  <a:pt x="88" y="22"/>
                  <a:pt x="88" y="22"/>
                  <a:pt x="88" y="22"/>
                </a:cubicBezTo>
                <a:cubicBezTo>
                  <a:pt x="102" y="27"/>
                  <a:pt x="113" y="39"/>
                  <a:pt x="117" y="54"/>
                </a:cubicBezTo>
                <a:close/>
                <a:moveTo>
                  <a:pt x="21" y="82"/>
                </a:moveTo>
                <a:cubicBezTo>
                  <a:pt x="0" y="82"/>
                  <a:pt x="0" y="82"/>
                  <a:pt x="0" y="82"/>
                </a:cubicBezTo>
                <a:cubicBezTo>
                  <a:pt x="6" y="110"/>
                  <a:pt x="28" y="131"/>
                  <a:pt x="55" y="137"/>
                </a:cubicBezTo>
                <a:cubicBezTo>
                  <a:pt x="55" y="116"/>
                  <a:pt x="55" y="116"/>
                  <a:pt x="55" y="116"/>
                </a:cubicBezTo>
                <a:cubicBezTo>
                  <a:pt x="39" y="111"/>
                  <a:pt x="26" y="98"/>
                  <a:pt x="21" y="82"/>
                </a:cubicBezTo>
                <a:close/>
                <a:moveTo>
                  <a:pt x="117" y="82"/>
                </a:moveTo>
                <a:cubicBezTo>
                  <a:pt x="112" y="98"/>
                  <a:pt x="99" y="111"/>
                  <a:pt x="83" y="116"/>
                </a:cubicBezTo>
                <a:cubicBezTo>
                  <a:pt x="83" y="137"/>
                  <a:pt x="83" y="137"/>
                  <a:pt x="83" y="137"/>
                </a:cubicBezTo>
                <a:cubicBezTo>
                  <a:pt x="111" y="131"/>
                  <a:pt x="132" y="110"/>
                  <a:pt x="138" y="82"/>
                </a:cubicBezTo>
                <a:lnTo>
                  <a:pt x="117" y="8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40" name="Google Shape;507;p24"/>
          <p:cNvPicPr preferRelativeResize="0"/>
          <p:nvPr/>
        </p:nvPicPr>
        <p:blipFill rotWithShape="1">
          <a:blip r:embed="rId3">
            <a:alphaModFix/>
          </a:blip>
          <a:srcRect/>
          <a:stretch/>
        </p:blipFill>
        <p:spPr>
          <a:xfrm>
            <a:off x="807061" y="5144847"/>
            <a:ext cx="770437" cy="804364"/>
          </a:xfrm>
          <a:prstGeom prst="rect">
            <a:avLst/>
          </a:prstGeom>
          <a:noFill/>
          <a:ln>
            <a:noFill/>
          </a:ln>
        </p:spPr>
      </p:pic>
      <p:sp>
        <p:nvSpPr>
          <p:cNvPr id="41" name="Google Shape;486;p24"/>
          <p:cNvSpPr txBox="1"/>
          <p:nvPr/>
        </p:nvSpPr>
        <p:spPr>
          <a:xfrm>
            <a:off x="4730284" y="2895600"/>
            <a:ext cx="3340100" cy="412221"/>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600" b="1" dirty="0">
                <a:solidFill>
                  <a:schemeClr val="dk1"/>
                </a:solidFill>
                <a:latin typeface="Calibri"/>
                <a:ea typeface="Calibri"/>
                <a:cs typeface="Calibri"/>
                <a:sym typeface="Calibri"/>
              </a:rPr>
              <a:t>Flexibility to Customize Services</a:t>
            </a:r>
            <a:endParaRPr dirty="0"/>
          </a:p>
        </p:txBody>
      </p:sp>
      <p:sp>
        <p:nvSpPr>
          <p:cNvPr id="42" name="Google Shape;489;p24"/>
          <p:cNvSpPr txBox="1"/>
          <p:nvPr/>
        </p:nvSpPr>
        <p:spPr>
          <a:xfrm>
            <a:off x="650390" y="2895600"/>
            <a:ext cx="2519308" cy="338554"/>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US" sz="1600" b="1" dirty="0">
                <a:solidFill>
                  <a:schemeClr val="dk1"/>
                </a:solidFill>
                <a:latin typeface="Calibri"/>
                <a:ea typeface="Calibri"/>
                <a:cs typeface="Calibri"/>
                <a:sym typeface="Calibri"/>
              </a:rPr>
              <a:t>Prescriptive Services</a:t>
            </a:r>
            <a:endParaRPr sz="1600" b="1" dirty="0">
              <a:solidFill>
                <a:schemeClr val="dk1"/>
              </a:solidFill>
              <a:latin typeface="Calibri"/>
              <a:ea typeface="Calibri"/>
              <a:cs typeface="Calibri"/>
              <a:sym typeface="Calibri"/>
            </a:endParaRPr>
          </a:p>
        </p:txBody>
      </p:sp>
      <p:sp>
        <p:nvSpPr>
          <p:cNvPr id="44" name="Google Shape;494;p24"/>
          <p:cNvSpPr/>
          <p:nvPr/>
        </p:nvSpPr>
        <p:spPr>
          <a:xfrm>
            <a:off x="1540056" y="3180682"/>
            <a:ext cx="2969676" cy="696543"/>
          </a:xfrm>
          <a:prstGeom prst="rect">
            <a:avLst/>
          </a:prstGeom>
          <a:noFill/>
          <a:ln>
            <a:noFill/>
          </a:ln>
        </p:spPr>
        <p:txBody>
          <a:bodyPr spcFirstLastPara="1" wrap="square" lIns="91425" tIns="45700" rIns="91425" bIns="45700" anchor="t" anchorCtr="0">
            <a:noAutofit/>
          </a:bodyPr>
          <a:lstStyle/>
          <a:p>
            <a:pPr marL="91440" marR="0" lvl="0" indent="0" algn="l" rtl="0">
              <a:spcBef>
                <a:spcPts val="0"/>
              </a:spcBef>
              <a:spcAft>
                <a:spcPts val="0"/>
              </a:spcAft>
              <a:buNone/>
            </a:pPr>
            <a:r>
              <a:rPr lang="en-US" sz="1400" dirty="0">
                <a:solidFill>
                  <a:schemeClr val="dk1"/>
                </a:solidFill>
                <a:latin typeface="Calibri"/>
                <a:sym typeface="Calibri"/>
              </a:rPr>
              <a:t>Providers funded for delivering specific, prescribed service components</a:t>
            </a:r>
            <a:endParaRPr sz="1400" dirty="0"/>
          </a:p>
        </p:txBody>
      </p:sp>
      <p:sp>
        <p:nvSpPr>
          <p:cNvPr id="45" name="Google Shape;495;p24"/>
          <p:cNvSpPr/>
          <p:nvPr/>
        </p:nvSpPr>
        <p:spPr>
          <a:xfrm>
            <a:off x="5580774" y="3180682"/>
            <a:ext cx="2931284" cy="705518"/>
          </a:xfrm>
          <a:prstGeom prst="rect">
            <a:avLst/>
          </a:prstGeom>
          <a:noFill/>
          <a:ln>
            <a:noFill/>
          </a:ln>
        </p:spPr>
        <p:txBody>
          <a:bodyPr spcFirstLastPara="1" wrap="square" lIns="91425" tIns="45700" rIns="91425" bIns="45700" anchor="t" anchorCtr="0">
            <a:noAutofit/>
          </a:bodyPr>
          <a:lstStyle/>
          <a:p>
            <a:pPr marL="91440" marR="0" lvl="0" indent="0" algn="l" rtl="0">
              <a:spcBef>
                <a:spcPts val="0"/>
              </a:spcBef>
              <a:spcAft>
                <a:spcPts val="0"/>
              </a:spcAft>
              <a:buNone/>
            </a:pPr>
            <a:r>
              <a:rPr lang="en-US" sz="1400" dirty="0">
                <a:solidFill>
                  <a:schemeClr val="dk1"/>
                </a:solidFill>
                <a:latin typeface="Calibri"/>
                <a:ea typeface="Calibri"/>
                <a:cs typeface="Calibri"/>
                <a:sym typeface="Calibri"/>
              </a:rPr>
              <a:t>Providers have flexibility to adapt evidence-informed services to local context and client needs</a:t>
            </a:r>
            <a:endParaRPr sz="1400" b="1" dirty="0">
              <a:solidFill>
                <a:schemeClr val="dk1"/>
              </a:solidFill>
              <a:latin typeface="Calibri"/>
              <a:ea typeface="Calibri"/>
              <a:cs typeface="Calibri"/>
              <a:sym typeface="Calibri"/>
            </a:endParaRPr>
          </a:p>
        </p:txBody>
      </p:sp>
      <p:grpSp>
        <p:nvGrpSpPr>
          <p:cNvPr id="4" name="Group 3">
            <a:extLst>
              <a:ext uri="{FF2B5EF4-FFF2-40B4-BE49-F238E27FC236}">
                <a16:creationId xmlns:a16="http://schemas.microsoft.com/office/drawing/2014/main" id="{0BD4255F-7F21-E744-A006-5EFFC24DDE5A}"/>
              </a:ext>
            </a:extLst>
          </p:cNvPr>
          <p:cNvGrpSpPr/>
          <p:nvPr/>
        </p:nvGrpSpPr>
        <p:grpSpPr>
          <a:xfrm>
            <a:off x="4862022" y="2196132"/>
            <a:ext cx="772425" cy="577352"/>
            <a:chOff x="4722097" y="2207882"/>
            <a:chExt cx="931616" cy="685868"/>
          </a:xfrm>
        </p:grpSpPr>
        <p:grpSp>
          <p:nvGrpSpPr>
            <p:cNvPr id="2" name="Group 1">
              <a:extLst>
                <a:ext uri="{FF2B5EF4-FFF2-40B4-BE49-F238E27FC236}">
                  <a16:creationId xmlns:a16="http://schemas.microsoft.com/office/drawing/2014/main" id="{1C92EEF4-8099-D444-A045-814C3F4978C6}"/>
                </a:ext>
              </a:extLst>
            </p:cNvPr>
            <p:cNvGrpSpPr/>
            <p:nvPr/>
          </p:nvGrpSpPr>
          <p:grpSpPr>
            <a:xfrm>
              <a:off x="4722097" y="2207882"/>
              <a:ext cx="931616" cy="685868"/>
              <a:chOff x="4722097" y="2207882"/>
              <a:chExt cx="931616" cy="685868"/>
            </a:xfrm>
          </p:grpSpPr>
          <p:pic>
            <p:nvPicPr>
              <p:cNvPr id="48" name="Picture 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9525" y="2207882"/>
                <a:ext cx="404188" cy="404188"/>
              </a:xfrm>
              <a:prstGeom prst="rect">
                <a:avLst/>
              </a:prstGeom>
            </p:spPr>
          </p:pic>
          <p:pic>
            <p:nvPicPr>
              <p:cNvPr id="49" name="Picture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9525" y="2489562"/>
                <a:ext cx="404188" cy="404188"/>
              </a:xfrm>
              <a:prstGeom prst="rect">
                <a:avLst/>
              </a:prstGeom>
            </p:spPr>
          </p:pic>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097" y="2207882"/>
                <a:ext cx="404188" cy="404188"/>
              </a:xfrm>
              <a:prstGeom prst="rect">
                <a:avLst/>
              </a:prstGeom>
            </p:spPr>
          </p:pic>
          <p:pic>
            <p:nvPicPr>
              <p:cNvPr id="51" name="Picture 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097" y="2489562"/>
                <a:ext cx="404188" cy="404188"/>
              </a:xfrm>
              <a:prstGeom prst="rect">
                <a:avLst/>
              </a:prstGeom>
            </p:spPr>
          </p:pic>
        </p:grpSp>
        <p:pic>
          <p:nvPicPr>
            <p:cNvPr id="52" name="Picture 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0273" y="2317064"/>
              <a:ext cx="457200" cy="457200"/>
            </a:xfrm>
            <a:prstGeom prst="rect">
              <a:avLst/>
            </a:prstGeom>
          </p:spPr>
        </p:pic>
      </p:grpSp>
      <p:grpSp>
        <p:nvGrpSpPr>
          <p:cNvPr id="9" name="Group 8">
            <a:extLst>
              <a:ext uri="{FF2B5EF4-FFF2-40B4-BE49-F238E27FC236}">
                <a16:creationId xmlns:a16="http://schemas.microsoft.com/office/drawing/2014/main" id="{CB2B24CC-37C3-BE4F-9F28-07A8AFF33E9F}"/>
              </a:ext>
            </a:extLst>
          </p:cNvPr>
          <p:cNvGrpSpPr/>
          <p:nvPr/>
        </p:nvGrpSpPr>
        <p:grpSpPr>
          <a:xfrm>
            <a:off x="866433" y="2240246"/>
            <a:ext cx="626521" cy="548869"/>
            <a:chOff x="821093" y="2269126"/>
            <a:chExt cx="712837" cy="616332"/>
          </a:xfrm>
        </p:grpSpPr>
        <p:pic>
          <p:nvPicPr>
            <p:cNvPr id="53" name="Picture 52"/>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21093" y="2316398"/>
              <a:ext cx="166088" cy="389999"/>
            </a:xfrm>
            <a:prstGeom prst="rect">
              <a:avLst/>
            </a:prstGeom>
          </p:spPr>
        </p:pic>
        <p:pic>
          <p:nvPicPr>
            <p:cNvPr id="54" name="Picture 53"/>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108788" y="2495459"/>
              <a:ext cx="166088" cy="389999"/>
            </a:xfrm>
            <a:prstGeom prst="rect">
              <a:avLst/>
            </a:prstGeom>
          </p:spPr>
        </p:pic>
        <p:pic>
          <p:nvPicPr>
            <p:cNvPr id="55" name="Picture 54"/>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367842" y="2269126"/>
              <a:ext cx="166088" cy="389999"/>
            </a:xfrm>
            <a:prstGeom prst="rect">
              <a:avLst/>
            </a:prstGeom>
          </p:spPr>
        </p:pic>
      </p:grpSp>
      <p:pic>
        <p:nvPicPr>
          <p:cNvPr id="56" name="Picture 5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027" y="3184874"/>
            <a:ext cx="701326" cy="701326"/>
          </a:xfrm>
          <a:prstGeom prst="rect">
            <a:avLst/>
          </a:prstGeom>
        </p:spPr>
      </p:pic>
      <p:pic>
        <p:nvPicPr>
          <p:cNvPr id="57" name="Picture 5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743" y="4193533"/>
            <a:ext cx="780035" cy="780035"/>
          </a:xfrm>
          <a:prstGeom prst="rect">
            <a:avLst/>
          </a:prstGeom>
        </p:spPr>
      </p:pic>
      <p:pic>
        <p:nvPicPr>
          <p:cNvPr id="58" name="Picture 5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26141" y="3130922"/>
            <a:ext cx="845789" cy="746218"/>
          </a:xfrm>
          <a:prstGeom prst="rect">
            <a:avLst/>
          </a:prstGeom>
        </p:spPr>
      </p:pic>
      <p:sp>
        <p:nvSpPr>
          <p:cNvPr id="11" name="Slide Number Placeholder 10">
            <a:extLst>
              <a:ext uri="{FF2B5EF4-FFF2-40B4-BE49-F238E27FC236}">
                <a16:creationId xmlns:a16="http://schemas.microsoft.com/office/drawing/2014/main" id="{6A115F97-4610-4A8E-94DB-937B27926F26}"/>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6</a:t>
            </a:fld>
            <a:endParaRPr lang="en-US" dirty="0"/>
          </a:p>
        </p:txBody>
      </p:sp>
    </p:spTree>
    <p:extLst>
      <p:ext uri="{BB962C8B-B14F-4D97-AF65-F5344CB8AC3E}">
        <p14:creationId xmlns:p14="http://schemas.microsoft.com/office/powerpoint/2010/main" val="1134317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ABD7D1-BE40-044C-9575-E185775283E4}"/>
              </a:ext>
            </a:extLst>
          </p:cNvPr>
          <p:cNvSpPr>
            <a:spLocks noGrp="1"/>
          </p:cNvSpPr>
          <p:nvPr>
            <p:ph type="body" sz="quarter" idx="15"/>
          </p:nvPr>
        </p:nvSpPr>
        <p:spPr>
          <a:xfrm>
            <a:off x="2461371" y="1063534"/>
            <a:ext cx="4221285" cy="307777"/>
          </a:xfrm>
        </p:spPr>
        <p:txBody>
          <a:bodyPr/>
          <a:lstStyle/>
          <a:p>
            <a:r>
              <a:rPr lang="en-US" dirty="0"/>
              <a:t>Outcomes Oriented Contracting Concerns – The 4 C’s* </a:t>
            </a:r>
          </a:p>
        </p:txBody>
      </p:sp>
      <p:sp>
        <p:nvSpPr>
          <p:cNvPr id="5" name="Title 4">
            <a:extLst>
              <a:ext uri="{FF2B5EF4-FFF2-40B4-BE49-F238E27FC236}">
                <a16:creationId xmlns:a16="http://schemas.microsoft.com/office/drawing/2014/main" id="{C66BA508-8D20-8B4E-9575-682D9A0E8343}"/>
              </a:ext>
            </a:extLst>
          </p:cNvPr>
          <p:cNvSpPr>
            <a:spLocks noGrp="1"/>
          </p:cNvSpPr>
          <p:nvPr>
            <p:ph type="title"/>
          </p:nvPr>
        </p:nvSpPr>
        <p:spPr>
          <a:xfrm>
            <a:off x="608076" y="228600"/>
            <a:ext cx="7927848" cy="789708"/>
          </a:xfrm>
        </p:spPr>
        <p:txBody>
          <a:bodyPr/>
          <a:lstStyle/>
          <a:p>
            <a:r>
              <a:rPr lang="en-US" dirty="0"/>
              <a:t>There are benefits to outcomes-oriented contracting, but there are also risks involved with taking a rapid, one-size-fits-all approach to contracts</a:t>
            </a:r>
          </a:p>
        </p:txBody>
      </p:sp>
      <p:sp>
        <p:nvSpPr>
          <p:cNvPr id="6" name="Date Placeholder 5">
            <a:extLst>
              <a:ext uri="{FF2B5EF4-FFF2-40B4-BE49-F238E27FC236}">
                <a16:creationId xmlns:a16="http://schemas.microsoft.com/office/drawing/2014/main" id="{3B72354A-CA39-2D4B-A4BF-7C09DB9A949E}"/>
              </a:ext>
            </a:extLst>
          </p:cNvPr>
          <p:cNvSpPr>
            <a:spLocks noGrp="1"/>
          </p:cNvSpPr>
          <p:nvPr>
            <p:ph type="dt" sz="half" idx="20"/>
          </p:nvPr>
        </p:nvSpPr>
        <p:spPr/>
        <p:txBody>
          <a:bodyPr/>
          <a:lstStyle/>
          <a:p>
            <a:pPr>
              <a:defRPr/>
            </a:pPr>
            <a:fld id="{29DAD4C4-B36E-40CA-9A62-5F080C8B1710}" type="datetime1">
              <a:rPr lang="en-US" smtClean="0"/>
              <a:t>2/21/20</a:t>
            </a:fld>
            <a:endParaRPr lang="en-US" dirty="0"/>
          </a:p>
        </p:txBody>
      </p:sp>
      <p:sp>
        <p:nvSpPr>
          <p:cNvPr id="58" name="Rectangle 57">
            <a:extLst>
              <a:ext uri="{FF2B5EF4-FFF2-40B4-BE49-F238E27FC236}">
                <a16:creationId xmlns:a16="http://schemas.microsoft.com/office/drawing/2014/main" id="{5740EE60-0277-6544-890B-F2AD851630D7}"/>
              </a:ext>
            </a:extLst>
          </p:cNvPr>
          <p:cNvSpPr/>
          <p:nvPr/>
        </p:nvSpPr>
        <p:spPr>
          <a:xfrm>
            <a:off x="4675187" y="1752600"/>
            <a:ext cx="2743200" cy="1828800"/>
          </a:xfrm>
          <a:prstGeom prst="rect">
            <a:avLst/>
          </a:prstGeom>
          <a:solidFill>
            <a:schemeClr val="tx2"/>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solidFill>
                  <a:schemeClr val="bg1"/>
                </a:solidFill>
              </a:rPr>
              <a:t>Creaming</a:t>
            </a:r>
          </a:p>
          <a:p>
            <a:pPr algn="ctr"/>
            <a:endParaRPr lang="en-US" sz="2000" b="1" dirty="0">
              <a:solidFill>
                <a:schemeClr val="bg1"/>
              </a:solidFill>
            </a:endParaRPr>
          </a:p>
          <a:p>
            <a:pPr algn="ctr"/>
            <a:endParaRPr lang="en-US" sz="2000" b="1" dirty="0">
              <a:solidFill>
                <a:schemeClr val="bg1"/>
              </a:solidFill>
            </a:endParaRPr>
          </a:p>
        </p:txBody>
      </p:sp>
      <p:sp>
        <p:nvSpPr>
          <p:cNvPr id="59" name="Rectangle 58">
            <a:extLst>
              <a:ext uri="{FF2B5EF4-FFF2-40B4-BE49-F238E27FC236}">
                <a16:creationId xmlns:a16="http://schemas.microsoft.com/office/drawing/2014/main" id="{C736E05A-3F77-0E4B-9761-69CD4D0F0A37}"/>
              </a:ext>
            </a:extLst>
          </p:cNvPr>
          <p:cNvSpPr/>
          <p:nvPr/>
        </p:nvSpPr>
        <p:spPr>
          <a:xfrm>
            <a:off x="1752600" y="3797201"/>
            <a:ext cx="2743200" cy="1828800"/>
          </a:xfrm>
          <a:prstGeom prst="rect">
            <a:avLst/>
          </a:prstGeom>
          <a:solidFill>
            <a:schemeClr val="tx2">
              <a:lumMod val="5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solidFill>
                  <a:schemeClr val="bg1"/>
                </a:solidFill>
              </a:rPr>
              <a:t>Cheating</a:t>
            </a:r>
          </a:p>
          <a:p>
            <a:pPr algn="ctr"/>
            <a:endParaRPr lang="en-US" sz="2000" b="1" dirty="0">
              <a:solidFill>
                <a:schemeClr val="bg1"/>
              </a:solidFill>
            </a:endParaRPr>
          </a:p>
          <a:p>
            <a:pPr algn="ctr"/>
            <a:endParaRPr lang="en-US" sz="2000" b="1" dirty="0">
              <a:solidFill>
                <a:schemeClr val="bg1"/>
              </a:solidFill>
            </a:endParaRPr>
          </a:p>
        </p:txBody>
      </p:sp>
      <p:sp>
        <p:nvSpPr>
          <p:cNvPr id="60" name="Rectangle 59">
            <a:extLst>
              <a:ext uri="{FF2B5EF4-FFF2-40B4-BE49-F238E27FC236}">
                <a16:creationId xmlns:a16="http://schemas.microsoft.com/office/drawing/2014/main" id="{810A103F-9569-3A4F-8FCA-8CF2CAADFAE2}"/>
              </a:ext>
            </a:extLst>
          </p:cNvPr>
          <p:cNvSpPr/>
          <p:nvPr/>
        </p:nvSpPr>
        <p:spPr>
          <a:xfrm>
            <a:off x="4675187" y="3797201"/>
            <a:ext cx="2743200" cy="1828800"/>
          </a:xfrm>
          <a:prstGeom prst="rect">
            <a:avLst/>
          </a:prstGeom>
          <a:solidFill>
            <a:schemeClr val="tx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solidFill>
                  <a:schemeClr val="bg1"/>
                </a:solidFill>
              </a:rPr>
              <a:t>Contracting</a:t>
            </a:r>
          </a:p>
          <a:p>
            <a:pPr algn="ctr"/>
            <a:endParaRPr lang="en-US" sz="2000" b="1" dirty="0">
              <a:solidFill>
                <a:schemeClr val="bg1"/>
              </a:solidFill>
            </a:endParaRPr>
          </a:p>
          <a:p>
            <a:pPr algn="ctr"/>
            <a:endParaRPr lang="en-US" sz="2000" b="1" dirty="0">
              <a:solidFill>
                <a:schemeClr val="bg1"/>
              </a:solidFill>
            </a:endParaRPr>
          </a:p>
        </p:txBody>
      </p:sp>
      <p:grpSp>
        <p:nvGrpSpPr>
          <p:cNvPr id="61" name="Group 60">
            <a:extLst>
              <a:ext uri="{FF2B5EF4-FFF2-40B4-BE49-F238E27FC236}">
                <a16:creationId xmlns:a16="http://schemas.microsoft.com/office/drawing/2014/main" id="{629F8BB4-C836-834F-86EC-5F41CC6958C9}"/>
              </a:ext>
            </a:extLst>
          </p:cNvPr>
          <p:cNvGrpSpPr/>
          <p:nvPr/>
        </p:nvGrpSpPr>
        <p:grpSpPr>
          <a:xfrm>
            <a:off x="1752600" y="1752600"/>
            <a:ext cx="2743200" cy="1828800"/>
            <a:chOff x="1752600" y="1752600"/>
            <a:chExt cx="2743200" cy="1828800"/>
          </a:xfrm>
        </p:grpSpPr>
        <p:sp>
          <p:nvSpPr>
            <p:cNvPr id="57" name="Rectangle 56">
              <a:extLst>
                <a:ext uri="{FF2B5EF4-FFF2-40B4-BE49-F238E27FC236}">
                  <a16:creationId xmlns:a16="http://schemas.microsoft.com/office/drawing/2014/main" id="{D2055359-0458-DC46-A588-FEFDFB9E25B2}"/>
                </a:ext>
              </a:extLst>
            </p:cNvPr>
            <p:cNvSpPr/>
            <p:nvPr/>
          </p:nvSpPr>
          <p:spPr>
            <a:xfrm>
              <a:off x="1752600" y="1752600"/>
              <a:ext cx="2743200" cy="1828800"/>
            </a:xfrm>
            <a:prstGeom prst="rect">
              <a:avLst/>
            </a:prstGeom>
            <a:solidFill>
              <a:schemeClr val="accen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a:solidFill>
                    <a:schemeClr val="bg1"/>
                  </a:solidFill>
                </a:rPr>
                <a:t>Capacity</a:t>
              </a:r>
            </a:p>
            <a:p>
              <a:pPr algn="ctr"/>
              <a:endParaRPr lang="en-US" sz="2000" b="1" dirty="0">
                <a:solidFill>
                  <a:schemeClr val="bg1"/>
                </a:solidFill>
              </a:endParaRPr>
            </a:p>
            <a:p>
              <a:pPr algn="ctr"/>
              <a:endParaRPr lang="en-US" sz="2000" b="1" dirty="0">
                <a:solidFill>
                  <a:schemeClr val="bg1"/>
                </a:solidFill>
              </a:endParaRPr>
            </a:p>
          </p:txBody>
        </p:sp>
        <p:pic>
          <p:nvPicPr>
            <p:cNvPr id="25" name="Graphic 24" descr="Hourglass">
              <a:extLst>
                <a:ext uri="{FF2B5EF4-FFF2-40B4-BE49-F238E27FC236}">
                  <a16:creationId xmlns:a16="http://schemas.microsoft.com/office/drawing/2014/main" id="{BC76FC14-147B-2844-8240-5B28FE8C90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25786" y="2656682"/>
              <a:ext cx="596828" cy="596828"/>
            </a:xfrm>
            <a:prstGeom prst="rect">
              <a:avLst/>
            </a:prstGeom>
          </p:spPr>
        </p:pic>
      </p:grpSp>
      <p:pic>
        <p:nvPicPr>
          <p:cNvPr id="39" name="Graphic 38" descr="Target Audience">
            <a:extLst>
              <a:ext uri="{FF2B5EF4-FFF2-40B4-BE49-F238E27FC236}">
                <a16:creationId xmlns:a16="http://schemas.microsoft.com/office/drawing/2014/main" id="{97A0F7CB-8C32-724D-B737-67568EA4FF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89587" y="2497896"/>
            <a:ext cx="914400" cy="914400"/>
          </a:xfrm>
          <a:prstGeom prst="rect">
            <a:avLst/>
          </a:prstGeom>
        </p:spPr>
      </p:pic>
      <p:pic>
        <p:nvPicPr>
          <p:cNvPr id="45" name="Graphic 44" descr="Gavel">
            <a:extLst>
              <a:ext uri="{FF2B5EF4-FFF2-40B4-BE49-F238E27FC236}">
                <a16:creationId xmlns:a16="http://schemas.microsoft.com/office/drawing/2014/main" id="{924FE25F-2C2E-344D-A734-82E41CD0AC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12720" y="4611980"/>
            <a:ext cx="822960" cy="822960"/>
          </a:xfrm>
          <a:prstGeom prst="rect">
            <a:avLst/>
          </a:prstGeom>
        </p:spPr>
      </p:pic>
      <p:sp>
        <p:nvSpPr>
          <p:cNvPr id="16" name="Text Placeholder 3">
            <a:extLst>
              <a:ext uri="{FF2B5EF4-FFF2-40B4-BE49-F238E27FC236}">
                <a16:creationId xmlns:a16="http://schemas.microsoft.com/office/drawing/2014/main" id="{6645D5DE-5131-6848-9DA3-D1AA3B67C9BB}"/>
              </a:ext>
            </a:extLst>
          </p:cNvPr>
          <p:cNvSpPr>
            <a:spLocks noGrp="1"/>
          </p:cNvSpPr>
          <p:nvPr>
            <p:ph type="body" sz="quarter" idx="19"/>
          </p:nvPr>
        </p:nvSpPr>
        <p:spPr>
          <a:xfrm>
            <a:off x="608076" y="5892800"/>
            <a:ext cx="7927848" cy="215900"/>
          </a:xfrm>
        </p:spPr>
        <p:txBody>
          <a:bodyPr/>
          <a:lstStyle/>
          <a:p>
            <a:r>
              <a:rPr lang="en-US" dirty="0"/>
              <a:t>* Coined by Jeff Turgeon, Central Region Workforce Board</a:t>
            </a:r>
          </a:p>
        </p:txBody>
      </p:sp>
      <p:grpSp>
        <p:nvGrpSpPr>
          <p:cNvPr id="18" name="Group 17">
            <a:extLst>
              <a:ext uri="{FF2B5EF4-FFF2-40B4-BE49-F238E27FC236}">
                <a16:creationId xmlns:a16="http://schemas.microsoft.com/office/drawing/2014/main" id="{407C9BD1-357E-EE42-B53C-7D692C60D18F}"/>
              </a:ext>
            </a:extLst>
          </p:cNvPr>
          <p:cNvGrpSpPr/>
          <p:nvPr/>
        </p:nvGrpSpPr>
        <p:grpSpPr>
          <a:xfrm>
            <a:off x="5699347" y="4611980"/>
            <a:ext cx="806227" cy="1033071"/>
            <a:chOff x="5692140" y="4592930"/>
            <a:chExt cx="806227" cy="1033071"/>
          </a:xfrm>
        </p:grpSpPr>
        <p:pic>
          <p:nvPicPr>
            <p:cNvPr id="10" name="Graphic 9" descr="Line arrow Slight curve">
              <a:extLst>
                <a:ext uri="{FF2B5EF4-FFF2-40B4-BE49-F238E27FC236}">
                  <a16:creationId xmlns:a16="http://schemas.microsoft.com/office/drawing/2014/main" id="{AE5816EE-9E9F-714B-9242-884274E293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85719" y="4879950"/>
              <a:ext cx="612648" cy="746051"/>
            </a:xfrm>
            <a:prstGeom prst="rect">
              <a:avLst/>
            </a:prstGeom>
          </p:spPr>
        </p:pic>
        <p:pic>
          <p:nvPicPr>
            <p:cNvPr id="12" name="Graphic 11" descr="Money">
              <a:extLst>
                <a:ext uri="{FF2B5EF4-FFF2-40B4-BE49-F238E27FC236}">
                  <a16:creationId xmlns:a16="http://schemas.microsoft.com/office/drawing/2014/main" id="{8A8BC7A2-9967-E642-AEF9-062DA0AFD4B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92140" y="4592930"/>
              <a:ext cx="621792" cy="621792"/>
            </a:xfrm>
            <a:prstGeom prst="rect">
              <a:avLst/>
            </a:prstGeom>
          </p:spPr>
        </p:pic>
      </p:grpSp>
      <p:sp>
        <p:nvSpPr>
          <p:cNvPr id="4" name="Footer Placeholder 3">
            <a:extLst>
              <a:ext uri="{FF2B5EF4-FFF2-40B4-BE49-F238E27FC236}">
                <a16:creationId xmlns:a16="http://schemas.microsoft.com/office/drawing/2014/main" id="{DD0B9E9E-43F5-46DA-B174-1D8F8CE4E537}"/>
              </a:ext>
            </a:extLst>
          </p:cNvPr>
          <p:cNvSpPr>
            <a:spLocks noGrp="1"/>
          </p:cNvSpPr>
          <p:nvPr>
            <p:ph type="ftr" sz="quarter" idx="21"/>
          </p:nvPr>
        </p:nvSpPr>
        <p:spPr/>
        <p:txBody>
          <a:bodyPr/>
          <a:lstStyle/>
          <a:p>
            <a:pPr algn="l">
              <a:defRPr/>
            </a:pPr>
            <a:r>
              <a:rPr lang="en-US" dirty="0"/>
              <a:t>www.thirdsectorcap.org         		 © THIRD SECTOR CAPITAL PARTNERS, INC.</a:t>
            </a:r>
          </a:p>
        </p:txBody>
      </p:sp>
      <p:sp>
        <p:nvSpPr>
          <p:cNvPr id="8" name="Slide Number Placeholder 7">
            <a:extLst>
              <a:ext uri="{FF2B5EF4-FFF2-40B4-BE49-F238E27FC236}">
                <a16:creationId xmlns:a16="http://schemas.microsoft.com/office/drawing/2014/main" id="{55BC428A-9ECD-4D3F-A348-DEA23066C321}"/>
              </a:ext>
            </a:extLst>
          </p:cNvPr>
          <p:cNvSpPr>
            <a:spLocks noGrp="1"/>
          </p:cNvSpPr>
          <p:nvPr>
            <p:ph type="sldNum" sz="quarter" idx="22"/>
          </p:nvPr>
        </p:nvSpPr>
        <p:spPr/>
        <p:txBody>
          <a:bodyPr/>
          <a:lstStyle/>
          <a:p>
            <a:pPr>
              <a:defRPr/>
            </a:pPr>
            <a:fld id="{CDBF65C0-43BC-47E3-9F30-ABF09042DD72}" type="slidenum">
              <a:rPr lang="en-US" smtClean="0"/>
              <a:pPr>
                <a:defRPr/>
              </a:pPr>
              <a:t>7</a:t>
            </a:fld>
            <a:endParaRPr lang="en-US" dirty="0"/>
          </a:p>
        </p:txBody>
      </p:sp>
    </p:spTree>
    <p:extLst>
      <p:ext uri="{BB962C8B-B14F-4D97-AF65-F5344CB8AC3E}">
        <p14:creationId xmlns:p14="http://schemas.microsoft.com/office/powerpoint/2010/main" val="2654215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A9F94-CF73-A440-A7B8-C73C791022A9}"/>
              </a:ext>
            </a:extLst>
          </p:cNvPr>
          <p:cNvSpPr>
            <a:spLocks noGrp="1"/>
          </p:cNvSpPr>
          <p:nvPr>
            <p:ph type="body" sz="quarter" idx="15"/>
          </p:nvPr>
        </p:nvSpPr>
        <p:spPr>
          <a:xfrm>
            <a:off x="3298445" y="1063535"/>
            <a:ext cx="2547108" cy="308066"/>
          </a:xfrm>
        </p:spPr>
        <p:txBody>
          <a:bodyPr/>
          <a:lstStyle/>
          <a:p>
            <a:r>
              <a:rPr lang="en-US" dirty="0"/>
              <a:t>What is Outcomes-Orientation?</a:t>
            </a:r>
          </a:p>
          <a:p>
            <a:endParaRPr lang="en-US" dirty="0"/>
          </a:p>
        </p:txBody>
      </p:sp>
      <p:sp>
        <p:nvSpPr>
          <p:cNvPr id="5" name="Title 4">
            <a:extLst>
              <a:ext uri="{FF2B5EF4-FFF2-40B4-BE49-F238E27FC236}">
                <a16:creationId xmlns:a16="http://schemas.microsoft.com/office/drawing/2014/main" id="{5868A2B4-E25C-CD46-9D89-9E1B476D0AA3}"/>
              </a:ext>
            </a:extLst>
          </p:cNvPr>
          <p:cNvSpPr>
            <a:spLocks noGrp="1"/>
          </p:cNvSpPr>
          <p:nvPr>
            <p:ph type="title"/>
          </p:nvPr>
        </p:nvSpPr>
        <p:spPr>
          <a:xfrm>
            <a:off x="608076" y="228600"/>
            <a:ext cx="7927848" cy="789708"/>
          </a:xfrm>
        </p:spPr>
        <p:txBody>
          <a:bodyPr/>
          <a:lstStyle/>
          <a:p>
            <a:r>
              <a:rPr lang="en-US" dirty="0"/>
              <a:t>The 4 C’s can be mitigated by embedding components of outcomes-oriented approaches gradually and in collaboration with stakeholders</a:t>
            </a:r>
          </a:p>
        </p:txBody>
      </p:sp>
      <p:sp>
        <p:nvSpPr>
          <p:cNvPr id="6" name="Date Placeholder 5">
            <a:extLst>
              <a:ext uri="{FF2B5EF4-FFF2-40B4-BE49-F238E27FC236}">
                <a16:creationId xmlns:a16="http://schemas.microsoft.com/office/drawing/2014/main" id="{F6089D25-2265-6741-8433-4C82D35E9D8E}"/>
              </a:ext>
            </a:extLst>
          </p:cNvPr>
          <p:cNvSpPr>
            <a:spLocks noGrp="1"/>
          </p:cNvSpPr>
          <p:nvPr>
            <p:ph type="dt" sz="half" idx="20"/>
          </p:nvPr>
        </p:nvSpPr>
        <p:spPr/>
        <p:txBody>
          <a:bodyPr/>
          <a:lstStyle/>
          <a:p>
            <a:pPr>
              <a:defRPr/>
            </a:pPr>
            <a:fld id="{19C04475-D636-4203-B5FC-A9E123AA4D60}" type="datetime1">
              <a:rPr lang="en-US" smtClean="0"/>
              <a:t>2/21/20</a:t>
            </a:fld>
            <a:endParaRPr lang="en-US" dirty="0"/>
          </a:p>
        </p:txBody>
      </p:sp>
      <p:sp>
        <p:nvSpPr>
          <p:cNvPr id="27" name="Google Shape;642;p11">
            <a:extLst>
              <a:ext uri="{FF2B5EF4-FFF2-40B4-BE49-F238E27FC236}">
                <a16:creationId xmlns:a16="http://schemas.microsoft.com/office/drawing/2014/main" id="{6C9D9F6E-E5D7-FC40-93E9-A184EA54BADF}"/>
              </a:ext>
            </a:extLst>
          </p:cNvPr>
          <p:cNvSpPr txBox="1"/>
          <p:nvPr/>
        </p:nvSpPr>
        <p:spPr>
          <a:xfrm>
            <a:off x="609600" y="3072297"/>
            <a:ext cx="3657600" cy="5943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r>
              <a:rPr lang="en-US" sz="1600" b="1" i="0" u="none" strike="noStrike" cap="none" dirty="0">
                <a:solidFill>
                  <a:schemeClr val="lt1"/>
                </a:solidFill>
                <a:latin typeface="Calibri"/>
                <a:ea typeface="Calibri"/>
                <a:cs typeface="Calibri"/>
                <a:sym typeface="Calibri"/>
              </a:rPr>
              <a:t>Metrics</a:t>
            </a:r>
            <a:endParaRPr sz="1600" b="0" i="0" u="none" strike="noStrike" cap="none" dirty="0">
              <a:solidFill>
                <a:schemeClr val="dk1"/>
              </a:solidFill>
              <a:latin typeface="Arial"/>
              <a:ea typeface="Arial"/>
              <a:cs typeface="Arial"/>
              <a:sym typeface="Arial"/>
            </a:endParaRPr>
          </a:p>
        </p:txBody>
      </p:sp>
      <p:sp>
        <p:nvSpPr>
          <p:cNvPr id="28" name="Google Shape;643;p11">
            <a:extLst>
              <a:ext uri="{FF2B5EF4-FFF2-40B4-BE49-F238E27FC236}">
                <a16:creationId xmlns:a16="http://schemas.microsoft.com/office/drawing/2014/main" id="{CE8AEB10-1CAF-7341-A327-873AE5BDFBAB}"/>
              </a:ext>
            </a:extLst>
          </p:cNvPr>
          <p:cNvSpPr/>
          <p:nvPr/>
        </p:nvSpPr>
        <p:spPr>
          <a:xfrm>
            <a:off x="4495800" y="3069670"/>
            <a:ext cx="4038568" cy="57268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Both the funder and the provider will measure progress against quantifiable metrics</a:t>
            </a:r>
            <a:endParaRPr sz="1200" b="0" i="0" u="none" strike="noStrike" cap="none" dirty="0">
              <a:solidFill>
                <a:schemeClr val="dk1"/>
              </a:solidFill>
              <a:latin typeface="Arial"/>
              <a:ea typeface="Arial"/>
              <a:cs typeface="Arial"/>
              <a:sym typeface="Arial"/>
            </a:endParaRPr>
          </a:p>
        </p:txBody>
      </p:sp>
      <p:sp>
        <p:nvSpPr>
          <p:cNvPr id="29" name="Google Shape;644;p11">
            <a:extLst>
              <a:ext uri="{FF2B5EF4-FFF2-40B4-BE49-F238E27FC236}">
                <a16:creationId xmlns:a16="http://schemas.microsoft.com/office/drawing/2014/main" id="{389611FF-2C69-4A41-8EED-B944A50A5870}"/>
              </a:ext>
            </a:extLst>
          </p:cNvPr>
          <p:cNvSpPr txBox="1"/>
          <p:nvPr/>
        </p:nvSpPr>
        <p:spPr>
          <a:xfrm>
            <a:off x="608076" y="4544395"/>
            <a:ext cx="3657600" cy="5943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r>
              <a:rPr lang="en-US" sz="1600" b="1" i="0" u="none" strike="noStrike" cap="none" dirty="0">
                <a:solidFill>
                  <a:schemeClr val="lt1"/>
                </a:solidFill>
                <a:latin typeface="Calibri"/>
                <a:ea typeface="Calibri"/>
                <a:cs typeface="Calibri"/>
                <a:sym typeface="Calibri"/>
              </a:rPr>
              <a:t>       Continuous Improvement </a:t>
            </a:r>
            <a:r>
              <a:rPr lang="en-US" sz="1600" b="1" dirty="0">
                <a:solidFill>
                  <a:schemeClr val="lt1"/>
                </a:solidFill>
                <a:latin typeface="Calibri"/>
                <a:ea typeface="Calibri"/>
                <a:cs typeface="Calibri"/>
                <a:sym typeface="Calibri"/>
              </a:rPr>
              <a:t>P</a:t>
            </a:r>
            <a:r>
              <a:rPr lang="en-US" sz="1600" b="1" i="0" u="none" strike="noStrike" cap="none" dirty="0">
                <a:solidFill>
                  <a:schemeClr val="lt1"/>
                </a:solidFill>
                <a:latin typeface="Calibri"/>
                <a:ea typeface="Calibri"/>
                <a:cs typeface="Calibri"/>
                <a:sym typeface="Calibri"/>
              </a:rPr>
              <a:t>rocess</a:t>
            </a:r>
            <a:endParaRPr sz="1600" b="0" i="0" u="none" strike="noStrike" cap="none" dirty="0">
              <a:solidFill>
                <a:schemeClr val="dk1"/>
              </a:solidFill>
              <a:latin typeface="Arial"/>
              <a:ea typeface="Arial"/>
              <a:cs typeface="Arial"/>
              <a:sym typeface="Arial"/>
            </a:endParaRPr>
          </a:p>
        </p:txBody>
      </p:sp>
      <p:sp>
        <p:nvSpPr>
          <p:cNvPr id="30" name="Google Shape;645;p11">
            <a:extLst>
              <a:ext uri="{FF2B5EF4-FFF2-40B4-BE49-F238E27FC236}">
                <a16:creationId xmlns:a16="http://schemas.microsoft.com/office/drawing/2014/main" id="{3D1A9000-D961-6246-AC59-B30C3E1212F6}"/>
              </a:ext>
            </a:extLst>
          </p:cNvPr>
          <p:cNvSpPr txBox="1"/>
          <p:nvPr/>
        </p:nvSpPr>
        <p:spPr>
          <a:xfrm>
            <a:off x="4495800" y="4544396"/>
            <a:ext cx="4038568" cy="59270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The funder will give providers flexibility to access and learn from data, innovate, and continually improve outcomes</a:t>
            </a:r>
            <a:endParaRPr sz="1200" b="0" i="0" u="none" strike="noStrike" cap="none" dirty="0">
              <a:solidFill>
                <a:schemeClr val="dk1"/>
              </a:solidFill>
              <a:latin typeface="Arial"/>
              <a:ea typeface="Arial"/>
              <a:cs typeface="Arial"/>
              <a:sym typeface="Arial"/>
            </a:endParaRPr>
          </a:p>
        </p:txBody>
      </p:sp>
      <p:sp>
        <p:nvSpPr>
          <p:cNvPr id="31" name="Google Shape;646;p11">
            <a:extLst>
              <a:ext uri="{FF2B5EF4-FFF2-40B4-BE49-F238E27FC236}">
                <a16:creationId xmlns:a16="http://schemas.microsoft.com/office/drawing/2014/main" id="{08E816CB-0189-EE4C-9A4A-7D22909E8EA3}"/>
              </a:ext>
            </a:extLst>
          </p:cNvPr>
          <p:cNvSpPr/>
          <p:nvPr/>
        </p:nvSpPr>
        <p:spPr>
          <a:xfrm>
            <a:off x="753078" y="4675426"/>
            <a:ext cx="309497" cy="284254"/>
          </a:xfrm>
          <a:custGeom>
            <a:avLst/>
            <a:gdLst/>
            <a:ahLst/>
            <a:cxnLst/>
            <a:rect l="l" t="t" r="r" b="b"/>
            <a:pathLst>
              <a:path w="132" h="121" extrusionOk="0">
                <a:moveTo>
                  <a:pt x="33" y="92"/>
                </a:moveTo>
                <a:cubicBezTo>
                  <a:pt x="16" y="74"/>
                  <a:pt x="17" y="46"/>
                  <a:pt x="34" y="28"/>
                </a:cubicBezTo>
                <a:cubicBezTo>
                  <a:pt x="41" y="21"/>
                  <a:pt x="50" y="17"/>
                  <a:pt x="59" y="15"/>
                </a:cubicBezTo>
                <a:cubicBezTo>
                  <a:pt x="59" y="0"/>
                  <a:pt x="59" y="0"/>
                  <a:pt x="59" y="0"/>
                </a:cubicBezTo>
                <a:cubicBezTo>
                  <a:pt x="46" y="2"/>
                  <a:pt x="33" y="7"/>
                  <a:pt x="23" y="17"/>
                </a:cubicBezTo>
                <a:cubicBezTo>
                  <a:pt x="0" y="41"/>
                  <a:pt x="0" y="79"/>
                  <a:pt x="22" y="103"/>
                </a:cubicBezTo>
                <a:cubicBezTo>
                  <a:pt x="9" y="115"/>
                  <a:pt x="9" y="115"/>
                  <a:pt x="9" y="115"/>
                </a:cubicBezTo>
                <a:cubicBezTo>
                  <a:pt x="50" y="118"/>
                  <a:pt x="50" y="118"/>
                  <a:pt x="50" y="118"/>
                </a:cubicBezTo>
                <a:cubicBezTo>
                  <a:pt x="50" y="75"/>
                  <a:pt x="50" y="75"/>
                  <a:pt x="50" y="75"/>
                </a:cubicBezTo>
                <a:lnTo>
                  <a:pt x="33" y="92"/>
                </a:lnTo>
                <a:close/>
                <a:moveTo>
                  <a:pt x="82" y="4"/>
                </a:moveTo>
                <a:cubicBezTo>
                  <a:pt x="82" y="47"/>
                  <a:pt x="82" y="47"/>
                  <a:pt x="82" y="47"/>
                </a:cubicBezTo>
                <a:cubicBezTo>
                  <a:pt x="99" y="29"/>
                  <a:pt x="99" y="29"/>
                  <a:pt x="99" y="29"/>
                </a:cubicBezTo>
                <a:cubicBezTo>
                  <a:pt x="116" y="47"/>
                  <a:pt x="115" y="76"/>
                  <a:pt x="98" y="93"/>
                </a:cubicBezTo>
                <a:cubicBezTo>
                  <a:pt x="91" y="100"/>
                  <a:pt x="82" y="104"/>
                  <a:pt x="73" y="106"/>
                </a:cubicBezTo>
                <a:cubicBezTo>
                  <a:pt x="73" y="121"/>
                  <a:pt x="73" y="121"/>
                  <a:pt x="73" y="121"/>
                </a:cubicBezTo>
                <a:cubicBezTo>
                  <a:pt x="86" y="120"/>
                  <a:pt x="99" y="114"/>
                  <a:pt x="109" y="104"/>
                </a:cubicBezTo>
                <a:cubicBezTo>
                  <a:pt x="132" y="80"/>
                  <a:pt x="132" y="43"/>
                  <a:pt x="110" y="19"/>
                </a:cubicBezTo>
                <a:cubicBezTo>
                  <a:pt x="123" y="6"/>
                  <a:pt x="123" y="6"/>
                  <a:pt x="123" y="6"/>
                </a:cubicBezTo>
                <a:lnTo>
                  <a:pt x="82" y="4"/>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32" name="Google Shape;647;p11">
            <a:extLst>
              <a:ext uri="{FF2B5EF4-FFF2-40B4-BE49-F238E27FC236}">
                <a16:creationId xmlns:a16="http://schemas.microsoft.com/office/drawing/2014/main" id="{21ABB551-819B-954E-9A54-B45609DCCF5E}"/>
              </a:ext>
            </a:extLst>
          </p:cNvPr>
          <p:cNvSpPr txBox="1"/>
          <p:nvPr/>
        </p:nvSpPr>
        <p:spPr>
          <a:xfrm>
            <a:off x="608076" y="2336248"/>
            <a:ext cx="3657600" cy="5943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r>
              <a:rPr lang="en-US" sz="1600" b="1" i="0" u="none" strike="noStrike" cap="none" dirty="0">
                <a:solidFill>
                  <a:schemeClr val="lt1"/>
                </a:solidFill>
                <a:latin typeface="Calibri"/>
                <a:ea typeface="Calibri"/>
                <a:cs typeface="Calibri"/>
                <a:sym typeface="Calibri"/>
              </a:rPr>
              <a:t>Goals</a:t>
            </a:r>
            <a:endParaRPr sz="1600" b="1" i="0" u="sng" strike="noStrike" cap="none" dirty="0">
              <a:solidFill>
                <a:schemeClr val="lt1"/>
              </a:solidFill>
              <a:latin typeface="Calibri"/>
              <a:ea typeface="Calibri"/>
              <a:cs typeface="Calibri"/>
              <a:sym typeface="Calibri"/>
            </a:endParaRPr>
          </a:p>
        </p:txBody>
      </p:sp>
      <p:sp>
        <p:nvSpPr>
          <p:cNvPr id="33" name="Google Shape;648;p11">
            <a:extLst>
              <a:ext uri="{FF2B5EF4-FFF2-40B4-BE49-F238E27FC236}">
                <a16:creationId xmlns:a16="http://schemas.microsoft.com/office/drawing/2014/main" id="{9D9B320B-9535-C545-B9CD-FBFD50961907}"/>
              </a:ext>
            </a:extLst>
          </p:cNvPr>
          <p:cNvSpPr/>
          <p:nvPr/>
        </p:nvSpPr>
        <p:spPr>
          <a:xfrm>
            <a:off x="4495800" y="2336249"/>
            <a:ext cx="4038568" cy="59436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The funder and provider identify goals they collectively want to achieve for a defined population</a:t>
            </a:r>
            <a:endParaRPr sz="1200" b="0" i="0" u="none" strike="noStrike" cap="none" dirty="0">
              <a:solidFill>
                <a:schemeClr val="dk1"/>
              </a:solidFill>
              <a:latin typeface="Arial"/>
              <a:ea typeface="Arial"/>
              <a:cs typeface="Arial"/>
              <a:sym typeface="Arial"/>
            </a:endParaRPr>
          </a:p>
        </p:txBody>
      </p:sp>
      <p:sp>
        <p:nvSpPr>
          <p:cNvPr id="34" name="Google Shape;649;p11">
            <a:extLst>
              <a:ext uri="{FF2B5EF4-FFF2-40B4-BE49-F238E27FC236}">
                <a16:creationId xmlns:a16="http://schemas.microsoft.com/office/drawing/2014/main" id="{3EE4E61D-974F-A54C-B183-8565FC17B15E}"/>
              </a:ext>
            </a:extLst>
          </p:cNvPr>
          <p:cNvSpPr/>
          <p:nvPr/>
        </p:nvSpPr>
        <p:spPr>
          <a:xfrm>
            <a:off x="724946" y="2463118"/>
            <a:ext cx="365760" cy="334609"/>
          </a:xfrm>
          <a:custGeom>
            <a:avLst/>
            <a:gdLst/>
            <a:ahLst/>
            <a:cxnLst/>
            <a:rect l="l" t="t" r="r" b="b"/>
            <a:pathLst>
              <a:path w="200" h="179" extrusionOk="0">
                <a:moveTo>
                  <a:pt x="147" y="162"/>
                </a:moveTo>
                <a:cubicBezTo>
                  <a:pt x="147" y="179"/>
                  <a:pt x="147" y="179"/>
                  <a:pt x="147" y="179"/>
                </a:cubicBezTo>
                <a:cubicBezTo>
                  <a:pt x="100" y="179"/>
                  <a:pt x="100" y="179"/>
                  <a:pt x="100" y="179"/>
                </a:cubicBezTo>
                <a:cubicBezTo>
                  <a:pt x="53" y="179"/>
                  <a:pt x="53" y="179"/>
                  <a:pt x="53" y="179"/>
                </a:cubicBezTo>
                <a:cubicBezTo>
                  <a:pt x="53" y="162"/>
                  <a:pt x="53" y="162"/>
                  <a:pt x="53" y="162"/>
                </a:cubicBezTo>
                <a:cubicBezTo>
                  <a:pt x="53" y="162"/>
                  <a:pt x="53" y="155"/>
                  <a:pt x="61" y="155"/>
                </a:cubicBezTo>
                <a:cubicBezTo>
                  <a:pt x="69" y="155"/>
                  <a:pt x="100" y="155"/>
                  <a:pt x="100" y="155"/>
                </a:cubicBezTo>
                <a:cubicBezTo>
                  <a:pt x="100" y="155"/>
                  <a:pt x="131" y="155"/>
                  <a:pt x="138" y="155"/>
                </a:cubicBezTo>
                <a:cubicBezTo>
                  <a:pt x="146" y="155"/>
                  <a:pt x="147" y="162"/>
                  <a:pt x="147" y="162"/>
                </a:cubicBezTo>
                <a:close/>
                <a:moveTo>
                  <a:pt x="139" y="100"/>
                </a:moveTo>
                <a:cubicBezTo>
                  <a:pt x="126" y="120"/>
                  <a:pt x="113" y="129"/>
                  <a:pt x="113" y="129"/>
                </a:cubicBezTo>
                <a:cubicBezTo>
                  <a:pt x="113" y="129"/>
                  <a:pt x="104" y="136"/>
                  <a:pt x="116" y="142"/>
                </a:cubicBezTo>
                <a:cubicBezTo>
                  <a:pt x="128" y="148"/>
                  <a:pt x="125" y="153"/>
                  <a:pt x="125" y="153"/>
                </a:cubicBezTo>
                <a:cubicBezTo>
                  <a:pt x="100" y="153"/>
                  <a:pt x="100" y="153"/>
                  <a:pt x="100" y="153"/>
                </a:cubicBezTo>
                <a:cubicBezTo>
                  <a:pt x="75" y="153"/>
                  <a:pt x="75" y="153"/>
                  <a:pt x="75" y="153"/>
                </a:cubicBezTo>
                <a:cubicBezTo>
                  <a:pt x="75" y="153"/>
                  <a:pt x="72" y="148"/>
                  <a:pt x="83" y="142"/>
                </a:cubicBezTo>
                <a:cubicBezTo>
                  <a:pt x="95" y="136"/>
                  <a:pt x="86" y="129"/>
                  <a:pt x="86" y="129"/>
                </a:cubicBezTo>
                <a:cubicBezTo>
                  <a:pt x="86" y="129"/>
                  <a:pt x="73" y="120"/>
                  <a:pt x="61" y="100"/>
                </a:cubicBezTo>
                <a:cubicBezTo>
                  <a:pt x="29" y="96"/>
                  <a:pt x="0" y="64"/>
                  <a:pt x="1" y="42"/>
                </a:cubicBezTo>
                <a:cubicBezTo>
                  <a:pt x="1" y="35"/>
                  <a:pt x="6" y="18"/>
                  <a:pt x="37" y="19"/>
                </a:cubicBezTo>
                <a:cubicBezTo>
                  <a:pt x="36" y="13"/>
                  <a:pt x="36" y="7"/>
                  <a:pt x="36" y="0"/>
                </a:cubicBezTo>
                <a:cubicBezTo>
                  <a:pt x="100" y="0"/>
                  <a:pt x="100" y="0"/>
                  <a:pt x="100" y="0"/>
                </a:cubicBezTo>
                <a:cubicBezTo>
                  <a:pt x="163" y="0"/>
                  <a:pt x="163" y="0"/>
                  <a:pt x="163" y="0"/>
                </a:cubicBezTo>
                <a:cubicBezTo>
                  <a:pt x="163" y="7"/>
                  <a:pt x="163" y="13"/>
                  <a:pt x="163" y="19"/>
                </a:cubicBezTo>
                <a:cubicBezTo>
                  <a:pt x="194" y="18"/>
                  <a:pt x="198" y="35"/>
                  <a:pt x="199" y="42"/>
                </a:cubicBezTo>
                <a:cubicBezTo>
                  <a:pt x="200" y="64"/>
                  <a:pt x="171" y="96"/>
                  <a:pt x="139" y="100"/>
                </a:cubicBezTo>
                <a:close/>
                <a:moveTo>
                  <a:pt x="84" y="118"/>
                </a:moveTo>
                <a:cubicBezTo>
                  <a:pt x="47" y="61"/>
                  <a:pt x="53" y="23"/>
                  <a:pt x="53" y="16"/>
                </a:cubicBezTo>
                <a:cubicBezTo>
                  <a:pt x="54" y="8"/>
                  <a:pt x="49" y="8"/>
                  <a:pt x="48" y="12"/>
                </a:cubicBezTo>
                <a:cubicBezTo>
                  <a:pt x="35" y="56"/>
                  <a:pt x="84" y="118"/>
                  <a:pt x="84" y="118"/>
                </a:cubicBezTo>
                <a:close/>
                <a:moveTo>
                  <a:pt x="11" y="42"/>
                </a:moveTo>
                <a:cubicBezTo>
                  <a:pt x="11" y="56"/>
                  <a:pt x="30" y="81"/>
                  <a:pt x="54" y="88"/>
                </a:cubicBezTo>
                <a:cubicBezTo>
                  <a:pt x="46" y="73"/>
                  <a:pt x="40" y="54"/>
                  <a:pt x="37" y="29"/>
                </a:cubicBezTo>
                <a:cubicBezTo>
                  <a:pt x="26" y="29"/>
                  <a:pt x="12" y="31"/>
                  <a:pt x="11" y="42"/>
                </a:cubicBezTo>
                <a:close/>
                <a:moveTo>
                  <a:pt x="162" y="29"/>
                </a:moveTo>
                <a:cubicBezTo>
                  <a:pt x="159" y="54"/>
                  <a:pt x="153" y="73"/>
                  <a:pt x="145" y="88"/>
                </a:cubicBezTo>
                <a:cubicBezTo>
                  <a:pt x="169" y="81"/>
                  <a:pt x="188" y="56"/>
                  <a:pt x="188" y="42"/>
                </a:cubicBezTo>
                <a:cubicBezTo>
                  <a:pt x="187" y="31"/>
                  <a:pt x="173" y="29"/>
                  <a:pt x="162" y="29"/>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Calibri"/>
              <a:ea typeface="Calibri"/>
              <a:cs typeface="Calibri"/>
              <a:sym typeface="Calibri"/>
            </a:endParaRPr>
          </a:p>
        </p:txBody>
      </p:sp>
      <p:sp>
        <p:nvSpPr>
          <p:cNvPr id="35" name="Google Shape;650;p11">
            <a:extLst>
              <a:ext uri="{FF2B5EF4-FFF2-40B4-BE49-F238E27FC236}">
                <a16:creationId xmlns:a16="http://schemas.microsoft.com/office/drawing/2014/main" id="{DA54C4F2-A091-FF47-B3DE-972DBB4E0550}"/>
              </a:ext>
            </a:extLst>
          </p:cNvPr>
          <p:cNvSpPr txBox="1"/>
          <p:nvPr/>
        </p:nvSpPr>
        <p:spPr>
          <a:xfrm>
            <a:off x="608076" y="3808346"/>
            <a:ext cx="3657600" cy="5943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r>
              <a:rPr lang="en-US" sz="1600" b="1" i="0" u="none" strike="noStrike" cap="none" dirty="0">
                <a:solidFill>
                  <a:schemeClr val="lt1"/>
                </a:solidFill>
                <a:latin typeface="Calibri"/>
                <a:ea typeface="Calibri"/>
                <a:cs typeface="Calibri"/>
                <a:sym typeface="Calibri"/>
              </a:rPr>
              <a:t>Data Sharing &amp; Evaluation</a:t>
            </a:r>
            <a:endParaRPr sz="1600" b="0" i="0" u="none" strike="noStrike" cap="none" dirty="0">
              <a:solidFill>
                <a:schemeClr val="dk1"/>
              </a:solidFill>
              <a:latin typeface="Arial"/>
              <a:ea typeface="Arial"/>
              <a:cs typeface="Arial"/>
              <a:sym typeface="Arial"/>
            </a:endParaRPr>
          </a:p>
        </p:txBody>
      </p:sp>
      <p:sp>
        <p:nvSpPr>
          <p:cNvPr id="36" name="Google Shape;651;p11">
            <a:extLst>
              <a:ext uri="{FF2B5EF4-FFF2-40B4-BE49-F238E27FC236}">
                <a16:creationId xmlns:a16="http://schemas.microsoft.com/office/drawing/2014/main" id="{F2409A40-F056-7043-9137-88139460AB0B}"/>
              </a:ext>
            </a:extLst>
          </p:cNvPr>
          <p:cNvSpPr txBox="1"/>
          <p:nvPr/>
        </p:nvSpPr>
        <p:spPr>
          <a:xfrm>
            <a:off x="4495800" y="3810001"/>
            <a:ext cx="4038568" cy="59270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US" sz="1200" b="0" i="0" u="none" strike="noStrike" cap="none" dirty="0">
                <a:solidFill>
                  <a:schemeClr val="dk1"/>
                </a:solidFill>
                <a:latin typeface="Calibri"/>
                <a:ea typeface="Calibri"/>
                <a:cs typeface="Calibri"/>
                <a:sym typeface="Calibri"/>
              </a:rPr>
              <a:t>The funder and provider collect and share data on those metrics during the contract period (and afterwards) to ensure accountability</a:t>
            </a:r>
            <a:endParaRPr sz="1200" b="0" i="0" u="none" strike="noStrike" cap="none" dirty="0">
              <a:solidFill>
                <a:schemeClr val="dk1"/>
              </a:solidFill>
              <a:latin typeface="Arial"/>
              <a:ea typeface="Arial"/>
              <a:cs typeface="Arial"/>
              <a:sym typeface="Arial"/>
            </a:endParaRPr>
          </a:p>
        </p:txBody>
      </p:sp>
      <p:sp>
        <p:nvSpPr>
          <p:cNvPr id="37" name="Google Shape;652;p11">
            <a:extLst>
              <a:ext uri="{FF2B5EF4-FFF2-40B4-BE49-F238E27FC236}">
                <a16:creationId xmlns:a16="http://schemas.microsoft.com/office/drawing/2014/main" id="{92BD2081-0460-D54D-A7D0-89A2101618D5}"/>
              </a:ext>
            </a:extLst>
          </p:cNvPr>
          <p:cNvSpPr txBox="1"/>
          <p:nvPr/>
        </p:nvSpPr>
        <p:spPr>
          <a:xfrm>
            <a:off x="609600" y="5280445"/>
            <a:ext cx="3657600" cy="5943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r>
              <a:rPr lang="en-US" sz="1600" b="1" i="0" u="none" strike="noStrike" cap="none" dirty="0">
                <a:solidFill>
                  <a:schemeClr val="lt1"/>
                </a:solidFill>
                <a:latin typeface="Calibri"/>
                <a:ea typeface="Calibri"/>
                <a:cs typeface="Calibri"/>
                <a:sym typeface="Calibri"/>
              </a:rPr>
              <a:t>Incentive Structures</a:t>
            </a:r>
            <a:endParaRPr sz="1600" b="0" i="0" u="none" strike="noStrike" cap="none" dirty="0">
              <a:solidFill>
                <a:schemeClr val="dk1"/>
              </a:solidFill>
              <a:latin typeface="Arial"/>
              <a:ea typeface="Arial"/>
              <a:cs typeface="Arial"/>
              <a:sym typeface="Arial"/>
            </a:endParaRPr>
          </a:p>
        </p:txBody>
      </p:sp>
      <p:sp>
        <p:nvSpPr>
          <p:cNvPr id="38" name="Google Shape;653;p11">
            <a:extLst>
              <a:ext uri="{FF2B5EF4-FFF2-40B4-BE49-F238E27FC236}">
                <a16:creationId xmlns:a16="http://schemas.microsoft.com/office/drawing/2014/main" id="{3AF1670A-AF7F-6B45-A764-D46FC634D5A8}"/>
              </a:ext>
            </a:extLst>
          </p:cNvPr>
          <p:cNvSpPr txBox="1"/>
          <p:nvPr/>
        </p:nvSpPr>
        <p:spPr>
          <a:xfrm>
            <a:off x="4495800" y="5278791"/>
            <a:ext cx="4038568" cy="59270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The funder will reward providers that meet or exceed outcomes goals through a customized incentive structure that may include financial &amp; non-financial incentives</a:t>
            </a:r>
            <a:endParaRPr sz="1200" b="0" i="0" u="none" strike="noStrike" cap="none" dirty="0">
              <a:solidFill>
                <a:schemeClr val="dk1"/>
              </a:solidFill>
              <a:latin typeface="Arial"/>
              <a:ea typeface="Arial"/>
              <a:cs typeface="Arial"/>
              <a:sym typeface="Arial"/>
            </a:endParaRPr>
          </a:p>
        </p:txBody>
      </p:sp>
      <p:pic>
        <p:nvPicPr>
          <p:cNvPr id="39" name="Google Shape;654;p11">
            <a:extLst>
              <a:ext uri="{FF2B5EF4-FFF2-40B4-BE49-F238E27FC236}">
                <a16:creationId xmlns:a16="http://schemas.microsoft.com/office/drawing/2014/main" id="{74EB576E-C211-794D-8AB1-B71239A303BB}"/>
              </a:ext>
            </a:extLst>
          </p:cNvPr>
          <p:cNvPicPr preferRelativeResize="0"/>
          <p:nvPr/>
        </p:nvPicPr>
        <p:blipFill rotWithShape="1">
          <a:blip r:embed="rId3">
            <a:alphaModFix/>
          </a:blip>
          <a:srcRect/>
          <a:stretch/>
        </p:blipFill>
        <p:spPr>
          <a:xfrm>
            <a:off x="724946" y="5392264"/>
            <a:ext cx="365760" cy="365760"/>
          </a:xfrm>
          <a:prstGeom prst="rect">
            <a:avLst/>
          </a:prstGeom>
          <a:noFill/>
          <a:ln>
            <a:noFill/>
          </a:ln>
        </p:spPr>
      </p:pic>
      <p:sp>
        <p:nvSpPr>
          <p:cNvPr id="40" name="Google Shape;655;p11">
            <a:extLst>
              <a:ext uri="{FF2B5EF4-FFF2-40B4-BE49-F238E27FC236}">
                <a16:creationId xmlns:a16="http://schemas.microsoft.com/office/drawing/2014/main" id="{FA68D89C-5AB1-F744-8BC0-F53AF1CB9BF1}"/>
              </a:ext>
            </a:extLst>
          </p:cNvPr>
          <p:cNvSpPr txBox="1"/>
          <p:nvPr/>
        </p:nvSpPr>
        <p:spPr>
          <a:xfrm>
            <a:off x="4495800" y="1600199"/>
            <a:ext cx="4038568" cy="5943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u="none" strike="noStrike" cap="none" dirty="0">
                <a:solidFill>
                  <a:schemeClr val="dk1"/>
                </a:solidFill>
                <a:latin typeface="Calibri"/>
                <a:ea typeface="Calibri"/>
                <a:cs typeface="Calibri"/>
                <a:sym typeface="Calibri"/>
              </a:rPr>
              <a:t>All components are developed in close collaboration with a community of agencies, funders, providers, and service recipients</a:t>
            </a:r>
            <a:endParaRPr sz="1200" b="0" u="none" strike="noStrike" cap="none" dirty="0">
              <a:solidFill>
                <a:schemeClr val="dk1"/>
              </a:solidFill>
              <a:latin typeface="Arial"/>
              <a:ea typeface="Arial"/>
              <a:cs typeface="Arial"/>
              <a:sym typeface="Arial"/>
            </a:endParaRPr>
          </a:p>
        </p:txBody>
      </p:sp>
      <p:sp>
        <p:nvSpPr>
          <p:cNvPr id="41" name="Google Shape;656;p11">
            <a:extLst>
              <a:ext uri="{FF2B5EF4-FFF2-40B4-BE49-F238E27FC236}">
                <a16:creationId xmlns:a16="http://schemas.microsoft.com/office/drawing/2014/main" id="{A2729A17-E28C-5745-A9E7-A996123EF092}"/>
              </a:ext>
            </a:extLst>
          </p:cNvPr>
          <p:cNvSpPr/>
          <p:nvPr/>
        </p:nvSpPr>
        <p:spPr>
          <a:xfrm>
            <a:off x="609600" y="1600199"/>
            <a:ext cx="3657600" cy="5943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alibri"/>
              <a:buNone/>
            </a:pPr>
            <a:r>
              <a:rPr lang="en-US" sz="1600" b="1" i="0" u="none" strike="noStrike" cap="none" dirty="0">
                <a:solidFill>
                  <a:schemeClr val="lt1"/>
                </a:solidFill>
                <a:latin typeface="Calibri"/>
                <a:ea typeface="Calibri"/>
                <a:cs typeface="Calibri"/>
                <a:sym typeface="Calibri"/>
              </a:rPr>
              <a:t>          Stakeholder Engagement</a:t>
            </a:r>
            <a:endParaRPr sz="1600" b="0" i="0" u="none" strike="noStrike" cap="none" dirty="0">
              <a:solidFill>
                <a:schemeClr val="dk1"/>
              </a:solidFill>
              <a:latin typeface="Arial"/>
              <a:ea typeface="Arial"/>
              <a:cs typeface="Arial"/>
              <a:sym typeface="Arial"/>
            </a:endParaRPr>
          </a:p>
        </p:txBody>
      </p:sp>
      <p:pic>
        <p:nvPicPr>
          <p:cNvPr id="42" name="Google Shape;657;p11" descr="Group of men">
            <a:extLst>
              <a:ext uri="{FF2B5EF4-FFF2-40B4-BE49-F238E27FC236}">
                <a16:creationId xmlns:a16="http://schemas.microsoft.com/office/drawing/2014/main" id="{D12B1790-407B-5444-B1D6-A82D01D4247F}"/>
              </a:ext>
            </a:extLst>
          </p:cNvPr>
          <p:cNvPicPr preferRelativeResize="0"/>
          <p:nvPr/>
        </p:nvPicPr>
        <p:blipFill rotWithShape="1">
          <a:blip r:embed="rId4">
            <a:alphaModFix/>
          </a:blip>
          <a:srcRect/>
          <a:stretch/>
        </p:blipFill>
        <p:spPr>
          <a:xfrm>
            <a:off x="702086" y="1691639"/>
            <a:ext cx="411480" cy="411480"/>
          </a:xfrm>
          <a:prstGeom prst="rect">
            <a:avLst/>
          </a:prstGeom>
          <a:noFill/>
          <a:ln>
            <a:noFill/>
          </a:ln>
        </p:spPr>
      </p:pic>
      <p:pic>
        <p:nvPicPr>
          <p:cNvPr id="43" name="Google Shape;658;p11" descr="Bar graph with upward trend">
            <a:extLst>
              <a:ext uri="{FF2B5EF4-FFF2-40B4-BE49-F238E27FC236}">
                <a16:creationId xmlns:a16="http://schemas.microsoft.com/office/drawing/2014/main" id="{29E5A288-3A39-2642-AE6F-D6F912A9D1BD}"/>
              </a:ext>
            </a:extLst>
          </p:cNvPr>
          <p:cNvPicPr preferRelativeResize="0"/>
          <p:nvPr/>
        </p:nvPicPr>
        <p:blipFill rotWithShape="1">
          <a:blip r:embed="rId5">
            <a:alphaModFix/>
          </a:blip>
          <a:srcRect/>
          <a:stretch/>
        </p:blipFill>
        <p:spPr>
          <a:xfrm>
            <a:off x="679226" y="3132039"/>
            <a:ext cx="457200" cy="457200"/>
          </a:xfrm>
          <a:prstGeom prst="rect">
            <a:avLst/>
          </a:prstGeom>
          <a:noFill/>
          <a:ln>
            <a:noFill/>
          </a:ln>
        </p:spPr>
      </p:pic>
      <p:pic>
        <p:nvPicPr>
          <p:cNvPr id="44" name="Google Shape;659;p11" descr="Research">
            <a:extLst>
              <a:ext uri="{FF2B5EF4-FFF2-40B4-BE49-F238E27FC236}">
                <a16:creationId xmlns:a16="http://schemas.microsoft.com/office/drawing/2014/main" id="{D3A22280-2FC4-1E47-A519-B7106C78F26B}"/>
              </a:ext>
            </a:extLst>
          </p:cNvPr>
          <p:cNvPicPr preferRelativeResize="0"/>
          <p:nvPr/>
        </p:nvPicPr>
        <p:blipFill rotWithShape="1">
          <a:blip r:embed="rId6">
            <a:alphaModFix/>
          </a:blip>
          <a:srcRect/>
          <a:stretch/>
        </p:blipFill>
        <p:spPr>
          <a:xfrm>
            <a:off x="702086" y="3899786"/>
            <a:ext cx="411480" cy="411480"/>
          </a:xfrm>
          <a:prstGeom prst="rect">
            <a:avLst/>
          </a:prstGeom>
          <a:noFill/>
          <a:ln>
            <a:noFill/>
          </a:ln>
        </p:spPr>
      </p:pic>
      <p:sp>
        <p:nvSpPr>
          <p:cNvPr id="4" name="Footer Placeholder 3">
            <a:extLst>
              <a:ext uri="{FF2B5EF4-FFF2-40B4-BE49-F238E27FC236}">
                <a16:creationId xmlns:a16="http://schemas.microsoft.com/office/drawing/2014/main" id="{0DF40DE3-F90D-43F1-9481-24014C9E282D}"/>
              </a:ext>
            </a:extLst>
          </p:cNvPr>
          <p:cNvSpPr>
            <a:spLocks noGrp="1"/>
          </p:cNvSpPr>
          <p:nvPr>
            <p:ph type="ftr" sz="quarter" idx="21"/>
          </p:nvPr>
        </p:nvSpPr>
        <p:spPr/>
        <p:txBody>
          <a:bodyPr/>
          <a:lstStyle/>
          <a:p>
            <a:pPr algn="l">
              <a:defRPr/>
            </a:pPr>
            <a:r>
              <a:rPr lang="en-US" dirty="0"/>
              <a:t>www.thirdsectorcap.org         		 © THIRD SECTOR CAPITAL PARTNERS, INC.</a:t>
            </a:r>
          </a:p>
        </p:txBody>
      </p:sp>
      <p:sp>
        <p:nvSpPr>
          <p:cNvPr id="8" name="Slide Number Placeholder 7">
            <a:extLst>
              <a:ext uri="{FF2B5EF4-FFF2-40B4-BE49-F238E27FC236}">
                <a16:creationId xmlns:a16="http://schemas.microsoft.com/office/drawing/2014/main" id="{6B636B25-85BE-4CA6-875E-4BDC94E3FBCB}"/>
              </a:ext>
            </a:extLst>
          </p:cNvPr>
          <p:cNvSpPr>
            <a:spLocks noGrp="1"/>
          </p:cNvSpPr>
          <p:nvPr>
            <p:ph type="sldNum" sz="quarter" idx="22"/>
          </p:nvPr>
        </p:nvSpPr>
        <p:spPr/>
        <p:txBody>
          <a:bodyPr/>
          <a:lstStyle/>
          <a:p>
            <a:pPr>
              <a:defRPr/>
            </a:pPr>
            <a:fld id="{CDBF65C0-43BC-47E3-9F30-ABF09042DD72}" type="slidenum">
              <a:rPr lang="en-US" smtClean="0"/>
              <a:pPr>
                <a:defRPr/>
              </a:pPr>
              <a:t>8</a:t>
            </a:fld>
            <a:endParaRPr lang="en-US" dirty="0"/>
          </a:p>
        </p:txBody>
      </p:sp>
    </p:spTree>
    <p:extLst>
      <p:ext uri="{BB962C8B-B14F-4D97-AF65-F5344CB8AC3E}">
        <p14:creationId xmlns:p14="http://schemas.microsoft.com/office/powerpoint/2010/main" val="31869496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TPM8nZA_z0aDR7bBO4nPB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TPM8nZA_z0aDR7bBO4nPBQ"/>
</p:tagLst>
</file>

<file path=ppt/theme/theme1.xml><?xml version="1.0" encoding="utf-8"?>
<a:theme xmlns:a="http://schemas.openxmlformats.org/drawingml/2006/main" name="Office Theme">
  <a:themeElements>
    <a:clrScheme name="2019 Colors">
      <a:dk1>
        <a:srgbClr val="58585A"/>
      </a:dk1>
      <a:lt1>
        <a:srgbClr val="FFFFFF"/>
      </a:lt1>
      <a:dk2>
        <a:srgbClr val="0086AE"/>
      </a:dk2>
      <a:lt2>
        <a:srgbClr val="EFEFF2"/>
      </a:lt2>
      <a:accent1>
        <a:srgbClr val="006E8F"/>
      </a:accent1>
      <a:accent2>
        <a:srgbClr val="00A76F"/>
      </a:accent2>
      <a:accent3>
        <a:srgbClr val="5CC7A3"/>
      </a:accent3>
      <a:accent4>
        <a:srgbClr val="FFC500"/>
      </a:accent4>
      <a:accent5>
        <a:srgbClr val="FFDA5C"/>
      </a:accent5>
      <a:accent6>
        <a:srgbClr val="FF364B"/>
      </a:accent6>
      <a:hlink>
        <a:srgbClr val="0000FF"/>
      </a:hlink>
      <a:folHlink>
        <a:srgbClr val="D81E44"/>
      </a:folHlink>
    </a:clrScheme>
    <a:fontScheme name="2019 Template">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sz="1400" b="1" dirty="0" err="1" smtClean="0">
            <a:solidFill>
              <a:schemeClr val="tx1"/>
            </a:solidFill>
          </a:defRPr>
        </a:defPPr>
      </a:lstStyle>
      <a:style>
        <a:lnRef idx="2">
          <a:schemeClr val="dk1"/>
        </a:lnRef>
        <a:fillRef idx="1">
          <a:schemeClr val="lt1"/>
        </a:fillRef>
        <a:effectRef idx="0">
          <a:schemeClr val="dk1"/>
        </a:effectRef>
        <a:fontRef idx="minor">
          <a:schemeClr val="dk1"/>
        </a:fontRef>
      </a:style>
    </a:spDef>
    <a:lnDef>
      <a:spPr>
        <a:ln w="3175">
          <a:solidFill>
            <a:schemeClr val="bg2">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BE4BC0A-2944-8C49-A13B-17F4074DD8A9}" vid="{70E0BB5C-3E01-504A-ACD3-9AE33F5AE43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765F0E7-19AA-D545-A25F-12B6F0BC4036}">
  <we:reference id="wa104381063" version="1.0.0.1" store="en-US" storeType="OMEX"/>
  <we:alternateReferences>
    <we:reference id="wa104381063" version="1.0.0.1"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0</TotalTime>
  <Words>2328</Words>
  <Application>Microsoft Macintosh PowerPoint</Application>
  <PresentationFormat>On-screen Show (4:3)</PresentationFormat>
  <Paragraphs>390</Paragraphs>
  <Slides>25</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Calibri Light</vt:lpstr>
      <vt:lpstr>Helvetica</vt:lpstr>
      <vt:lpstr>MS PGothic</vt:lpstr>
      <vt:lpstr>Roboto Condensed</vt:lpstr>
      <vt:lpstr>Noto Sans Symbols</vt:lpstr>
      <vt:lpstr>Calibri</vt:lpstr>
      <vt:lpstr>Arial</vt:lpstr>
      <vt:lpstr>Wingdings</vt:lpstr>
      <vt:lpstr>Office Theme</vt:lpstr>
      <vt:lpstr>Connecting Resources to Results: Outcomes-oriented Approaches in Workforce</vt:lpstr>
      <vt:lpstr>Purpose</vt:lpstr>
      <vt:lpstr>Introduction</vt:lpstr>
      <vt:lpstr>Contents</vt:lpstr>
      <vt:lpstr>Outcomes-oriented approaches align policy, dollars, data, and services around improved outcomes for communities</vt:lpstr>
      <vt:lpstr>Third Sector has supported state and local agencies to deploy $806M in public funding via outcomes contracts</vt:lpstr>
      <vt:lpstr>Outcomes-oriented contracting offers a range of benefits to workforce boards, service providers, job-seekers, and employers</vt:lpstr>
      <vt:lpstr>There are benefits to outcomes-oriented contracting, but there are also risks involved with taking a rapid, one-size-fits-all approach to contracts</vt:lpstr>
      <vt:lpstr>The 4 C’s can be mitigated by embedding components of outcomes-oriented approaches gradually and in collaboration with stakeholders</vt:lpstr>
      <vt:lpstr>Today we’ll highlight components that can be used to drive a focus on long-term outcomes before considering incentive structures</vt:lpstr>
      <vt:lpstr>Workforce agencies already have outcomes-oriented building blocks in place through WIOA approaches</vt:lpstr>
      <vt:lpstr>Contents</vt:lpstr>
      <vt:lpstr>PowerPoint Presentation</vt:lpstr>
      <vt:lpstr>PowerPoint Presentation</vt:lpstr>
      <vt:lpstr>PowerPoint Presentation</vt:lpstr>
      <vt:lpstr>PowerPoint Presentation</vt:lpstr>
      <vt:lpstr>Northern Virginia has had tangible gains from using an outcomes-based approach</vt:lpstr>
      <vt:lpstr>Contents</vt:lpstr>
      <vt:lpstr>Boards can take initial steps towards outcomes orientation in the absence DOL’s Training and Employment Guidance Letter (TEGL) on P4P</vt:lpstr>
      <vt:lpstr>Outcomes contracts can include customized payment and process incentives to support program goals</vt:lpstr>
      <vt:lpstr>Outcomes-oriented projects begin by engaging stakeholders around key goals for a specific population</vt:lpstr>
      <vt:lpstr>Workforce partners can take initial steps to identify opportunities to embed an outcomes-oriented approach to accelerate existing goals and priorities</vt:lpstr>
      <vt:lpstr>Third Sector has helped agencies develop and implement outcomes-based contracts to drive resources to effective programs that move the needle</vt:lpstr>
      <vt:lpstr>Do you have any questions on implementing outcomes-oriented approaches?</vt:lpstr>
      <vt:lpstr>Disclosure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2020-02-22T01:07:44Z</cp:lastPrinted>
  <dcterms:created xsi:type="dcterms:W3CDTF">2020-01-29T14:15:36Z</dcterms:created>
  <dcterms:modified xsi:type="dcterms:W3CDTF">2020-02-25T00:42:32Z</dcterms:modified>
</cp:coreProperties>
</file>